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57" r:id="rId3"/>
    <p:sldId id="258" r:id="rId4"/>
    <p:sldId id="261" r:id="rId5"/>
    <p:sldId id="260" r:id="rId6"/>
    <p:sldId id="259" r:id="rId7"/>
    <p:sldId id="288" r:id="rId8"/>
    <p:sldId id="290" r:id="rId9"/>
    <p:sldId id="262" r:id="rId10"/>
    <p:sldId id="303" r:id="rId11"/>
    <p:sldId id="266" r:id="rId12"/>
    <p:sldId id="267" r:id="rId13"/>
    <p:sldId id="268" r:id="rId14"/>
    <p:sldId id="286" r:id="rId15"/>
    <p:sldId id="272" r:id="rId16"/>
    <p:sldId id="283" r:id="rId17"/>
    <p:sldId id="274" r:id="rId18"/>
    <p:sldId id="275" r:id="rId19"/>
    <p:sldId id="276" r:id="rId20"/>
    <p:sldId id="277" r:id="rId21"/>
    <p:sldId id="278" r:id="rId22"/>
    <p:sldId id="279" r:id="rId23"/>
    <p:sldId id="280" r:id="rId24"/>
    <p:sldId id="281" r:id="rId25"/>
    <p:sldId id="289" r:id="rId26"/>
    <p:sldId id="291" r:id="rId27"/>
    <p:sldId id="301" r:id="rId28"/>
    <p:sldId id="298" r:id="rId29"/>
    <p:sldId id="299" r:id="rId30"/>
    <p:sldId id="300" r:id="rId31"/>
    <p:sldId id="294" r:id="rId32"/>
    <p:sldId id="296" r:id="rId33"/>
    <p:sldId id="295" r:id="rId34"/>
    <p:sldId id="297" r:id="rId35"/>
    <p:sldId id="292"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355" autoAdjust="0"/>
  </p:normalViewPr>
  <p:slideViewPr>
    <p:cSldViewPr snapToGrid="0">
      <p:cViewPr varScale="1">
        <p:scale>
          <a:sx n="64" d="100"/>
          <a:sy n="64" d="100"/>
        </p:scale>
        <p:origin x="9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EF3ACB-D695-4777-BAC8-D6D16307F7F9}" type="doc">
      <dgm:prSet loTypeId="urn:microsoft.com/office/officeart/2005/8/layout/default" loCatId="list" qsTypeId="urn:microsoft.com/office/officeart/2005/8/quickstyle/simple2" qsCatId="simple" csTypeId="urn:microsoft.com/office/officeart/2005/8/colors/accent3_2" csCatId="accent3"/>
      <dgm:spPr/>
      <dgm:t>
        <a:bodyPr/>
        <a:lstStyle/>
        <a:p>
          <a:endParaRPr lang="en-US"/>
        </a:p>
      </dgm:t>
    </dgm:pt>
    <dgm:pt modelId="{C74576A9-55EF-4F24-B276-889F362749BC}">
      <dgm:prSet/>
      <dgm:spPr/>
      <dgm:t>
        <a:bodyPr/>
        <a:lstStyle/>
        <a:p>
          <a:r>
            <a:rPr lang="fr-FR" b="1"/>
            <a:t>CONTEXTE</a:t>
          </a:r>
          <a:endParaRPr lang="en-US"/>
        </a:p>
      </dgm:t>
    </dgm:pt>
    <dgm:pt modelId="{31B85D7D-E25B-4280-9E99-5BF4DACED1C3}" type="parTrans" cxnId="{9A331D6F-6698-409E-AFCB-52991771CC58}">
      <dgm:prSet/>
      <dgm:spPr/>
      <dgm:t>
        <a:bodyPr/>
        <a:lstStyle/>
        <a:p>
          <a:endParaRPr lang="en-US"/>
        </a:p>
      </dgm:t>
    </dgm:pt>
    <dgm:pt modelId="{D55FE92B-D6B7-44EB-B72A-85FC5422B0EF}" type="sibTrans" cxnId="{9A331D6F-6698-409E-AFCB-52991771CC58}">
      <dgm:prSet/>
      <dgm:spPr/>
      <dgm:t>
        <a:bodyPr/>
        <a:lstStyle/>
        <a:p>
          <a:endParaRPr lang="en-US"/>
        </a:p>
      </dgm:t>
    </dgm:pt>
    <dgm:pt modelId="{672A9C46-4D39-4657-8EAC-BE2DF7E0E589}">
      <dgm:prSet/>
      <dgm:spPr/>
      <dgm:t>
        <a:bodyPr/>
        <a:lstStyle/>
        <a:p>
          <a:r>
            <a:rPr lang="fr-FR" b="1"/>
            <a:t>DEFIS</a:t>
          </a:r>
          <a:endParaRPr lang="en-US"/>
        </a:p>
      </dgm:t>
    </dgm:pt>
    <dgm:pt modelId="{1959BCC3-3A2A-425F-A181-E86E4016E05F}" type="parTrans" cxnId="{C372A819-4B16-4060-A5B7-5ABCA726031B}">
      <dgm:prSet/>
      <dgm:spPr/>
      <dgm:t>
        <a:bodyPr/>
        <a:lstStyle/>
        <a:p>
          <a:endParaRPr lang="en-US"/>
        </a:p>
      </dgm:t>
    </dgm:pt>
    <dgm:pt modelId="{75943E98-DD8C-46C4-9EDF-68CCB4DB5E83}" type="sibTrans" cxnId="{C372A819-4B16-4060-A5B7-5ABCA726031B}">
      <dgm:prSet/>
      <dgm:spPr/>
      <dgm:t>
        <a:bodyPr/>
        <a:lstStyle/>
        <a:p>
          <a:endParaRPr lang="en-US"/>
        </a:p>
      </dgm:t>
    </dgm:pt>
    <dgm:pt modelId="{82834316-0819-492C-BCD9-7987C5F2AB96}">
      <dgm:prSet/>
      <dgm:spPr/>
      <dgm:t>
        <a:bodyPr/>
        <a:lstStyle/>
        <a:p>
          <a:r>
            <a:rPr lang="fr-FR" b="1"/>
            <a:t>OBJECTIFS</a:t>
          </a:r>
          <a:endParaRPr lang="en-US"/>
        </a:p>
      </dgm:t>
    </dgm:pt>
    <dgm:pt modelId="{2A849AF3-8899-4699-AA82-743DD05FB817}" type="parTrans" cxnId="{51E8B1A0-8663-4022-BA9F-4A7127C45881}">
      <dgm:prSet/>
      <dgm:spPr/>
      <dgm:t>
        <a:bodyPr/>
        <a:lstStyle/>
        <a:p>
          <a:endParaRPr lang="en-US"/>
        </a:p>
      </dgm:t>
    </dgm:pt>
    <dgm:pt modelId="{A4292C57-A578-4EE0-A788-671BEE2E377F}" type="sibTrans" cxnId="{51E8B1A0-8663-4022-BA9F-4A7127C45881}">
      <dgm:prSet/>
      <dgm:spPr/>
      <dgm:t>
        <a:bodyPr/>
        <a:lstStyle/>
        <a:p>
          <a:endParaRPr lang="en-US"/>
        </a:p>
      </dgm:t>
    </dgm:pt>
    <dgm:pt modelId="{E2A7DAF6-B44A-4F9C-8626-344357177B7D}">
      <dgm:prSet/>
      <dgm:spPr/>
      <dgm:t>
        <a:bodyPr/>
        <a:lstStyle/>
        <a:p>
          <a:r>
            <a:rPr lang="fr-FR" b="1"/>
            <a:t>RESULTATS ATTENDUS</a:t>
          </a:r>
          <a:endParaRPr lang="en-US"/>
        </a:p>
      </dgm:t>
    </dgm:pt>
    <dgm:pt modelId="{784FAF60-F3FE-4461-A60B-D1AA699BCB6F}" type="parTrans" cxnId="{945548C2-D3A5-4417-A7DC-7DEE752D0A80}">
      <dgm:prSet/>
      <dgm:spPr/>
      <dgm:t>
        <a:bodyPr/>
        <a:lstStyle/>
        <a:p>
          <a:endParaRPr lang="en-US"/>
        </a:p>
      </dgm:t>
    </dgm:pt>
    <dgm:pt modelId="{1F569518-D70B-49EC-B3D6-6107AB8E98B0}" type="sibTrans" cxnId="{945548C2-D3A5-4417-A7DC-7DEE752D0A80}">
      <dgm:prSet/>
      <dgm:spPr/>
      <dgm:t>
        <a:bodyPr/>
        <a:lstStyle/>
        <a:p>
          <a:endParaRPr lang="en-US"/>
        </a:p>
      </dgm:t>
    </dgm:pt>
    <dgm:pt modelId="{26C75439-8FA0-4279-85E5-9C861FB30634}">
      <dgm:prSet/>
      <dgm:spPr/>
      <dgm:t>
        <a:bodyPr/>
        <a:lstStyle/>
        <a:p>
          <a:r>
            <a:rPr lang="fr-FR" b="1"/>
            <a:t>STRATEGIES</a:t>
          </a:r>
          <a:endParaRPr lang="en-US"/>
        </a:p>
      </dgm:t>
    </dgm:pt>
    <dgm:pt modelId="{2166B097-09C6-42F2-A558-17E02E60FB6C}" type="parTrans" cxnId="{5A87D1D8-B76E-43E3-AF83-C26E957CC634}">
      <dgm:prSet/>
      <dgm:spPr/>
      <dgm:t>
        <a:bodyPr/>
        <a:lstStyle/>
        <a:p>
          <a:endParaRPr lang="en-US"/>
        </a:p>
      </dgm:t>
    </dgm:pt>
    <dgm:pt modelId="{67D9D19F-7904-43C4-BACF-D1FD1FA8C197}" type="sibTrans" cxnId="{5A87D1D8-B76E-43E3-AF83-C26E957CC634}">
      <dgm:prSet/>
      <dgm:spPr/>
      <dgm:t>
        <a:bodyPr/>
        <a:lstStyle/>
        <a:p>
          <a:endParaRPr lang="en-US"/>
        </a:p>
      </dgm:t>
    </dgm:pt>
    <dgm:pt modelId="{8402E8AC-4DF6-47F5-8D87-CE80795BE9B0}">
      <dgm:prSet/>
      <dgm:spPr/>
      <dgm:t>
        <a:bodyPr/>
        <a:lstStyle/>
        <a:p>
          <a:r>
            <a:rPr lang="fr-FR" b="1"/>
            <a:t>INSTRUMENTS/OUTILS DE GESTION</a:t>
          </a:r>
          <a:endParaRPr lang="en-US"/>
        </a:p>
      </dgm:t>
    </dgm:pt>
    <dgm:pt modelId="{415B56D5-F2B5-4ED1-96CF-EDF96A603D35}" type="parTrans" cxnId="{2CDF6871-DE6E-4C4D-B69E-DFBDEA252237}">
      <dgm:prSet/>
      <dgm:spPr/>
      <dgm:t>
        <a:bodyPr/>
        <a:lstStyle/>
        <a:p>
          <a:endParaRPr lang="en-US"/>
        </a:p>
      </dgm:t>
    </dgm:pt>
    <dgm:pt modelId="{0A5AA4C4-3226-49B3-91FA-5E07B2849E70}" type="sibTrans" cxnId="{2CDF6871-DE6E-4C4D-B69E-DFBDEA252237}">
      <dgm:prSet/>
      <dgm:spPr/>
      <dgm:t>
        <a:bodyPr/>
        <a:lstStyle/>
        <a:p>
          <a:endParaRPr lang="en-US"/>
        </a:p>
      </dgm:t>
    </dgm:pt>
    <dgm:pt modelId="{C67159EA-959A-4B0B-BB85-3640974F9301}" type="pres">
      <dgm:prSet presAssocID="{C0EF3ACB-D695-4777-BAC8-D6D16307F7F9}" presName="diagram" presStyleCnt="0">
        <dgm:presLayoutVars>
          <dgm:dir/>
          <dgm:resizeHandles val="exact"/>
        </dgm:presLayoutVars>
      </dgm:prSet>
      <dgm:spPr/>
      <dgm:t>
        <a:bodyPr/>
        <a:lstStyle/>
        <a:p>
          <a:endParaRPr lang="fr-FR"/>
        </a:p>
      </dgm:t>
    </dgm:pt>
    <dgm:pt modelId="{6EEBC78C-57E3-4594-8C1E-F600F4E92C70}" type="pres">
      <dgm:prSet presAssocID="{C74576A9-55EF-4F24-B276-889F362749BC}" presName="node" presStyleLbl="node1" presStyleIdx="0" presStyleCnt="6">
        <dgm:presLayoutVars>
          <dgm:bulletEnabled val="1"/>
        </dgm:presLayoutVars>
      </dgm:prSet>
      <dgm:spPr/>
      <dgm:t>
        <a:bodyPr/>
        <a:lstStyle/>
        <a:p>
          <a:endParaRPr lang="fr-FR"/>
        </a:p>
      </dgm:t>
    </dgm:pt>
    <dgm:pt modelId="{C7EDC9C6-8F26-4039-B505-5FB45E836110}" type="pres">
      <dgm:prSet presAssocID="{D55FE92B-D6B7-44EB-B72A-85FC5422B0EF}" presName="sibTrans" presStyleCnt="0"/>
      <dgm:spPr/>
    </dgm:pt>
    <dgm:pt modelId="{0413EF72-88F3-4C9F-87D6-F7366AED876F}" type="pres">
      <dgm:prSet presAssocID="{672A9C46-4D39-4657-8EAC-BE2DF7E0E589}" presName="node" presStyleLbl="node1" presStyleIdx="1" presStyleCnt="6">
        <dgm:presLayoutVars>
          <dgm:bulletEnabled val="1"/>
        </dgm:presLayoutVars>
      </dgm:prSet>
      <dgm:spPr/>
      <dgm:t>
        <a:bodyPr/>
        <a:lstStyle/>
        <a:p>
          <a:endParaRPr lang="fr-FR"/>
        </a:p>
      </dgm:t>
    </dgm:pt>
    <dgm:pt modelId="{A1FB48B5-7EF4-4E08-B979-1C2AD666A5C3}" type="pres">
      <dgm:prSet presAssocID="{75943E98-DD8C-46C4-9EDF-68CCB4DB5E83}" presName="sibTrans" presStyleCnt="0"/>
      <dgm:spPr/>
    </dgm:pt>
    <dgm:pt modelId="{6EDE0CC7-D857-41A3-8A28-6CBCA0D3F9F3}" type="pres">
      <dgm:prSet presAssocID="{82834316-0819-492C-BCD9-7987C5F2AB96}" presName="node" presStyleLbl="node1" presStyleIdx="2" presStyleCnt="6">
        <dgm:presLayoutVars>
          <dgm:bulletEnabled val="1"/>
        </dgm:presLayoutVars>
      </dgm:prSet>
      <dgm:spPr/>
      <dgm:t>
        <a:bodyPr/>
        <a:lstStyle/>
        <a:p>
          <a:endParaRPr lang="fr-FR"/>
        </a:p>
      </dgm:t>
    </dgm:pt>
    <dgm:pt modelId="{D6B241DA-DE2B-4A4C-812C-44857763E5A4}" type="pres">
      <dgm:prSet presAssocID="{A4292C57-A578-4EE0-A788-671BEE2E377F}" presName="sibTrans" presStyleCnt="0"/>
      <dgm:spPr/>
    </dgm:pt>
    <dgm:pt modelId="{09C5DF6D-CFF3-482A-BC7C-49B1EBB29B6D}" type="pres">
      <dgm:prSet presAssocID="{E2A7DAF6-B44A-4F9C-8626-344357177B7D}" presName="node" presStyleLbl="node1" presStyleIdx="3" presStyleCnt="6">
        <dgm:presLayoutVars>
          <dgm:bulletEnabled val="1"/>
        </dgm:presLayoutVars>
      </dgm:prSet>
      <dgm:spPr/>
      <dgm:t>
        <a:bodyPr/>
        <a:lstStyle/>
        <a:p>
          <a:endParaRPr lang="fr-FR"/>
        </a:p>
      </dgm:t>
    </dgm:pt>
    <dgm:pt modelId="{9A9CB453-2892-49F3-8105-C48CD8B60348}" type="pres">
      <dgm:prSet presAssocID="{1F569518-D70B-49EC-B3D6-6107AB8E98B0}" presName="sibTrans" presStyleCnt="0"/>
      <dgm:spPr/>
    </dgm:pt>
    <dgm:pt modelId="{EFD6D0F3-0C31-4C90-99E9-2E16A8693D1D}" type="pres">
      <dgm:prSet presAssocID="{26C75439-8FA0-4279-85E5-9C861FB30634}" presName="node" presStyleLbl="node1" presStyleIdx="4" presStyleCnt="6">
        <dgm:presLayoutVars>
          <dgm:bulletEnabled val="1"/>
        </dgm:presLayoutVars>
      </dgm:prSet>
      <dgm:spPr/>
      <dgm:t>
        <a:bodyPr/>
        <a:lstStyle/>
        <a:p>
          <a:endParaRPr lang="fr-FR"/>
        </a:p>
      </dgm:t>
    </dgm:pt>
    <dgm:pt modelId="{E3A4E1DB-F807-49E7-BF29-106212554594}" type="pres">
      <dgm:prSet presAssocID="{67D9D19F-7904-43C4-BACF-D1FD1FA8C197}" presName="sibTrans" presStyleCnt="0"/>
      <dgm:spPr/>
    </dgm:pt>
    <dgm:pt modelId="{6F23D18B-05EB-41E2-98AC-854F32B7E793}" type="pres">
      <dgm:prSet presAssocID="{8402E8AC-4DF6-47F5-8D87-CE80795BE9B0}" presName="node" presStyleLbl="node1" presStyleIdx="5" presStyleCnt="6">
        <dgm:presLayoutVars>
          <dgm:bulletEnabled val="1"/>
        </dgm:presLayoutVars>
      </dgm:prSet>
      <dgm:spPr/>
      <dgm:t>
        <a:bodyPr/>
        <a:lstStyle/>
        <a:p>
          <a:endParaRPr lang="fr-FR"/>
        </a:p>
      </dgm:t>
    </dgm:pt>
  </dgm:ptLst>
  <dgm:cxnLst>
    <dgm:cxn modelId="{51E8B1A0-8663-4022-BA9F-4A7127C45881}" srcId="{C0EF3ACB-D695-4777-BAC8-D6D16307F7F9}" destId="{82834316-0819-492C-BCD9-7987C5F2AB96}" srcOrd="2" destOrd="0" parTransId="{2A849AF3-8899-4699-AA82-743DD05FB817}" sibTransId="{A4292C57-A578-4EE0-A788-671BEE2E377F}"/>
    <dgm:cxn modelId="{C372A819-4B16-4060-A5B7-5ABCA726031B}" srcId="{C0EF3ACB-D695-4777-BAC8-D6D16307F7F9}" destId="{672A9C46-4D39-4657-8EAC-BE2DF7E0E589}" srcOrd="1" destOrd="0" parTransId="{1959BCC3-3A2A-425F-A181-E86E4016E05F}" sibTransId="{75943E98-DD8C-46C4-9EDF-68CCB4DB5E83}"/>
    <dgm:cxn modelId="{5A87D1D8-B76E-43E3-AF83-C26E957CC634}" srcId="{C0EF3ACB-D695-4777-BAC8-D6D16307F7F9}" destId="{26C75439-8FA0-4279-85E5-9C861FB30634}" srcOrd="4" destOrd="0" parTransId="{2166B097-09C6-42F2-A558-17E02E60FB6C}" sibTransId="{67D9D19F-7904-43C4-BACF-D1FD1FA8C197}"/>
    <dgm:cxn modelId="{4AD45281-45F2-4AAE-8769-84D4F2677A4A}" type="presOf" srcId="{C0EF3ACB-D695-4777-BAC8-D6D16307F7F9}" destId="{C67159EA-959A-4B0B-BB85-3640974F9301}" srcOrd="0" destOrd="0" presId="urn:microsoft.com/office/officeart/2005/8/layout/default"/>
    <dgm:cxn modelId="{CD5FA534-1BC3-4D37-9B83-29128F2C632C}" type="presOf" srcId="{C74576A9-55EF-4F24-B276-889F362749BC}" destId="{6EEBC78C-57E3-4594-8C1E-F600F4E92C70}" srcOrd="0" destOrd="0" presId="urn:microsoft.com/office/officeart/2005/8/layout/default"/>
    <dgm:cxn modelId="{9A331D6F-6698-409E-AFCB-52991771CC58}" srcId="{C0EF3ACB-D695-4777-BAC8-D6D16307F7F9}" destId="{C74576A9-55EF-4F24-B276-889F362749BC}" srcOrd="0" destOrd="0" parTransId="{31B85D7D-E25B-4280-9E99-5BF4DACED1C3}" sibTransId="{D55FE92B-D6B7-44EB-B72A-85FC5422B0EF}"/>
    <dgm:cxn modelId="{2CDF6871-DE6E-4C4D-B69E-DFBDEA252237}" srcId="{C0EF3ACB-D695-4777-BAC8-D6D16307F7F9}" destId="{8402E8AC-4DF6-47F5-8D87-CE80795BE9B0}" srcOrd="5" destOrd="0" parTransId="{415B56D5-F2B5-4ED1-96CF-EDF96A603D35}" sibTransId="{0A5AA4C4-3226-49B3-91FA-5E07B2849E70}"/>
    <dgm:cxn modelId="{3311C5BF-00D1-4F9A-A721-4575DAA81292}" type="presOf" srcId="{26C75439-8FA0-4279-85E5-9C861FB30634}" destId="{EFD6D0F3-0C31-4C90-99E9-2E16A8693D1D}" srcOrd="0" destOrd="0" presId="urn:microsoft.com/office/officeart/2005/8/layout/default"/>
    <dgm:cxn modelId="{F114138C-3A93-4576-930C-2B3EADF78B51}" type="presOf" srcId="{82834316-0819-492C-BCD9-7987C5F2AB96}" destId="{6EDE0CC7-D857-41A3-8A28-6CBCA0D3F9F3}" srcOrd="0" destOrd="0" presId="urn:microsoft.com/office/officeart/2005/8/layout/default"/>
    <dgm:cxn modelId="{945548C2-D3A5-4417-A7DC-7DEE752D0A80}" srcId="{C0EF3ACB-D695-4777-BAC8-D6D16307F7F9}" destId="{E2A7DAF6-B44A-4F9C-8626-344357177B7D}" srcOrd="3" destOrd="0" parTransId="{784FAF60-F3FE-4461-A60B-D1AA699BCB6F}" sibTransId="{1F569518-D70B-49EC-B3D6-6107AB8E98B0}"/>
    <dgm:cxn modelId="{C6667E23-0EF9-460D-BFF0-9A6EB8AA19E6}" type="presOf" srcId="{E2A7DAF6-B44A-4F9C-8626-344357177B7D}" destId="{09C5DF6D-CFF3-482A-BC7C-49B1EBB29B6D}" srcOrd="0" destOrd="0" presId="urn:microsoft.com/office/officeart/2005/8/layout/default"/>
    <dgm:cxn modelId="{103DAF05-922E-484C-A85C-ED6AB898A816}" type="presOf" srcId="{672A9C46-4D39-4657-8EAC-BE2DF7E0E589}" destId="{0413EF72-88F3-4C9F-87D6-F7366AED876F}" srcOrd="0" destOrd="0" presId="urn:microsoft.com/office/officeart/2005/8/layout/default"/>
    <dgm:cxn modelId="{A879BC6C-8244-438A-907D-29821ED21446}" type="presOf" srcId="{8402E8AC-4DF6-47F5-8D87-CE80795BE9B0}" destId="{6F23D18B-05EB-41E2-98AC-854F32B7E793}" srcOrd="0" destOrd="0" presId="urn:microsoft.com/office/officeart/2005/8/layout/default"/>
    <dgm:cxn modelId="{DCF817EC-DAB4-46E5-A8AD-9161C5921E75}" type="presParOf" srcId="{C67159EA-959A-4B0B-BB85-3640974F9301}" destId="{6EEBC78C-57E3-4594-8C1E-F600F4E92C70}" srcOrd="0" destOrd="0" presId="urn:microsoft.com/office/officeart/2005/8/layout/default"/>
    <dgm:cxn modelId="{938ED4E2-1668-4917-958E-15D308391B6E}" type="presParOf" srcId="{C67159EA-959A-4B0B-BB85-3640974F9301}" destId="{C7EDC9C6-8F26-4039-B505-5FB45E836110}" srcOrd="1" destOrd="0" presId="urn:microsoft.com/office/officeart/2005/8/layout/default"/>
    <dgm:cxn modelId="{E273D4E5-DFD1-40B9-9FE3-D90497612600}" type="presParOf" srcId="{C67159EA-959A-4B0B-BB85-3640974F9301}" destId="{0413EF72-88F3-4C9F-87D6-F7366AED876F}" srcOrd="2" destOrd="0" presId="urn:microsoft.com/office/officeart/2005/8/layout/default"/>
    <dgm:cxn modelId="{F7796C2B-01BB-41C6-B328-DAE863B0E1F0}" type="presParOf" srcId="{C67159EA-959A-4B0B-BB85-3640974F9301}" destId="{A1FB48B5-7EF4-4E08-B979-1C2AD666A5C3}" srcOrd="3" destOrd="0" presId="urn:microsoft.com/office/officeart/2005/8/layout/default"/>
    <dgm:cxn modelId="{7A3D4078-CAE2-422A-A505-68D7F276175C}" type="presParOf" srcId="{C67159EA-959A-4B0B-BB85-3640974F9301}" destId="{6EDE0CC7-D857-41A3-8A28-6CBCA0D3F9F3}" srcOrd="4" destOrd="0" presId="urn:microsoft.com/office/officeart/2005/8/layout/default"/>
    <dgm:cxn modelId="{DDE26953-3F59-476C-9C42-172DD83B4070}" type="presParOf" srcId="{C67159EA-959A-4B0B-BB85-3640974F9301}" destId="{D6B241DA-DE2B-4A4C-812C-44857763E5A4}" srcOrd="5" destOrd="0" presId="urn:microsoft.com/office/officeart/2005/8/layout/default"/>
    <dgm:cxn modelId="{307986ED-0DBC-4DA6-A8E1-27263D2DC8D8}" type="presParOf" srcId="{C67159EA-959A-4B0B-BB85-3640974F9301}" destId="{09C5DF6D-CFF3-482A-BC7C-49B1EBB29B6D}" srcOrd="6" destOrd="0" presId="urn:microsoft.com/office/officeart/2005/8/layout/default"/>
    <dgm:cxn modelId="{3F94CDC6-8E2E-46F6-9CAE-458CF289B6AD}" type="presParOf" srcId="{C67159EA-959A-4B0B-BB85-3640974F9301}" destId="{9A9CB453-2892-49F3-8105-C48CD8B60348}" srcOrd="7" destOrd="0" presId="urn:microsoft.com/office/officeart/2005/8/layout/default"/>
    <dgm:cxn modelId="{A1DB8FC9-2351-4DC1-8C84-D1C719031EC3}" type="presParOf" srcId="{C67159EA-959A-4B0B-BB85-3640974F9301}" destId="{EFD6D0F3-0C31-4C90-99E9-2E16A8693D1D}" srcOrd="8" destOrd="0" presId="urn:microsoft.com/office/officeart/2005/8/layout/default"/>
    <dgm:cxn modelId="{9869D5D4-74AA-4EA8-B90C-7F21A231C6D0}" type="presParOf" srcId="{C67159EA-959A-4B0B-BB85-3640974F9301}" destId="{E3A4E1DB-F807-49E7-BF29-106212554594}" srcOrd="9" destOrd="0" presId="urn:microsoft.com/office/officeart/2005/8/layout/default"/>
    <dgm:cxn modelId="{D54C2829-6377-4A93-933E-C66A2DF9AEE6}" type="presParOf" srcId="{C67159EA-959A-4B0B-BB85-3640974F9301}" destId="{6F23D18B-05EB-41E2-98AC-854F32B7E793}"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C8FC52-D67A-48DB-86BF-A104C8FF50A3}" type="datetimeFigureOut">
              <a:rPr lang="fr-FR" smtClean="0"/>
              <a:t>10/06/2021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F1F1B8-9905-4AB8-980E-D776F6336E59}" type="slidenum">
              <a:rPr lang="fr-FR" smtClean="0"/>
              <a:t>‹N°›</a:t>
            </a:fld>
            <a:endParaRPr lang="fr-FR"/>
          </a:p>
        </p:txBody>
      </p:sp>
    </p:spTree>
    <p:extLst>
      <p:ext uri="{BB962C8B-B14F-4D97-AF65-F5344CB8AC3E}">
        <p14:creationId xmlns:p14="http://schemas.microsoft.com/office/powerpoint/2010/main" val="1591001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AF1F1B8-9905-4AB8-980E-D776F6336E59}" type="slidenum">
              <a:rPr lang="fr-FR" smtClean="0"/>
              <a:t>13</a:t>
            </a:fld>
            <a:endParaRPr lang="fr-FR"/>
          </a:p>
        </p:txBody>
      </p:sp>
    </p:spTree>
    <p:extLst>
      <p:ext uri="{BB962C8B-B14F-4D97-AF65-F5344CB8AC3E}">
        <p14:creationId xmlns:p14="http://schemas.microsoft.com/office/powerpoint/2010/main" val="3767043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AF1F1B8-9905-4AB8-980E-D776F6336E59}" type="slidenum">
              <a:rPr lang="fr-FR" smtClean="0"/>
              <a:t>14</a:t>
            </a:fld>
            <a:endParaRPr lang="fr-FR"/>
          </a:p>
        </p:txBody>
      </p:sp>
    </p:spTree>
    <p:extLst>
      <p:ext uri="{BB962C8B-B14F-4D97-AF65-F5344CB8AC3E}">
        <p14:creationId xmlns:p14="http://schemas.microsoft.com/office/powerpoint/2010/main" val="809933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B7961235-F42C-4C83-B51B-7416382FB1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xmlns="" id="{254A09A1-AE33-4C84-B62F-DC061FD563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2" y="0"/>
            <a:ext cx="6111243"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ctrTitle"/>
          </p:nvPr>
        </p:nvSpPr>
        <p:spPr>
          <a:xfrm>
            <a:off x="540279" y="967417"/>
            <a:ext cx="5280460" cy="3943250"/>
          </a:xfrm>
        </p:spPr>
        <p:txBody>
          <a:bodyPr>
            <a:normAutofit/>
          </a:bodyPr>
          <a:lstStyle/>
          <a:p>
            <a:r>
              <a:rPr lang="fr-FR" sz="4000">
                <a:solidFill>
                  <a:srgbClr val="FEFFFF"/>
                </a:solidFill>
              </a:rPr>
              <a:t>ACADEMIE DE THIES </a:t>
            </a:r>
          </a:p>
        </p:txBody>
      </p:sp>
      <p:sp>
        <p:nvSpPr>
          <p:cNvPr id="24" name="Freeform 27">
            <a:extLst>
              <a:ext uri="{FF2B5EF4-FFF2-40B4-BE49-F238E27FC236}">
                <a16:creationId xmlns:a16="http://schemas.microsoft.com/office/drawing/2014/main" xmlns="" id="{D62F2749-B982-4ADE-B1EF-679002587B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3" name="Sous-titre 2"/>
          <p:cNvSpPr>
            <a:spLocks noGrp="1"/>
          </p:cNvSpPr>
          <p:nvPr>
            <p:ph type="subTitle" idx="1"/>
          </p:nvPr>
        </p:nvSpPr>
        <p:spPr>
          <a:xfrm>
            <a:off x="540279" y="5189400"/>
            <a:ext cx="5280460" cy="544260"/>
          </a:xfrm>
        </p:spPr>
        <p:txBody>
          <a:bodyPr anchor="ctr">
            <a:normAutofit/>
          </a:bodyPr>
          <a:lstStyle/>
          <a:p>
            <a:pPr>
              <a:lnSpc>
                <a:spcPct val="90000"/>
              </a:lnSpc>
            </a:pPr>
            <a:r>
              <a:rPr lang="fr-FR" sz="1600" b="1" dirty="0">
                <a:solidFill>
                  <a:srgbClr val="FEFFFF"/>
                </a:solidFill>
              </a:rPr>
              <a:t>GESTION DE LA FIN DE L’ANNEE SCOLAIRE ET PREPARATION DES EXAMENS SCOLAIRES 2020-2021</a:t>
            </a:r>
          </a:p>
        </p:txBody>
      </p:sp>
      <p:pic>
        <p:nvPicPr>
          <p:cNvPr id="10" name="Picture 9">
            <a:extLst>
              <a:ext uri="{FF2B5EF4-FFF2-40B4-BE49-F238E27FC236}">
                <a16:creationId xmlns:a16="http://schemas.microsoft.com/office/drawing/2014/main" xmlns="" id="{2E7AD575-EAB3-4D7E-8D9F-3D0CFE9864DC}"/>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7074745" y="1014816"/>
            <a:ext cx="4153750" cy="2268166"/>
          </a:xfrm>
          <a:prstGeom prst="rect">
            <a:avLst/>
          </a:prstGeom>
          <a:noFill/>
        </p:spPr>
      </p:pic>
      <p:pic>
        <p:nvPicPr>
          <p:cNvPr id="4" name="Picture 3" descr="Map&#10;&#10;Description automatically generated">
            <a:extLst>
              <a:ext uri="{FF2B5EF4-FFF2-40B4-BE49-F238E27FC236}">
                <a16:creationId xmlns:a16="http://schemas.microsoft.com/office/drawing/2014/main" xmlns="" id="{DF63DB7C-3496-494A-AA8C-D34C05C87E8C}"/>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593421" y="3508288"/>
            <a:ext cx="3116398" cy="2398166"/>
          </a:xfrm>
          <a:prstGeom prst="rect">
            <a:avLst/>
          </a:prstGeom>
          <a:noFill/>
        </p:spPr>
      </p:pic>
    </p:spTree>
    <p:extLst>
      <p:ext uri="{BB962C8B-B14F-4D97-AF65-F5344CB8AC3E}">
        <p14:creationId xmlns:p14="http://schemas.microsoft.com/office/powerpoint/2010/main" val="645883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589212" y="5504496"/>
            <a:ext cx="8915399" cy="750678"/>
          </a:xfrm>
        </p:spPr>
        <p:txBody>
          <a:bodyPr>
            <a:normAutofit fontScale="47500" lnSpcReduction="20000"/>
          </a:bodyPr>
          <a:lstStyle/>
          <a:p>
            <a:r>
              <a:rPr lang="en-US" sz="10100" b="1" dirty="0">
                <a:solidFill>
                  <a:prstClr val="black">
                    <a:lumMod val="85000"/>
                    <a:lumOff val="15000"/>
                  </a:prstClr>
                </a:solidFill>
                <a:ea typeface="+mj-ea"/>
                <a:cs typeface="+mj-cs"/>
              </a:rPr>
              <a:t>A-</a:t>
            </a:r>
            <a:r>
              <a:rPr lang="en-US" sz="4000" b="1" dirty="0">
                <a:solidFill>
                  <a:prstClr val="black">
                    <a:lumMod val="85000"/>
                    <a:lumOff val="15000"/>
                  </a:prstClr>
                </a:solidFill>
                <a:ea typeface="+mj-ea"/>
                <a:cs typeface="+mj-cs"/>
              </a:rPr>
              <a:t> </a:t>
            </a:r>
            <a:r>
              <a:rPr lang="en-US" sz="10000" b="1" dirty="0" err="1">
                <a:solidFill>
                  <a:prstClr val="black">
                    <a:lumMod val="85000"/>
                    <a:lumOff val="15000"/>
                  </a:prstClr>
                </a:solidFill>
                <a:ea typeface="+mj-ea"/>
                <a:cs typeface="+mj-cs"/>
              </a:rPr>
              <a:t>Séquençage</a:t>
            </a:r>
            <a:r>
              <a:rPr lang="en-US" sz="10000" b="1" dirty="0">
                <a:solidFill>
                  <a:prstClr val="black">
                    <a:lumMod val="85000"/>
                    <a:lumOff val="15000"/>
                  </a:prstClr>
                </a:solidFill>
                <a:ea typeface="+mj-ea"/>
                <a:cs typeface="+mj-cs"/>
              </a:rPr>
              <a:t> du temps</a:t>
            </a:r>
            <a:endParaRPr lang="fr-FR" sz="10000" dirty="0"/>
          </a:p>
        </p:txBody>
      </p:sp>
      <p:grpSp>
        <p:nvGrpSpPr>
          <p:cNvPr id="4" name="Zone de dessin 127"/>
          <p:cNvGrpSpPr/>
          <p:nvPr/>
        </p:nvGrpSpPr>
        <p:grpSpPr>
          <a:xfrm>
            <a:off x="1649412" y="1214203"/>
            <a:ext cx="9608201" cy="3892149"/>
            <a:chOff x="0" y="0"/>
            <a:chExt cx="8893175" cy="3354705"/>
          </a:xfrm>
        </p:grpSpPr>
        <p:sp>
          <p:nvSpPr>
            <p:cNvPr id="5" name="Rectangle 4"/>
            <p:cNvSpPr/>
            <p:nvPr/>
          </p:nvSpPr>
          <p:spPr>
            <a:xfrm>
              <a:off x="0" y="0"/>
              <a:ext cx="8893175" cy="3354705"/>
            </a:xfrm>
            <a:prstGeom prst="rect">
              <a:avLst/>
            </a:prstGeom>
            <a:noFill/>
            <a:ln>
              <a:noFill/>
            </a:ln>
          </p:spPr>
        </p:sp>
        <p:sp>
          <p:nvSpPr>
            <p:cNvPr id="6" name="Rectangle 5"/>
            <p:cNvSpPr>
              <a:spLocks noChangeArrowheads="1"/>
            </p:cNvSpPr>
            <p:nvPr/>
          </p:nvSpPr>
          <p:spPr bwMode="auto">
            <a:xfrm>
              <a:off x="175895" y="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a:spLocks noChangeArrowheads="1"/>
            </p:cNvSpPr>
            <p:nvPr/>
          </p:nvSpPr>
          <p:spPr bwMode="auto">
            <a:xfrm>
              <a:off x="175895" y="262890"/>
              <a:ext cx="1684020" cy="268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AVEC CLASSES INTERMEDIAIRES  </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a:spLocks noChangeArrowheads="1"/>
            </p:cNvSpPr>
            <p:nvPr/>
          </p:nvSpPr>
          <p:spPr bwMode="auto">
            <a:xfrm>
              <a:off x="2000250" y="2628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a:spLocks noChangeArrowheads="1"/>
            </p:cNvSpPr>
            <p:nvPr/>
          </p:nvSpPr>
          <p:spPr bwMode="auto">
            <a:xfrm>
              <a:off x="2331085" y="2628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a:spLocks noChangeArrowheads="1"/>
            </p:cNvSpPr>
            <p:nvPr/>
          </p:nvSpPr>
          <p:spPr bwMode="auto">
            <a:xfrm>
              <a:off x="6087745" y="2628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a:spLocks noChangeArrowheads="1"/>
            </p:cNvSpPr>
            <p:nvPr/>
          </p:nvSpPr>
          <p:spPr bwMode="auto">
            <a:xfrm>
              <a:off x="6539230" y="262890"/>
              <a:ext cx="1683385" cy="268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SANS CLASSES INTERMEDIAIRES</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a:spLocks noChangeArrowheads="1"/>
            </p:cNvSpPr>
            <p:nvPr/>
          </p:nvSpPr>
          <p:spPr bwMode="auto">
            <a:xfrm>
              <a:off x="8299450" y="2628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a:spLocks noChangeArrowheads="1"/>
            </p:cNvSpPr>
            <p:nvPr/>
          </p:nvSpPr>
          <p:spPr bwMode="auto">
            <a:xfrm>
              <a:off x="175895" y="400050"/>
              <a:ext cx="1824355" cy="88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4" name="Rectangle 13"/>
            <p:cNvSpPr>
              <a:spLocks noChangeArrowheads="1"/>
            </p:cNvSpPr>
            <p:nvPr/>
          </p:nvSpPr>
          <p:spPr bwMode="auto">
            <a:xfrm>
              <a:off x="6539230" y="400050"/>
              <a:ext cx="1760220" cy="88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5" name="Rectangle 14"/>
            <p:cNvSpPr>
              <a:spLocks noChangeArrowheads="1"/>
            </p:cNvSpPr>
            <p:nvPr/>
          </p:nvSpPr>
          <p:spPr bwMode="auto">
            <a:xfrm>
              <a:off x="175895" y="52451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a:spLocks noChangeArrowheads="1"/>
            </p:cNvSpPr>
            <p:nvPr/>
          </p:nvSpPr>
          <p:spPr bwMode="auto">
            <a:xfrm>
              <a:off x="203835" y="790575"/>
              <a:ext cx="507365" cy="14097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7" name="Rectangle 16"/>
            <p:cNvSpPr>
              <a:spLocks noChangeArrowheads="1"/>
            </p:cNvSpPr>
            <p:nvPr/>
          </p:nvSpPr>
          <p:spPr bwMode="auto">
            <a:xfrm>
              <a:off x="1014095" y="790575"/>
              <a:ext cx="423545" cy="14097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8" name="Rectangle 17"/>
            <p:cNvSpPr>
              <a:spLocks noChangeArrowheads="1"/>
            </p:cNvSpPr>
            <p:nvPr/>
          </p:nvSpPr>
          <p:spPr bwMode="auto">
            <a:xfrm>
              <a:off x="1929130" y="790575"/>
              <a:ext cx="655320" cy="140970"/>
            </a:xfrm>
            <a:prstGeom prst="rect">
              <a:avLst/>
            </a:prstGeom>
            <a:solidFill>
              <a:srgbClr val="D3D3D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9" name="Rectangle 18"/>
            <p:cNvSpPr>
              <a:spLocks noChangeArrowheads="1"/>
            </p:cNvSpPr>
            <p:nvPr/>
          </p:nvSpPr>
          <p:spPr bwMode="auto">
            <a:xfrm>
              <a:off x="3325495" y="790575"/>
              <a:ext cx="234950" cy="14097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20" name="Rectangle 19"/>
            <p:cNvSpPr>
              <a:spLocks noChangeArrowheads="1"/>
            </p:cNvSpPr>
            <p:nvPr/>
          </p:nvSpPr>
          <p:spPr bwMode="auto">
            <a:xfrm>
              <a:off x="4382770" y="790575"/>
              <a:ext cx="922020" cy="140970"/>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21" name="Rectangle 20"/>
            <p:cNvSpPr>
              <a:spLocks noChangeArrowheads="1"/>
            </p:cNvSpPr>
            <p:nvPr/>
          </p:nvSpPr>
          <p:spPr bwMode="auto">
            <a:xfrm>
              <a:off x="5304790" y="790575"/>
              <a:ext cx="30480" cy="140970"/>
            </a:xfrm>
            <a:prstGeom prst="rect">
              <a:avLst/>
            </a:prstGeom>
            <a:solidFill>
              <a:srgbClr val="D3D3D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22" name="Rectangle 21"/>
            <p:cNvSpPr>
              <a:spLocks noChangeArrowheads="1"/>
            </p:cNvSpPr>
            <p:nvPr/>
          </p:nvSpPr>
          <p:spPr bwMode="auto">
            <a:xfrm>
              <a:off x="6741795" y="790575"/>
              <a:ext cx="198755" cy="14097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23" name="Rectangle 22"/>
            <p:cNvSpPr>
              <a:spLocks noChangeArrowheads="1"/>
            </p:cNvSpPr>
            <p:nvPr/>
          </p:nvSpPr>
          <p:spPr bwMode="auto">
            <a:xfrm>
              <a:off x="17589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p:cNvSpPr>
              <a:spLocks noChangeArrowheads="1"/>
            </p:cNvSpPr>
            <p:nvPr/>
          </p:nvSpPr>
          <p:spPr bwMode="auto">
            <a:xfrm>
              <a:off x="203835" y="790575"/>
              <a:ext cx="48196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Comp Tles</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24"/>
            <p:cNvSpPr>
              <a:spLocks noChangeArrowheads="1"/>
            </p:cNvSpPr>
            <p:nvPr/>
          </p:nvSpPr>
          <p:spPr bwMode="auto">
            <a:xfrm>
              <a:off x="71120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5"/>
            <p:cNvSpPr>
              <a:spLocks noChangeArrowheads="1"/>
            </p:cNvSpPr>
            <p:nvPr/>
          </p:nvSpPr>
          <p:spPr bwMode="auto">
            <a:xfrm>
              <a:off x="79375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p:cNvSpPr>
              <a:spLocks noChangeArrowheads="1"/>
            </p:cNvSpPr>
            <p:nvPr/>
          </p:nvSpPr>
          <p:spPr bwMode="auto">
            <a:xfrm>
              <a:off x="1014095" y="790575"/>
              <a:ext cx="20764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Eprv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8" name="Rectangle 27"/>
            <p:cNvSpPr>
              <a:spLocks noChangeArrowheads="1"/>
            </p:cNvSpPr>
            <p:nvPr/>
          </p:nvSpPr>
          <p:spPr bwMode="auto">
            <a:xfrm>
              <a:off x="1260475" y="790575"/>
              <a:ext cx="5588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E</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tangle 28"/>
            <p:cNvSpPr>
              <a:spLocks noChangeArrowheads="1"/>
            </p:cNvSpPr>
            <p:nvPr/>
          </p:nvSpPr>
          <p:spPr bwMode="auto">
            <a:xfrm>
              <a:off x="1320165" y="790575"/>
              <a:ext cx="5905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a:spLocks noChangeArrowheads="1"/>
            </p:cNvSpPr>
            <p:nvPr/>
          </p:nvSpPr>
          <p:spPr bwMode="auto">
            <a:xfrm>
              <a:off x="1382395" y="790575"/>
              <a:ext cx="527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p:cNvSpPr>
              <a:spLocks noChangeArrowheads="1"/>
            </p:cNvSpPr>
            <p:nvPr/>
          </p:nvSpPr>
          <p:spPr bwMode="auto">
            <a:xfrm>
              <a:off x="143764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tangle 31"/>
            <p:cNvSpPr>
              <a:spLocks noChangeArrowheads="1"/>
            </p:cNvSpPr>
            <p:nvPr/>
          </p:nvSpPr>
          <p:spPr bwMode="auto">
            <a:xfrm>
              <a:off x="1929130" y="790575"/>
              <a:ext cx="62230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Compo 3éme</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tangle 32"/>
            <p:cNvSpPr>
              <a:spLocks noChangeArrowheads="1"/>
            </p:cNvSpPr>
            <p:nvPr/>
          </p:nvSpPr>
          <p:spPr bwMode="auto">
            <a:xfrm>
              <a:off x="258445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angle 33"/>
            <p:cNvSpPr>
              <a:spLocks noChangeArrowheads="1"/>
            </p:cNvSpPr>
            <p:nvPr/>
          </p:nvSpPr>
          <p:spPr bwMode="auto">
            <a:xfrm>
              <a:off x="329819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p:cNvSpPr>
              <a:spLocks noChangeArrowheads="1"/>
            </p:cNvSpPr>
            <p:nvPr/>
          </p:nvSpPr>
          <p:spPr bwMode="auto">
            <a:xfrm>
              <a:off x="3325495" y="790575"/>
              <a:ext cx="16891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CFE</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6" name="Rectangle 35"/>
            <p:cNvSpPr>
              <a:spLocks noChangeArrowheads="1"/>
            </p:cNvSpPr>
            <p:nvPr/>
          </p:nvSpPr>
          <p:spPr bwMode="auto">
            <a:xfrm>
              <a:off x="3502660" y="790575"/>
              <a:ext cx="5588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E</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tangle 36"/>
            <p:cNvSpPr>
              <a:spLocks noChangeArrowheads="1"/>
            </p:cNvSpPr>
            <p:nvPr/>
          </p:nvSpPr>
          <p:spPr bwMode="auto">
            <a:xfrm>
              <a:off x="356044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8" name="Rectangle 37"/>
            <p:cNvSpPr>
              <a:spLocks noChangeArrowheads="1"/>
            </p:cNvSpPr>
            <p:nvPr/>
          </p:nvSpPr>
          <p:spPr bwMode="auto">
            <a:xfrm>
              <a:off x="435546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9" name="Rectangle 38"/>
            <p:cNvSpPr>
              <a:spLocks noChangeArrowheads="1"/>
            </p:cNvSpPr>
            <p:nvPr/>
          </p:nvSpPr>
          <p:spPr bwMode="auto">
            <a:xfrm>
              <a:off x="4382770" y="790575"/>
              <a:ext cx="48006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7030A0"/>
                  </a:solidFill>
                  <a:effectLst/>
                  <a:uLnTx/>
                  <a:uFillTx/>
                  <a:latin typeface="Calibri" panose="020F0502020204030204" pitchFamily="34" charset="0"/>
                  <a:ea typeface="Calibri" panose="020F0502020204030204" pitchFamily="34" charset="0"/>
                  <a:cs typeface="Calibri" panose="020F0502020204030204" pitchFamily="34" charset="0"/>
                </a:rPr>
                <a:t>Cmpo clas</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0" name="Rectangle 39"/>
            <p:cNvSpPr>
              <a:spLocks noChangeArrowheads="1"/>
            </p:cNvSpPr>
            <p:nvPr/>
          </p:nvSpPr>
          <p:spPr bwMode="auto">
            <a:xfrm>
              <a:off x="4887595" y="790575"/>
              <a:ext cx="39433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7030A0"/>
                  </a:solidFill>
                  <a:effectLst/>
                  <a:uLnTx/>
                  <a:uFillTx/>
                  <a:latin typeface="Calibri" panose="020F0502020204030204" pitchFamily="34" charset="0"/>
                  <a:ea typeface="Calibri" panose="020F0502020204030204" pitchFamily="34" charset="0"/>
                  <a:cs typeface="Calibri" panose="020F0502020204030204" pitchFamily="34" charset="0"/>
                </a:rPr>
                <a:t>s Interm</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1" name="Rectangle 40"/>
            <p:cNvSpPr>
              <a:spLocks noChangeArrowheads="1"/>
            </p:cNvSpPr>
            <p:nvPr/>
          </p:nvSpPr>
          <p:spPr bwMode="auto">
            <a:xfrm>
              <a:off x="5304790" y="790575"/>
              <a:ext cx="2921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2" name="Rectangle 41"/>
            <p:cNvSpPr>
              <a:spLocks noChangeArrowheads="1"/>
            </p:cNvSpPr>
            <p:nvPr/>
          </p:nvSpPr>
          <p:spPr bwMode="auto">
            <a:xfrm>
              <a:off x="533527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3" name="Rectangle 42"/>
            <p:cNvSpPr>
              <a:spLocks noChangeArrowheads="1"/>
            </p:cNvSpPr>
            <p:nvPr/>
          </p:nvSpPr>
          <p:spPr bwMode="auto">
            <a:xfrm>
              <a:off x="5528310" y="790575"/>
              <a:ext cx="34861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Tabaski</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4" name="Rectangle 43"/>
            <p:cNvSpPr>
              <a:spLocks noChangeArrowheads="1"/>
            </p:cNvSpPr>
            <p:nvPr/>
          </p:nvSpPr>
          <p:spPr bwMode="auto">
            <a:xfrm>
              <a:off x="589534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5" name="Rectangle 44"/>
            <p:cNvSpPr>
              <a:spLocks noChangeArrowheads="1"/>
            </p:cNvSpPr>
            <p:nvPr/>
          </p:nvSpPr>
          <p:spPr bwMode="auto">
            <a:xfrm>
              <a:off x="635889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6" name="Rectangle 45"/>
            <p:cNvSpPr>
              <a:spLocks noChangeArrowheads="1"/>
            </p:cNvSpPr>
            <p:nvPr/>
          </p:nvSpPr>
          <p:spPr bwMode="auto">
            <a:xfrm>
              <a:off x="649541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7" name="Rectangle 46"/>
            <p:cNvSpPr>
              <a:spLocks noChangeArrowheads="1"/>
            </p:cNvSpPr>
            <p:nvPr/>
          </p:nvSpPr>
          <p:spPr bwMode="auto">
            <a:xfrm>
              <a:off x="652335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8" name="Rectangle 47"/>
            <p:cNvSpPr>
              <a:spLocks noChangeArrowheads="1"/>
            </p:cNvSpPr>
            <p:nvPr/>
          </p:nvSpPr>
          <p:spPr bwMode="auto">
            <a:xfrm>
              <a:off x="6687185"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9" name="Rectangle 48"/>
            <p:cNvSpPr>
              <a:spLocks noChangeArrowheads="1"/>
            </p:cNvSpPr>
            <p:nvPr/>
          </p:nvSpPr>
          <p:spPr bwMode="auto">
            <a:xfrm>
              <a:off x="6741795" y="790575"/>
              <a:ext cx="18986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BAC</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0" name="Rectangle 49"/>
            <p:cNvSpPr>
              <a:spLocks noChangeArrowheads="1"/>
            </p:cNvSpPr>
            <p:nvPr/>
          </p:nvSpPr>
          <p:spPr bwMode="auto">
            <a:xfrm>
              <a:off x="694055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1" name="Rectangle 50"/>
            <p:cNvSpPr>
              <a:spLocks noChangeArrowheads="1"/>
            </p:cNvSpPr>
            <p:nvPr/>
          </p:nvSpPr>
          <p:spPr bwMode="auto">
            <a:xfrm>
              <a:off x="7952740" y="790575"/>
              <a:ext cx="27241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BFEM</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2" name="Rectangle 51"/>
            <p:cNvSpPr>
              <a:spLocks noChangeArrowheads="1"/>
            </p:cNvSpPr>
            <p:nvPr/>
          </p:nvSpPr>
          <p:spPr bwMode="auto">
            <a:xfrm>
              <a:off x="823976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3" name="Rectangle 52"/>
            <p:cNvSpPr>
              <a:spLocks noChangeArrowheads="1"/>
            </p:cNvSpPr>
            <p:nvPr/>
          </p:nvSpPr>
          <p:spPr bwMode="auto">
            <a:xfrm>
              <a:off x="8348980" y="79057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p:cNvSpPr>
              <a:spLocks noChangeArrowheads="1"/>
            </p:cNvSpPr>
            <p:nvPr/>
          </p:nvSpPr>
          <p:spPr bwMode="auto">
            <a:xfrm>
              <a:off x="203835" y="1036320"/>
              <a:ext cx="491490" cy="1428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5" name="Rectangle 54"/>
            <p:cNvSpPr>
              <a:spLocks noChangeArrowheads="1"/>
            </p:cNvSpPr>
            <p:nvPr/>
          </p:nvSpPr>
          <p:spPr bwMode="auto">
            <a:xfrm>
              <a:off x="915670" y="1036320"/>
              <a:ext cx="518795" cy="142875"/>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6" name="Rectangle 55"/>
            <p:cNvSpPr>
              <a:spLocks noChangeArrowheads="1"/>
            </p:cNvSpPr>
            <p:nvPr/>
          </p:nvSpPr>
          <p:spPr bwMode="auto">
            <a:xfrm>
              <a:off x="1901825" y="1036320"/>
              <a:ext cx="727710" cy="142875"/>
            </a:xfrm>
            <a:prstGeom prst="rect">
              <a:avLst/>
            </a:prstGeom>
            <a:solidFill>
              <a:srgbClr val="D3D3D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7" name="Rectangle 56"/>
            <p:cNvSpPr>
              <a:spLocks noChangeArrowheads="1"/>
            </p:cNvSpPr>
            <p:nvPr/>
          </p:nvSpPr>
          <p:spPr bwMode="auto">
            <a:xfrm>
              <a:off x="3148965" y="1036320"/>
              <a:ext cx="645160" cy="1428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8" name="Rectangle 57"/>
            <p:cNvSpPr>
              <a:spLocks noChangeArrowheads="1"/>
            </p:cNvSpPr>
            <p:nvPr/>
          </p:nvSpPr>
          <p:spPr bwMode="auto">
            <a:xfrm>
              <a:off x="4371340" y="1036320"/>
              <a:ext cx="887095" cy="142875"/>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9" name="Rectangle 58"/>
            <p:cNvSpPr>
              <a:spLocks noChangeArrowheads="1"/>
            </p:cNvSpPr>
            <p:nvPr/>
          </p:nvSpPr>
          <p:spPr bwMode="auto">
            <a:xfrm>
              <a:off x="6718935" y="1036320"/>
              <a:ext cx="424815" cy="1428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60" name="Rectangle 59"/>
            <p:cNvSpPr>
              <a:spLocks noChangeArrowheads="1"/>
            </p:cNvSpPr>
            <p:nvPr/>
          </p:nvSpPr>
          <p:spPr bwMode="auto">
            <a:xfrm>
              <a:off x="7179945" y="1036320"/>
              <a:ext cx="375285" cy="1428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61" name="Rectangle 60"/>
            <p:cNvSpPr>
              <a:spLocks noChangeArrowheads="1"/>
            </p:cNvSpPr>
            <p:nvPr/>
          </p:nvSpPr>
          <p:spPr bwMode="auto">
            <a:xfrm>
              <a:off x="17589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2" name="Rectangle 61"/>
            <p:cNvSpPr>
              <a:spLocks noChangeArrowheads="1"/>
            </p:cNvSpPr>
            <p:nvPr/>
          </p:nvSpPr>
          <p:spPr bwMode="auto">
            <a:xfrm>
              <a:off x="203835"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14</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3" name="Rectangle 62"/>
            <p:cNvSpPr>
              <a:spLocks noChangeArrowheads="1"/>
            </p:cNvSpPr>
            <p:nvPr/>
          </p:nvSpPr>
          <p:spPr bwMode="auto">
            <a:xfrm>
              <a:off x="325755" y="1036320"/>
              <a:ext cx="3556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4" name="Rectangle 63"/>
            <p:cNvSpPr>
              <a:spLocks noChangeArrowheads="1"/>
            </p:cNvSpPr>
            <p:nvPr/>
          </p:nvSpPr>
          <p:spPr bwMode="auto">
            <a:xfrm>
              <a:off x="361950" y="1036320"/>
              <a:ext cx="31559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18 juin</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5" name="Rectangle 64"/>
            <p:cNvSpPr>
              <a:spLocks noChangeArrowheads="1"/>
            </p:cNvSpPr>
            <p:nvPr/>
          </p:nvSpPr>
          <p:spPr bwMode="auto">
            <a:xfrm>
              <a:off x="69532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6" name="Rectangle 65"/>
            <p:cNvSpPr>
              <a:spLocks noChangeArrowheads="1"/>
            </p:cNvSpPr>
            <p:nvPr/>
          </p:nvSpPr>
          <p:spPr bwMode="auto">
            <a:xfrm>
              <a:off x="915670"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17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7" name="Rectangle 66"/>
            <p:cNvSpPr>
              <a:spLocks noChangeArrowheads="1"/>
            </p:cNvSpPr>
            <p:nvPr/>
          </p:nvSpPr>
          <p:spPr bwMode="auto">
            <a:xfrm>
              <a:off x="1064895" y="1036320"/>
              <a:ext cx="3556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8" name="Rectangle 67"/>
            <p:cNvSpPr>
              <a:spLocks noChangeArrowheads="1"/>
            </p:cNvSpPr>
            <p:nvPr/>
          </p:nvSpPr>
          <p:spPr bwMode="auto">
            <a:xfrm>
              <a:off x="1101090" y="1036320"/>
              <a:ext cx="31559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26 juin</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9" name="Rectangle 68"/>
            <p:cNvSpPr>
              <a:spLocks noChangeArrowheads="1"/>
            </p:cNvSpPr>
            <p:nvPr/>
          </p:nvSpPr>
          <p:spPr bwMode="auto">
            <a:xfrm>
              <a:off x="143446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0" name="Rectangle 69"/>
            <p:cNvSpPr>
              <a:spLocks noChangeArrowheads="1"/>
            </p:cNvSpPr>
            <p:nvPr/>
          </p:nvSpPr>
          <p:spPr bwMode="auto">
            <a:xfrm>
              <a:off x="181927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1" name="Rectangle 70"/>
            <p:cNvSpPr>
              <a:spLocks noChangeArrowheads="1"/>
            </p:cNvSpPr>
            <p:nvPr/>
          </p:nvSpPr>
          <p:spPr bwMode="auto">
            <a:xfrm>
              <a:off x="1901825" y="1036320"/>
              <a:ext cx="5842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2" name="Rectangle 71"/>
            <p:cNvSpPr>
              <a:spLocks noChangeArrowheads="1"/>
            </p:cNvSpPr>
            <p:nvPr/>
          </p:nvSpPr>
          <p:spPr bwMode="auto">
            <a:xfrm>
              <a:off x="1962785" y="1035050"/>
              <a:ext cx="64770" cy="201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6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er</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3" name="Rectangle 72"/>
            <p:cNvSpPr>
              <a:spLocks noChangeArrowheads="1"/>
            </p:cNvSpPr>
            <p:nvPr/>
          </p:nvSpPr>
          <p:spPr bwMode="auto">
            <a:xfrm>
              <a:off x="202755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4" name="Rectangle 73"/>
            <p:cNvSpPr>
              <a:spLocks noChangeArrowheads="1"/>
            </p:cNvSpPr>
            <p:nvPr/>
          </p:nvSpPr>
          <p:spPr bwMode="auto">
            <a:xfrm>
              <a:off x="2055495" y="1036320"/>
              <a:ext cx="54419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au 06 juillet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5" name="Rectangle 74"/>
            <p:cNvSpPr>
              <a:spLocks noChangeArrowheads="1"/>
            </p:cNvSpPr>
            <p:nvPr/>
          </p:nvSpPr>
          <p:spPr bwMode="auto">
            <a:xfrm>
              <a:off x="262953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75"/>
            <p:cNvSpPr>
              <a:spLocks noChangeArrowheads="1"/>
            </p:cNvSpPr>
            <p:nvPr/>
          </p:nvSpPr>
          <p:spPr bwMode="auto">
            <a:xfrm>
              <a:off x="3148965"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06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7" name="Rectangle 76"/>
            <p:cNvSpPr>
              <a:spLocks noChangeArrowheads="1"/>
            </p:cNvSpPr>
            <p:nvPr/>
          </p:nvSpPr>
          <p:spPr bwMode="auto">
            <a:xfrm>
              <a:off x="3298190" y="1036320"/>
              <a:ext cx="5715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8" name="Rectangle 77"/>
            <p:cNvSpPr>
              <a:spLocks noChangeArrowheads="1"/>
            </p:cNvSpPr>
            <p:nvPr/>
          </p:nvSpPr>
          <p:spPr bwMode="auto">
            <a:xfrm>
              <a:off x="3357245"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07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9" name="Rectangle 78"/>
            <p:cNvSpPr>
              <a:spLocks noChangeArrowheads="1"/>
            </p:cNvSpPr>
            <p:nvPr/>
          </p:nvSpPr>
          <p:spPr bwMode="auto">
            <a:xfrm>
              <a:off x="3507105" y="1036320"/>
              <a:ext cx="27241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juillet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0" name="Rectangle 79"/>
            <p:cNvSpPr>
              <a:spLocks noChangeArrowheads="1"/>
            </p:cNvSpPr>
            <p:nvPr/>
          </p:nvSpPr>
          <p:spPr bwMode="auto">
            <a:xfrm>
              <a:off x="379412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1" name="Rectangle 80"/>
            <p:cNvSpPr>
              <a:spLocks noChangeArrowheads="1"/>
            </p:cNvSpPr>
            <p:nvPr/>
          </p:nvSpPr>
          <p:spPr bwMode="auto">
            <a:xfrm>
              <a:off x="401447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81"/>
            <p:cNvSpPr>
              <a:spLocks noChangeArrowheads="1"/>
            </p:cNvSpPr>
            <p:nvPr/>
          </p:nvSpPr>
          <p:spPr bwMode="auto">
            <a:xfrm>
              <a:off x="417957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3" name="Rectangle 82"/>
            <p:cNvSpPr>
              <a:spLocks noChangeArrowheads="1"/>
            </p:cNvSpPr>
            <p:nvPr/>
          </p:nvSpPr>
          <p:spPr bwMode="auto">
            <a:xfrm>
              <a:off x="4371340" y="1036320"/>
              <a:ext cx="84201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Du 12 au 16 juillet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4" name="Rectangle 83"/>
            <p:cNvSpPr>
              <a:spLocks noChangeArrowheads="1"/>
            </p:cNvSpPr>
            <p:nvPr/>
          </p:nvSpPr>
          <p:spPr bwMode="auto">
            <a:xfrm>
              <a:off x="525843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5" name="Rectangle 84"/>
            <p:cNvSpPr>
              <a:spLocks noChangeArrowheads="1"/>
            </p:cNvSpPr>
            <p:nvPr/>
          </p:nvSpPr>
          <p:spPr bwMode="auto">
            <a:xfrm>
              <a:off x="5368925" y="1036320"/>
              <a:ext cx="65532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Entre 20 et 22</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6" name="Rectangle 85"/>
            <p:cNvSpPr>
              <a:spLocks noChangeArrowheads="1"/>
            </p:cNvSpPr>
            <p:nvPr/>
          </p:nvSpPr>
          <p:spPr bwMode="auto">
            <a:xfrm>
              <a:off x="606171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7" name="Rectangle 86"/>
            <p:cNvSpPr>
              <a:spLocks noChangeArrowheads="1"/>
            </p:cNvSpPr>
            <p:nvPr/>
          </p:nvSpPr>
          <p:spPr bwMode="auto">
            <a:xfrm>
              <a:off x="652716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8" name="Rectangle 87"/>
            <p:cNvSpPr>
              <a:spLocks noChangeArrowheads="1"/>
            </p:cNvSpPr>
            <p:nvPr/>
          </p:nvSpPr>
          <p:spPr bwMode="auto">
            <a:xfrm>
              <a:off x="6718935" y="1036320"/>
              <a:ext cx="40322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29 juillet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9" name="Rectangle 88"/>
            <p:cNvSpPr>
              <a:spLocks noChangeArrowheads="1"/>
            </p:cNvSpPr>
            <p:nvPr/>
          </p:nvSpPr>
          <p:spPr bwMode="auto">
            <a:xfrm>
              <a:off x="7143750" y="1036320"/>
              <a:ext cx="3556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0" name="Rectangle 89"/>
            <p:cNvSpPr>
              <a:spLocks noChangeArrowheads="1"/>
            </p:cNvSpPr>
            <p:nvPr/>
          </p:nvSpPr>
          <p:spPr bwMode="auto">
            <a:xfrm>
              <a:off x="7179945" y="1036320"/>
              <a:ext cx="35560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08 aout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1" name="Rectangle 90"/>
            <p:cNvSpPr>
              <a:spLocks noChangeArrowheads="1"/>
            </p:cNvSpPr>
            <p:nvPr/>
          </p:nvSpPr>
          <p:spPr bwMode="auto">
            <a:xfrm>
              <a:off x="755523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2" name="Rectangle 91"/>
            <p:cNvSpPr>
              <a:spLocks noChangeArrowheads="1"/>
            </p:cNvSpPr>
            <p:nvPr/>
          </p:nvSpPr>
          <p:spPr bwMode="auto">
            <a:xfrm>
              <a:off x="7720965"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3" name="Rectangle 92"/>
            <p:cNvSpPr>
              <a:spLocks noChangeArrowheads="1"/>
            </p:cNvSpPr>
            <p:nvPr/>
          </p:nvSpPr>
          <p:spPr bwMode="auto">
            <a:xfrm>
              <a:off x="7856855"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09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4" name="Rectangle 93"/>
            <p:cNvSpPr>
              <a:spLocks noChangeArrowheads="1"/>
            </p:cNvSpPr>
            <p:nvPr/>
          </p:nvSpPr>
          <p:spPr bwMode="auto">
            <a:xfrm>
              <a:off x="8006715" y="1036320"/>
              <a:ext cx="3556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5" name="Rectangle 94"/>
            <p:cNvSpPr>
              <a:spLocks noChangeArrowheads="1"/>
            </p:cNvSpPr>
            <p:nvPr/>
          </p:nvSpPr>
          <p:spPr bwMode="auto">
            <a:xfrm>
              <a:off x="8042910" y="1036320"/>
              <a:ext cx="11620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19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6" name="Rectangle 95"/>
            <p:cNvSpPr>
              <a:spLocks noChangeArrowheads="1"/>
            </p:cNvSpPr>
            <p:nvPr/>
          </p:nvSpPr>
          <p:spPr bwMode="auto">
            <a:xfrm>
              <a:off x="8192135" y="1036320"/>
              <a:ext cx="21907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aout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7" name="Rectangle 96"/>
            <p:cNvSpPr>
              <a:spLocks noChangeArrowheads="1"/>
            </p:cNvSpPr>
            <p:nvPr/>
          </p:nvSpPr>
          <p:spPr bwMode="auto">
            <a:xfrm>
              <a:off x="842391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8" name="Rectangle 97"/>
            <p:cNvSpPr>
              <a:spLocks noChangeArrowheads="1"/>
            </p:cNvSpPr>
            <p:nvPr/>
          </p:nvSpPr>
          <p:spPr bwMode="auto">
            <a:xfrm>
              <a:off x="8451850" y="103632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9" name="Rectangle 98"/>
            <p:cNvSpPr>
              <a:spLocks noChangeArrowheads="1"/>
            </p:cNvSpPr>
            <p:nvPr/>
          </p:nvSpPr>
          <p:spPr bwMode="auto">
            <a:xfrm>
              <a:off x="175895" y="128397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0" name="Rectangle 99"/>
            <p:cNvSpPr>
              <a:spLocks noChangeArrowheads="1"/>
            </p:cNvSpPr>
            <p:nvPr/>
          </p:nvSpPr>
          <p:spPr bwMode="auto">
            <a:xfrm>
              <a:off x="1871345" y="1283970"/>
              <a:ext cx="13652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NB</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1" name="Rectangle 100"/>
            <p:cNvSpPr>
              <a:spLocks noChangeArrowheads="1"/>
            </p:cNvSpPr>
            <p:nvPr/>
          </p:nvSpPr>
          <p:spPr bwMode="auto">
            <a:xfrm>
              <a:off x="2014855" y="128397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2" name="Rectangle 101"/>
            <p:cNvSpPr>
              <a:spLocks noChangeArrowheads="1"/>
            </p:cNvSpPr>
            <p:nvPr/>
          </p:nvSpPr>
          <p:spPr bwMode="auto">
            <a:xfrm>
              <a:off x="2042160" y="1283970"/>
              <a:ext cx="3111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p:cNvSpPr>
              <a:spLocks noChangeArrowheads="1"/>
            </p:cNvSpPr>
            <p:nvPr/>
          </p:nvSpPr>
          <p:spPr bwMode="auto">
            <a:xfrm>
              <a:off x="2074545" y="128397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4" name="Rectangle 103"/>
            <p:cNvSpPr>
              <a:spLocks noChangeArrowheads="1"/>
            </p:cNvSpPr>
            <p:nvPr/>
          </p:nvSpPr>
          <p:spPr bwMode="auto">
            <a:xfrm>
              <a:off x="2101850" y="1283970"/>
              <a:ext cx="476250"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samedi 03</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5" name="Rectangle 104"/>
            <p:cNvSpPr>
              <a:spLocks noChangeArrowheads="1"/>
            </p:cNvSpPr>
            <p:nvPr/>
          </p:nvSpPr>
          <p:spPr bwMode="auto">
            <a:xfrm>
              <a:off x="2603500" y="1283970"/>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6" name="Rectangle 105"/>
            <p:cNvSpPr>
              <a:spLocks noChangeArrowheads="1"/>
            </p:cNvSpPr>
            <p:nvPr/>
          </p:nvSpPr>
          <p:spPr bwMode="auto">
            <a:xfrm>
              <a:off x="175895" y="152971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7" name="Rectangle 106"/>
            <p:cNvSpPr>
              <a:spLocks noChangeArrowheads="1"/>
            </p:cNvSpPr>
            <p:nvPr/>
          </p:nvSpPr>
          <p:spPr bwMode="auto">
            <a:xfrm>
              <a:off x="2088515" y="152971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8" name="Rectangle 107"/>
            <p:cNvSpPr>
              <a:spLocks noChangeArrowheads="1"/>
            </p:cNvSpPr>
            <p:nvPr/>
          </p:nvSpPr>
          <p:spPr bwMode="auto">
            <a:xfrm>
              <a:off x="2116455" y="1529715"/>
              <a:ext cx="337185" cy="252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dim O4</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9" name="Rectangle 108"/>
            <p:cNvSpPr>
              <a:spLocks noChangeArrowheads="1"/>
            </p:cNvSpPr>
            <p:nvPr/>
          </p:nvSpPr>
          <p:spPr bwMode="auto">
            <a:xfrm>
              <a:off x="2471420" y="152971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0" name="Rectangle 109"/>
            <p:cNvSpPr>
              <a:spLocks noChangeArrowheads="1"/>
            </p:cNvSpPr>
            <p:nvPr/>
          </p:nvSpPr>
          <p:spPr bwMode="auto">
            <a:xfrm>
              <a:off x="175895" y="177609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1" name="Rectangle 110"/>
            <p:cNvSpPr>
              <a:spLocks noChangeArrowheads="1"/>
            </p:cNvSpPr>
            <p:nvPr/>
          </p:nvSpPr>
          <p:spPr bwMode="auto">
            <a:xfrm>
              <a:off x="531495" y="1776095"/>
              <a:ext cx="2603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9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2" name="Rectangle 111"/>
            <p:cNvSpPr>
              <a:spLocks noChangeArrowheads="1"/>
            </p:cNvSpPr>
            <p:nvPr/>
          </p:nvSpPr>
          <p:spPr bwMode="auto">
            <a:xfrm>
              <a:off x="175895" y="202057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3" name="Rectangle 112"/>
            <p:cNvSpPr>
              <a:spLocks noChangeArrowheads="1"/>
            </p:cNvSpPr>
            <p:nvPr/>
          </p:nvSpPr>
          <p:spPr bwMode="auto">
            <a:xfrm>
              <a:off x="175895" y="22821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4" name="Rectangle 113"/>
            <p:cNvSpPr>
              <a:spLocks noChangeArrowheads="1"/>
            </p:cNvSpPr>
            <p:nvPr/>
          </p:nvSpPr>
          <p:spPr bwMode="auto">
            <a:xfrm>
              <a:off x="6918960" y="228219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5" name="Rectangle 114"/>
            <p:cNvSpPr>
              <a:spLocks noChangeArrowheads="1"/>
            </p:cNvSpPr>
            <p:nvPr/>
          </p:nvSpPr>
          <p:spPr bwMode="auto">
            <a:xfrm>
              <a:off x="175895" y="2545080"/>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6" name="Rectangle 115"/>
            <p:cNvSpPr>
              <a:spLocks noChangeArrowheads="1"/>
            </p:cNvSpPr>
            <p:nvPr/>
          </p:nvSpPr>
          <p:spPr bwMode="auto">
            <a:xfrm>
              <a:off x="175895" y="2806065"/>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7" name="Rectangle 116"/>
            <p:cNvSpPr>
              <a:spLocks noChangeArrowheads="1"/>
            </p:cNvSpPr>
            <p:nvPr/>
          </p:nvSpPr>
          <p:spPr bwMode="auto">
            <a:xfrm>
              <a:off x="175895" y="3068955"/>
              <a:ext cx="2921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000" b="0"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8" name="Freeform 118"/>
            <p:cNvSpPr>
              <a:spLocks/>
            </p:cNvSpPr>
            <p:nvPr/>
          </p:nvSpPr>
          <p:spPr bwMode="auto">
            <a:xfrm>
              <a:off x="0" y="2279015"/>
              <a:ext cx="8853805" cy="271145"/>
            </a:xfrm>
            <a:custGeom>
              <a:avLst/>
              <a:gdLst>
                <a:gd name="T0" fmla="*/ 0 w 13943"/>
                <a:gd name="T1" fmla="*/ 106 h 427"/>
                <a:gd name="T2" fmla="*/ 13708 w 13943"/>
                <a:gd name="T3" fmla="*/ 106 h 427"/>
                <a:gd name="T4" fmla="*/ 13708 w 13943"/>
                <a:gd name="T5" fmla="*/ 0 h 427"/>
                <a:gd name="T6" fmla="*/ 13943 w 13943"/>
                <a:gd name="T7" fmla="*/ 213 h 427"/>
                <a:gd name="T8" fmla="*/ 13708 w 13943"/>
                <a:gd name="T9" fmla="*/ 427 h 427"/>
                <a:gd name="T10" fmla="*/ 13708 w 13943"/>
                <a:gd name="T11" fmla="*/ 320 h 427"/>
                <a:gd name="T12" fmla="*/ 0 w 13943"/>
                <a:gd name="T13" fmla="*/ 320 h 427"/>
                <a:gd name="T14" fmla="*/ 0 w 13943"/>
                <a:gd name="T15" fmla="*/ 106 h 4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943" h="427">
                  <a:moveTo>
                    <a:pt x="0" y="106"/>
                  </a:moveTo>
                  <a:lnTo>
                    <a:pt x="13708" y="106"/>
                  </a:lnTo>
                  <a:lnTo>
                    <a:pt x="13708" y="0"/>
                  </a:lnTo>
                  <a:lnTo>
                    <a:pt x="13943" y="213"/>
                  </a:lnTo>
                  <a:lnTo>
                    <a:pt x="13708" y="427"/>
                  </a:lnTo>
                  <a:lnTo>
                    <a:pt x="13708" y="320"/>
                  </a:lnTo>
                  <a:lnTo>
                    <a:pt x="0" y="320"/>
                  </a:lnTo>
                  <a:lnTo>
                    <a:pt x="0"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19" name="Freeform 119"/>
            <p:cNvSpPr>
              <a:spLocks/>
            </p:cNvSpPr>
            <p:nvPr/>
          </p:nvSpPr>
          <p:spPr bwMode="auto">
            <a:xfrm>
              <a:off x="0" y="2279015"/>
              <a:ext cx="8853805" cy="271145"/>
            </a:xfrm>
            <a:custGeom>
              <a:avLst/>
              <a:gdLst>
                <a:gd name="T0" fmla="*/ 0 w 13943"/>
                <a:gd name="T1" fmla="*/ 106 h 427"/>
                <a:gd name="T2" fmla="*/ 13708 w 13943"/>
                <a:gd name="T3" fmla="*/ 106 h 427"/>
                <a:gd name="T4" fmla="*/ 13708 w 13943"/>
                <a:gd name="T5" fmla="*/ 0 h 427"/>
                <a:gd name="T6" fmla="*/ 13943 w 13943"/>
                <a:gd name="T7" fmla="*/ 213 h 427"/>
                <a:gd name="T8" fmla="*/ 13708 w 13943"/>
                <a:gd name="T9" fmla="*/ 427 h 427"/>
                <a:gd name="T10" fmla="*/ 13708 w 13943"/>
                <a:gd name="T11" fmla="*/ 320 h 427"/>
                <a:gd name="T12" fmla="*/ 0 w 13943"/>
                <a:gd name="T13" fmla="*/ 320 h 427"/>
                <a:gd name="T14" fmla="*/ 0 w 13943"/>
                <a:gd name="T15" fmla="*/ 106 h 4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943" h="427">
                  <a:moveTo>
                    <a:pt x="0" y="106"/>
                  </a:moveTo>
                  <a:lnTo>
                    <a:pt x="13708" y="106"/>
                  </a:lnTo>
                  <a:lnTo>
                    <a:pt x="13708" y="0"/>
                  </a:lnTo>
                  <a:lnTo>
                    <a:pt x="13943" y="213"/>
                  </a:lnTo>
                  <a:lnTo>
                    <a:pt x="13708" y="427"/>
                  </a:lnTo>
                  <a:lnTo>
                    <a:pt x="13708" y="320"/>
                  </a:lnTo>
                  <a:lnTo>
                    <a:pt x="0" y="320"/>
                  </a:lnTo>
                  <a:lnTo>
                    <a:pt x="0" y="106"/>
                  </a:lnTo>
                  <a:close/>
                </a:path>
              </a:pathLst>
            </a:custGeom>
            <a:noFill/>
            <a:ln w="1143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0" name="Freeform 120"/>
            <p:cNvSpPr>
              <a:spLocks noEditPoints="1"/>
            </p:cNvSpPr>
            <p:nvPr/>
          </p:nvSpPr>
          <p:spPr bwMode="auto">
            <a:xfrm>
              <a:off x="0" y="3141345"/>
              <a:ext cx="7911465" cy="88265"/>
            </a:xfrm>
            <a:custGeom>
              <a:avLst/>
              <a:gdLst>
                <a:gd name="T0" fmla="*/ 0 w 12459"/>
                <a:gd name="T1" fmla="*/ 35 h 139"/>
                <a:gd name="T2" fmla="*/ 4 w 12459"/>
                <a:gd name="T3" fmla="*/ 35 h 139"/>
                <a:gd name="T4" fmla="*/ 4 w 12459"/>
                <a:gd name="T5" fmla="*/ 104 h 139"/>
                <a:gd name="T6" fmla="*/ 0 w 12459"/>
                <a:gd name="T7" fmla="*/ 104 h 139"/>
                <a:gd name="T8" fmla="*/ 0 w 12459"/>
                <a:gd name="T9" fmla="*/ 35 h 139"/>
                <a:gd name="T10" fmla="*/ 9 w 12459"/>
                <a:gd name="T11" fmla="*/ 35 h 139"/>
                <a:gd name="T12" fmla="*/ 18 w 12459"/>
                <a:gd name="T13" fmla="*/ 35 h 139"/>
                <a:gd name="T14" fmla="*/ 18 w 12459"/>
                <a:gd name="T15" fmla="*/ 104 h 139"/>
                <a:gd name="T16" fmla="*/ 9 w 12459"/>
                <a:gd name="T17" fmla="*/ 104 h 139"/>
                <a:gd name="T18" fmla="*/ 9 w 12459"/>
                <a:gd name="T19" fmla="*/ 35 h 139"/>
                <a:gd name="T20" fmla="*/ 23 w 12459"/>
                <a:gd name="T21" fmla="*/ 35 h 139"/>
                <a:gd name="T22" fmla="*/ 12387 w 12459"/>
                <a:gd name="T23" fmla="*/ 35 h 139"/>
                <a:gd name="T24" fmla="*/ 12387 w 12459"/>
                <a:gd name="T25" fmla="*/ 0 h 139"/>
                <a:gd name="T26" fmla="*/ 12459 w 12459"/>
                <a:gd name="T27" fmla="*/ 69 h 139"/>
                <a:gd name="T28" fmla="*/ 12387 w 12459"/>
                <a:gd name="T29" fmla="*/ 139 h 139"/>
                <a:gd name="T30" fmla="*/ 12387 w 12459"/>
                <a:gd name="T31" fmla="*/ 104 h 139"/>
                <a:gd name="T32" fmla="*/ 23 w 12459"/>
                <a:gd name="T33" fmla="*/ 104 h 139"/>
                <a:gd name="T34" fmla="*/ 23 w 12459"/>
                <a:gd name="T35" fmla="*/ 3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59" h="139">
                  <a:moveTo>
                    <a:pt x="0" y="35"/>
                  </a:moveTo>
                  <a:lnTo>
                    <a:pt x="4" y="35"/>
                  </a:lnTo>
                  <a:lnTo>
                    <a:pt x="4" y="104"/>
                  </a:lnTo>
                  <a:lnTo>
                    <a:pt x="0" y="104"/>
                  </a:lnTo>
                  <a:lnTo>
                    <a:pt x="0" y="35"/>
                  </a:lnTo>
                  <a:close/>
                  <a:moveTo>
                    <a:pt x="9" y="35"/>
                  </a:moveTo>
                  <a:lnTo>
                    <a:pt x="18" y="35"/>
                  </a:lnTo>
                  <a:lnTo>
                    <a:pt x="18" y="104"/>
                  </a:lnTo>
                  <a:lnTo>
                    <a:pt x="9" y="104"/>
                  </a:lnTo>
                  <a:lnTo>
                    <a:pt x="9" y="35"/>
                  </a:lnTo>
                  <a:close/>
                  <a:moveTo>
                    <a:pt x="23" y="35"/>
                  </a:moveTo>
                  <a:lnTo>
                    <a:pt x="12387" y="35"/>
                  </a:lnTo>
                  <a:lnTo>
                    <a:pt x="12387" y="0"/>
                  </a:lnTo>
                  <a:lnTo>
                    <a:pt x="12459" y="69"/>
                  </a:lnTo>
                  <a:lnTo>
                    <a:pt x="12387" y="139"/>
                  </a:lnTo>
                  <a:lnTo>
                    <a:pt x="12387" y="104"/>
                  </a:lnTo>
                  <a:lnTo>
                    <a:pt x="23" y="104"/>
                  </a:lnTo>
                  <a:lnTo>
                    <a:pt x="23" y="35"/>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1" name="Freeform 121"/>
            <p:cNvSpPr>
              <a:spLocks noEditPoints="1"/>
            </p:cNvSpPr>
            <p:nvPr/>
          </p:nvSpPr>
          <p:spPr bwMode="auto">
            <a:xfrm>
              <a:off x="0" y="3141345"/>
              <a:ext cx="7911465" cy="88265"/>
            </a:xfrm>
            <a:custGeom>
              <a:avLst/>
              <a:gdLst>
                <a:gd name="T0" fmla="*/ 0 w 12459"/>
                <a:gd name="T1" fmla="*/ 35 h 139"/>
                <a:gd name="T2" fmla="*/ 4 w 12459"/>
                <a:gd name="T3" fmla="*/ 35 h 139"/>
                <a:gd name="T4" fmla="*/ 4 w 12459"/>
                <a:gd name="T5" fmla="*/ 104 h 139"/>
                <a:gd name="T6" fmla="*/ 0 w 12459"/>
                <a:gd name="T7" fmla="*/ 104 h 139"/>
                <a:gd name="T8" fmla="*/ 0 w 12459"/>
                <a:gd name="T9" fmla="*/ 35 h 139"/>
                <a:gd name="T10" fmla="*/ 9 w 12459"/>
                <a:gd name="T11" fmla="*/ 35 h 139"/>
                <a:gd name="T12" fmla="*/ 18 w 12459"/>
                <a:gd name="T13" fmla="*/ 35 h 139"/>
                <a:gd name="T14" fmla="*/ 18 w 12459"/>
                <a:gd name="T15" fmla="*/ 104 h 139"/>
                <a:gd name="T16" fmla="*/ 9 w 12459"/>
                <a:gd name="T17" fmla="*/ 104 h 139"/>
                <a:gd name="T18" fmla="*/ 9 w 12459"/>
                <a:gd name="T19" fmla="*/ 35 h 139"/>
                <a:gd name="T20" fmla="*/ 23 w 12459"/>
                <a:gd name="T21" fmla="*/ 35 h 139"/>
                <a:gd name="T22" fmla="*/ 12387 w 12459"/>
                <a:gd name="T23" fmla="*/ 35 h 139"/>
                <a:gd name="T24" fmla="*/ 12387 w 12459"/>
                <a:gd name="T25" fmla="*/ 0 h 139"/>
                <a:gd name="T26" fmla="*/ 12459 w 12459"/>
                <a:gd name="T27" fmla="*/ 69 h 139"/>
                <a:gd name="T28" fmla="*/ 12387 w 12459"/>
                <a:gd name="T29" fmla="*/ 139 h 139"/>
                <a:gd name="T30" fmla="*/ 12387 w 12459"/>
                <a:gd name="T31" fmla="*/ 104 h 139"/>
                <a:gd name="T32" fmla="*/ 23 w 12459"/>
                <a:gd name="T33" fmla="*/ 104 h 139"/>
                <a:gd name="T34" fmla="*/ 23 w 12459"/>
                <a:gd name="T35" fmla="*/ 3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59" h="139">
                  <a:moveTo>
                    <a:pt x="0" y="35"/>
                  </a:moveTo>
                  <a:lnTo>
                    <a:pt x="4" y="35"/>
                  </a:lnTo>
                  <a:lnTo>
                    <a:pt x="4" y="104"/>
                  </a:lnTo>
                  <a:lnTo>
                    <a:pt x="0" y="104"/>
                  </a:lnTo>
                  <a:lnTo>
                    <a:pt x="0" y="35"/>
                  </a:lnTo>
                  <a:close/>
                  <a:moveTo>
                    <a:pt x="9" y="35"/>
                  </a:moveTo>
                  <a:lnTo>
                    <a:pt x="18" y="35"/>
                  </a:lnTo>
                  <a:lnTo>
                    <a:pt x="18" y="104"/>
                  </a:lnTo>
                  <a:lnTo>
                    <a:pt x="9" y="104"/>
                  </a:lnTo>
                  <a:lnTo>
                    <a:pt x="9" y="35"/>
                  </a:lnTo>
                  <a:close/>
                  <a:moveTo>
                    <a:pt x="23" y="35"/>
                  </a:moveTo>
                  <a:lnTo>
                    <a:pt x="12387" y="35"/>
                  </a:lnTo>
                  <a:lnTo>
                    <a:pt x="12387" y="0"/>
                  </a:lnTo>
                  <a:lnTo>
                    <a:pt x="12459" y="69"/>
                  </a:lnTo>
                  <a:lnTo>
                    <a:pt x="12387" y="139"/>
                  </a:lnTo>
                  <a:lnTo>
                    <a:pt x="12387" y="104"/>
                  </a:lnTo>
                  <a:lnTo>
                    <a:pt x="23" y="104"/>
                  </a:lnTo>
                  <a:lnTo>
                    <a:pt x="23" y="35"/>
                  </a:lnTo>
                  <a:close/>
                </a:path>
              </a:pathLst>
            </a:custGeom>
            <a:noFill/>
            <a:ln w="571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2" name="Freeform 122"/>
            <p:cNvSpPr>
              <a:spLocks/>
            </p:cNvSpPr>
            <p:nvPr/>
          </p:nvSpPr>
          <p:spPr bwMode="auto">
            <a:xfrm>
              <a:off x="635" y="2693035"/>
              <a:ext cx="6687820" cy="288290"/>
            </a:xfrm>
            <a:custGeom>
              <a:avLst/>
              <a:gdLst>
                <a:gd name="T0" fmla="*/ 0 w 10532"/>
                <a:gd name="T1" fmla="*/ 114 h 454"/>
                <a:gd name="T2" fmla="*/ 10297 w 10532"/>
                <a:gd name="T3" fmla="*/ 114 h 454"/>
                <a:gd name="T4" fmla="*/ 10297 w 10532"/>
                <a:gd name="T5" fmla="*/ 0 h 454"/>
                <a:gd name="T6" fmla="*/ 10532 w 10532"/>
                <a:gd name="T7" fmla="*/ 227 h 454"/>
                <a:gd name="T8" fmla="*/ 10297 w 10532"/>
                <a:gd name="T9" fmla="*/ 454 h 454"/>
                <a:gd name="T10" fmla="*/ 10297 w 10532"/>
                <a:gd name="T11" fmla="*/ 341 h 454"/>
                <a:gd name="T12" fmla="*/ 0 w 10532"/>
                <a:gd name="T13" fmla="*/ 341 h 454"/>
                <a:gd name="T14" fmla="*/ 0 w 10532"/>
                <a:gd name="T15" fmla="*/ 114 h 4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32" h="454">
                  <a:moveTo>
                    <a:pt x="0" y="114"/>
                  </a:moveTo>
                  <a:lnTo>
                    <a:pt x="10297" y="114"/>
                  </a:lnTo>
                  <a:lnTo>
                    <a:pt x="10297" y="0"/>
                  </a:lnTo>
                  <a:lnTo>
                    <a:pt x="10532" y="227"/>
                  </a:lnTo>
                  <a:lnTo>
                    <a:pt x="10297" y="454"/>
                  </a:lnTo>
                  <a:lnTo>
                    <a:pt x="10297" y="341"/>
                  </a:lnTo>
                  <a:lnTo>
                    <a:pt x="0" y="341"/>
                  </a:lnTo>
                  <a:lnTo>
                    <a:pt x="0" y="114"/>
                  </a:lnTo>
                  <a:close/>
                </a:path>
              </a:pathLst>
            </a:custGeom>
            <a:solidFill>
              <a:srgbClr val="0F6FC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3" name="Freeform 123"/>
            <p:cNvSpPr>
              <a:spLocks/>
            </p:cNvSpPr>
            <p:nvPr/>
          </p:nvSpPr>
          <p:spPr bwMode="auto">
            <a:xfrm>
              <a:off x="635" y="2693035"/>
              <a:ext cx="6687820" cy="288290"/>
            </a:xfrm>
            <a:custGeom>
              <a:avLst/>
              <a:gdLst>
                <a:gd name="T0" fmla="*/ 0 w 10532"/>
                <a:gd name="T1" fmla="*/ 114 h 454"/>
                <a:gd name="T2" fmla="*/ 10297 w 10532"/>
                <a:gd name="T3" fmla="*/ 114 h 454"/>
                <a:gd name="T4" fmla="*/ 10297 w 10532"/>
                <a:gd name="T5" fmla="*/ 0 h 454"/>
                <a:gd name="T6" fmla="*/ 10532 w 10532"/>
                <a:gd name="T7" fmla="*/ 227 h 454"/>
                <a:gd name="T8" fmla="*/ 10297 w 10532"/>
                <a:gd name="T9" fmla="*/ 454 h 454"/>
                <a:gd name="T10" fmla="*/ 10297 w 10532"/>
                <a:gd name="T11" fmla="*/ 341 h 454"/>
                <a:gd name="T12" fmla="*/ 0 w 10532"/>
                <a:gd name="T13" fmla="*/ 341 h 454"/>
                <a:gd name="T14" fmla="*/ 0 w 10532"/>
                <a:gd name="T15" fmla="*/ 114 h 4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32" h="454">
                  <a:moveTo>
                    <a:pt x="0" y="114"/>
                  </a:moveTo>
                  <a:lnTo>
                    <a:pt x="10297" y="114"/>
                  </a:lnTo>
                  <a:lnTo>
                    <a:pt x="10297" y="0"/>
                  </a:lnTo>
                  <a:lnTo>
                    <a:pt x="10532" y="227"/>
                  </a:lnTo>
                  <a:lnTo>
                    <a:pt x="10297" y="454"/>
                  </a:lnTo>
                  <a:lnTo>
                    <a:pt x="10297" y="341"/>
                  </a:lnTo>
                  <a:lnTo>
                    <a:pt x="0" y="341"/>
                  </a:lnTo>
                  <a:lnTo>
                    <a:pt x="0" y="114"/>
                  </a:lnTo>
                  <a:close/>
                </a:path>
              </a:pathLst>
            </a:custGeom>
            <a:noFill/>
            <a:ln w="1905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4" name="Freeform 124"/>
            <p:cNvSpPr>
              <a:spLocks/>
            </p:cNvSpPr>
            <p:nvPr/>
          </p:nvSpPr>
          <p:spPr bwMode="auto">
            <a:xfrm>
              <a:off x="0" y="2538730"/>
              <a:ext cx="3516630" cy="114935"/>
            </a:xfrm>
            <a:custGeom>
              <a:avLst/>
              <a:gdLst>
                <a:gd name="T0" fmla="*/ 0 w 5538"/>
                <a:gd name="T1" fmla="*/ 45 h 181"/>
                <a:gd name="T2" fmla="*/ 5444 w 5538"/>
                <a:gd name="T3" fmla="*/ 45 h 181"/>
                <a:gd name="T4" fmla="*/ 5444 w 5538"/>
                <a:gd name="T5" fmla="*/ 0 h 181"/>
                <a:gd name="T6" fmla="*/ 5538 w 5538"/>
                <a:gd name="T7" fmla="*/ 90 h 181"/>
                <a:gd name="T8" fmla="*/ 5444 w 5538"/>
                <a:gd name="T9" fmla="*/ 181 h 181"/>
                <a:gd name="T10" fmla="*/ 5444 w 5538"/>
                <a:gd name="T11" fmla="*/ 135 h 181"/>
                <a:gd name="T12" fmla="*/ 0 w 5538"/>
                <a:gd name="T13" fmla="*/ 135 h 181"/>
                <a:gd name="T14" fmla="*/ 0 w 5538"/>
                <a:gd name="T15" fmla="*/ 45 h 1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8" h="181">
                  <a:moveTo>
                    <a:pt x="0" y="45"/>
                  </a:moveTo>
                  <a:lnTo>
                    <a:pt x="5444" y="45"/>
                  </a:lnTo>
                  <a:lnTo>
                    <a:pt x="5444" y="0"/>
                  </a:lnTo>
                  <a:lnTo>
                    <a:pt x="5538" y="90"/>
                  </a:lnTo>
                  <a:lnTo>
                    <a:pt x="5444" y="181"/>
                  </a:lnTo>
                  <a:lnTo>
                    <a:pt x="5444" y="135"/>
                  </a:lnTo>
                  <a:lnTo>
                    <a:pt x="0" y="135"/>
                  </a:lnTo>
                  <a:lnTo>
                    <a:pt x="0" y="45"/>
                  </a:lnTo>
                  <a:close/>
                </a:path>
              </a:pathLst>
            </a:custGeom>
            <a:solidFill>
              <a:srgbClr val="0F6FC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125" name="Freeform 125"/>
            <p:cNvSpPr>
              <a:spLocks/>
            </p:cNvSpPr>
            <p:nvPr/>
          </p:nvSpPr>
          <p:spPr bwMode="auto">
            <a:xfrm>
              <a:off x="0" y="2538730"/>
              <a:ext cx="3516630" cy="114935"/>
            </a:xfrm>
            <a:custGeom>
              <a:avLst/>
              <a:gdLst>
                <a:gd name="T0" fmla="*/ 0 w 5538"/>
                <a:gd name="T1" fmla="*/ 45 h 181"/>
                <a:gd name="T2" fmla="*/ 5444 w 5538"/>
                <a:gd name="T3" fmla="*/ 45 h 181"/>
                <a:gd name="T4" fmla="*/ 5444 w 5538"/>
                <a:gd name="T5" fmla="*/ 0 h 181"/>
                <a:gd name="T6" fmla="*/ 5538 w 5538"/>
                <a:gd name="T7" fmla="*/ 90 h 181"/>
                <a:gd name="T8" fmla="*/ 5444 w 5538"/>
                <a:gd name="T9" fmla="*/ 181 h 181"/>
                <a:gd name="T10" fmla="*/ 5444 w 5538"/>
                <a:gd name="T11" fmla="*/ 135 h 181"/>
                <a:gd name="T12" fmla="*/ 0 w 5538"/>
                <a:gd name="T13" fmla="*/ 135 h 181"/>
                <a:gd name="T14" fmla="*/ 0 w 5538"/>
                <a:gd name="T15" fmla="*/ 45 h 1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8" h="181">
                  <a:moveTo>
                    <a:pt x="0" y="45"/>
                  </a:moveTo>
                  <a:lnTo>
                    <a:pt x="5444" y="45"/>
                  </a:lnTo>
                  <a:lnTo>
                    <a:pt x="5444" y="0"/>
                  </a:lnTo>
                  <a:lnTo>
                    <a:pt x="5538" y="90"/>
                  </a:lnTo>
                  <a:lnTo>
                    <a:pt x="5444" y="181"/>
                  </a:lnTo>
                  <a:lnTo>
                    <a:pt x="5444" y="135"/>
                  </a:lnTo>
                  <a:lnTo>
                    <a:pt x="0" y="135"/>
                  </a:lnTo>
                  <a:lnTo>
                    <a:pt x="0" y="45"/>
                  </a:lnTo>
                  <a:close/>
                </a:path>
              </a:pathLst>
            </a:custGeom>
            <a:noFill/>
            <a:ln w="11430" cap="flat">
              <a:solidFill>
                <a:srgbClr val="085091"/>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grpSp>
      <p:pic>
        <p:nvPicPr>
          <p:cNvPr id="126" name="Picture 98">
            <a:extLst>
              <a:ext uri="{FF2B5EF4-FFF2-40B4-BE49-F238E27FC236}">
                <a16:creationId xmlns:a16="http://schemas.microsoft.com/office/drawing/2014/main" xmlns="" id="{ACDD48F7-468B-47B4-8712-2888BE0F7C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0330" y="-104676"/>
            <a:ext cx="2558837" cy="1581150"/>
          </a:xfrm>
          <a:prstGeom prst="rect">
            <a:avLst/>
          </a:prstGeom>
          <a:noFill/>
          <a:ln>
            <a:noFill/>
          </a:ln>
        </p:spPr>
      </p:pic>
    </p:spTree>
    <p:extLst>
      <p:ext uri="{BB962C8B-B14F-4D97-AF65-F5344CB8AC3E}">
        <p14:creationId xmlns:p14="http://schemas.microsoft.com/office/powerpoint/2010/main" val="130742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sz="half" idx="1"/>
            <p:extLst>
              <p:ext uri="{D42A27DB-BD31-4B8C-83A1-F6EECF244321}">
                <p14:modId xmlns:p14="http://schemas.microsoft.com/office/powerpoint/2010/main" val="750469596"/>
              </p:ext>
            </p:extLst>
          </p:nvPr>
        </p:nvGraphicFramePr>
        <p:xfrm>
          <a:off x="1139252" y="2126220"/>
          <a:ext cx="5454732" cy="4653049"/>
        </p:xfrm>
        <a:graphic>
          <a:graphicData uri="http://schemas.openxmlformats.org/drawingml/2006/table">
            <a:tbl>
              <a:tblPr firstRow="1" firstCol="1" bandRow="1">
                <a:tableStyleId>{5C22544A-7EE6-4342-B048-85BDC9FD1C3A}</a:tableStyleId>
              </a:tblPr>
              <a:tblGrid>
                <a:gridCol w="5454732">
                  <a:extLst>
                    <a:ext uri="{9D8B030D-6E8A-4147-A177-3AD203B41FA5}">
                      <a16:colId xmlns:a16="http://schemas.microsoft.com/office/drawing/2014/main" xmlns="" val="20000"/>
                    </a:ext>
                  </a:extLst>
                </a:gridCol>
              </a:tblGrid>
              <a:tr h="840008">
                <a:tc>
                  <a:txBody>
                    <a:bodyPr/>
                    <a:lstStyle/>
                    <a:p>
                      <a:pPr>
                        <a:lnSpc>
                          <a:spcPct val="107000"/>
                        </a:lnSpc>
                        <a:spcAft>
                          <a:spcPts val="0"/>
                        </a:spcAft>
                      </a:pPr>
                      <a:r>
                        <a:rPr lang="fr-FR" sz="1800" dirty="0">
                          <a:effectLst/>
                        </a:rPr>
                        <a:t>Elaboration et mise en œuvre d’un plan d’action de prise en charge des classes intermédiaires et des classes d’examen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0"/>
                  </a:ext>
                </a:extLst>
              </a:tr>
              <a:tr h="840008">
                <a:tc>
                  <a:txBody>
                    <a:bodyPr/>
                    <a:lstStyle/>
                    <a:p>
                      <a:pPr>
                        <a:lnSpc>
                          <a:spcPct val="107000"/>
                        </a:lnSpc>
                        <a:spcAft>
                          <a:spcPts val="0"/>
                        </a:spcAft>
                      </a:pPr>
                      <a:r>
                        <a:rPr lang="fr-FR" sz="1800" dirty="0">
                          <a:effectLst/>
                        </a:rPr>
                        <a:t>Organisation de cours de renforcement pour les classes intermédiaires et les classes d’examen avant les compositions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1"/>
                  </a:ext>
                </a:extLst>
              </a:tr>
              <a:tr h="420006">
                <a:tc>
                  <a:txBody>
                    <a:bodyPr/>
                    <a:lstStyle/>
                    <a:p>
                      <a:pPr>
                        <a:lnSpc>
                          <a:spcPct val="107000"/>
                        </a:lnSpc>
                        <a:spcAft>
                          <a:spcPts val="0"/>
                        </a:spcAft>
                      </a:pPr>
                      <a:r>
                        <a:rPr lang="fr-FR" sz="1800" dirty="0">
                          <a:effectLst/>
                        </a:rPr>
                        <a:t>Stratégies d’auto-apprentissage (devoirs individuels, devoirs  collectifs)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2"/>
                  </a:ext>
                </a:extLst>
              </a:tr>
              <a:tr h="837588">
                <a:tc>
                  <a:txBody>
                    <a:bodyPr/>
                    <a:lstStyle/>
                    <a:p>
                      <a:pPr>
                        <a:lnSpc>
                          <a:spcPct val="107000"/>
                        </a:lnSpc>
                        <a:spcAft>
                          <a:spcPts val="0"/>
                        </a:spcAft>
                      </a:pPr>
                      <a:r>
                        <a:rPr lang="fr-FR" sz="1800" dirty="0">
                          <a:effectLst/>
                        </a:rPr>
                        <a:t>Elaboration et mise en œuvre d’un léger plan de partage et de communication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3"/>
                  </a:ext>
                </a:extLst>
              </a:tr>
              <a:tr h="420006">
                <a:tc>
                  <a:txBody>
                    <a:bodyPr/>
                    <a:lstStyle/>
                    <a:p>
                      <a:pPr>
                        <a:lnSpc>
                          <a:spcPct val="107000"/>
                        </a:lnSpc>
                        <a:spcAft>
                          <a:spcPts val="0"/>
                        </a:spcAft>
                      </a:pPr>
                      <a:r>
                        <a:rPr lang="fr-FR" sz="1800" dirty="0">
                          <a:effectLst/>
                        </a:rPr>
                        <a:t>Organisation d’évaluations/devoirs</a:t>
                      </a:r>
                      <a:r>
                        <a:rPr lang="fr-FR" sz="1800" baseline="0" dirty="0">
                          <a:effectLst/>
                        </a:rPr>
                        <a:t> </a:t>
                      </a:r>
                      <a:r>
                        <a:rPr lang="fr-FR" sz="1800" dirty="0">
                          <a:effectLst/>
                        </a:rPr>
                        <a:t>standardisés (sous le format des examens)</a:t>
                      </a:r>
                      <a:r>
                        <a:rPr lang="fr-FR" sz="1800" baseline="0" dirty="0">
                          <a:effectLst/>
                        </a:rPr>
                        <a:t> </a:t>
                      </a:r>
                      <a:r>
                        <a:rPr lang="fr-FR" sz="1800" dirty="0">
                          <a:effectLst/>
                        </a:rPr>
                        <a:t>suivis  de remédiation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4"/>
                  </a:ext>
                </a:extLst>
              </a:tr>
              <a:tr h="420006">
                <a:tc>
                  <a:txBody>
                    <a:bodyPr/>
                    <a:lstStyle/>
                    <a:p>
                      <a:pPr>
                        <a:lnSpc>
                          <a:spcPct val="107000"/>
                        </a:lnSpc>
                        <a:spcAft>
                          <a:spcPts val="0"/>
                        </a:spcAft>
                      </a:pPr>
                      <a:r>
                        <a:rPr lang="fr-FR" sz="1800" dirty="0">
                          <a:effectLst/>
                        </a:rPr>
                        <a:t>Surveillance du taux d’achèvement des programmes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5"/>
                  </a:ext>
                </a:extLst>
              </a:tr>
            </a:tbl>
          </a:graphicData>
        </a:graphic>
      </p:graphicFrame>
      <p:graphicFrame>
        <p:nvGraphicFramePr>
          <p:cNvPr id="9" name="Espace réservé du contenu 8"/>
          <p:cNvGraphicFramePr>
            <a:graphicFrameLocks noGrp="1"/>
          </p:cNvGraphicFramePr>
          <p:nvPr>
            <p:ph sz="half" idx="2"/>
            <p:extLst>
              <p:ext uri="{D42A27DB-BD31-4B8C-83A1-F6EECF244321}">
                <p14:modId xmlns:p14="http://schemas.microsoft.com/office/powerpoint/2010/main" val="1367504151"/>
              </p:ext>
            </p:extLst>
          </p:nvPr>
        </p:nvGraphicFramePr>
        <p:xfrm>
          <a:off x="2237873" y="962526"/>
          <a:ext cx="8917756" cy="914400"/>
        </p:xfrm>
        <a:graphic>
          <a:graphicData uri="http://schemas.openxmlformats.org/drawingml/2006/table">
            <a:tbl>
              <a:tblPr firstRow="1" bandRow="1">
                <a:tableStyleId>{5C22544A-7EE6-4342-B048-85BDC9FD1C3A}</a:tableStyleId>
              </a:tblPr>
              <a:tblGrid>
                <a:gridCol w="4458878">
                  <a:extLst>
                    <a:ext uri="{9D8B030D-6E8A-4147-A177-3AD203B41FA5}">
                      <a16:colId xmlns:a16="http://schemas.microsoft.com/office/drawing/2014/main" xmlns="" val="20000"/>
                    </a:ext>
                  </a:extLst>
                </a:gridCol>
                <a:gridCol w="4458878">
                  <a:extLst>
                    <a:ext uri="{9D8B030D-6E8A-4147-A177-3AD203B41FA5}">
                      <a16:colId xmlns:a16="http://schemas.microsoft.com/office/drawing/2014/main" xmlns="" val="20001"/>
                    </a:ext>
                  </a:extLst>
                </a:gridCol>
              </a:tblGrid>
              <a:tr h="914400">
                <a:tc>
                  <a:txBody>
                    <a:bodyPr/>
                    <a:lstStyle/>
                    <a:p>
                      <a:r>
                        <a:rPr lang="fr-FR" dirty="0"/>
                        <a:t>AVEC CLASSES INTERMEDIAIRES</a:t>
                      </a:r>
                    </a:p>
                  </a:txBody>
                  <a:tcPr/>
                </a:tc>
                <a:tc>
                  <a:txBody>
                    <a:bodyPr/>
                    <a:lstStyle/>
                    <a:p>
                      <a:r>
                        <a:rPr lang="fr-FR" dirty="0"/>
                        <a:t>SANS CLASSES INTERMEDIAIRES </a:t>
                      </a:r>
                    </a:p>
                  </a:txBody>
                  <a:tcPr/>
                </a:tc>
                <a:extLst>
                  <a:ext uri="{0D108BD9-81ED-4DB2-BD59-A6C34878D82A}">
                    <a16:rowId xmlns:a16="http://schemas.microsoft.com/office/drawing/2014/main" xmlns="" val="10000"/>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578555573"/>
              </p:ext>
            </p:extLst>
          </p:nvPr>
        </p:nvGraphicFramePr>
        <p:xfrm>
          <a:off x="6812924" y="2126219"/>
          <a:ext cx="4790941" cy="4506095"/>
        </p:xfrm>
        <a:graphic>
          <a:graphicData uri="http://schemas.openxmlformats.org/drawingml/2006/table">
            <a:tbl>
              <a:tblPr firstRow="1" firstCol="1" bandRow="1">
                <a:tableStyleId>{5C22544A-7EE6-4342-B048-85BDC9FD1C3A}</a:tableStyleId>
              </a:tblPr>
              <a:tblGrid>
                <a:gridCol w="4790941">
                  <a:extLst>
                    <a:ext uri="{9D8B030D-6E8A-4147-A177-3AD203B41FA5}">
                      <a16:colId xmlns:a16="http://schemas.microsoft.com/office/drawing/2014/main" xmlns="" val="20000"/>
                    </a:ext>
                  </a:extLst>
                </a:gridCol>
              </a:tblGrid>
              <a:tr h="513723">
                <a:tc>
                  <a:txBody>
                    <a:bodyPr/>
                    <a:lstStyle/>
                    <a:p>
                      <a:pPr>
                        <a:lnSpc>
                          <a:spcPct val="107000"/>
                        </a:lnSpc>
                        <a:spcAft>
                          <a:spcPts val="0"/>
                        </a:spcAft>
                      </a:pPr>
                      <a:r>
                        <a:rPr lang="fr-FR" sz="1800" dirty="0">
                          <a:effectLst/>
                        </a:rPr>
                        <a:t>Remédiation après les compositions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1027445">
                <a:tc>
                  <a:txBody>
                    <a:bodyPr/>
                    <a:lstStyle/>
                    <a:p>
                      <a:pPr>
                        <a:lnSpc>
                          <a:spcPct val="107000"/>
                        </a:lnSpc>
                        <a:spcAft>
                          <a:spcPts val="0"/>
                        </a:spcAft>
                      </a:pPr>
                      <a:r>
                        <a:rPr lang="fr-FR" sz="1800" dirty="0">
                          <a:effectLst/>
                        </a:rPr>
                        <a:t>Regroupement des classes d’examen (encadrement rapproché)- Réduction des effectifs (20 élèves par classe</a:t>
                      </a:r>
                      <a:r>
                        <a:rPr lang="fr-FR" sz="1800" baseline="0" dirty="0">
                          <a:effectLst/>
                        </a:rPr>
                        <a:t> ou par groupes de besoin)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638608">
                <a:tc>
                  <a:txBody>
                    <a:bodyPr/>
                    <a:lstStyle/>
                    <a:p>
                      <a:pPr>
                        <a:lnSpc>
                          <a:spcPct val="107000"/>
                        </a:lnSpc>
                        <a:spcAft>
                          <a:spcPts val="0"/>
                        </a:spcAft>
                      </a:pPr>
                      <a:r>
                        <a:rPr lang="fr-FR" sz="1800" dirty="0">
                          <a:effectLst/>
                        </a:rPr>
                        <a:t>Encadrement des candidats par les équipes pédagogiques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1027445">
                <a:tc>
                  <a:txBody>
                    <a:bodyPr/>
                    <a:lstStyle/>
                    <a:p>
                      <a:pPr>
                        <a:lnSpc>
                          <a:spcPct val="107000"/>
                        </a:lnSpc>
                        <a:spcAft>
                          <a:spcPts val="0"/>
                        </a:spcAft>
                      </a:pPr>
                      <a:r>
                        <a:rPr lang="fr-FR" sz="1800" dirty="0">
                          <a:effectLst/>
                        </a:rPr>
                        <a:t>Organisation d’examens blancs ou devoirs harmonisés à l’échelle établissement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13723">
                <a:tc>
                  <a:txBody>
                    <a:bodyPr/>
                    <a:lstStyle/>
                    <a:p>
                      <a:pPr>
                        <a:lnSpc>
                          <a:spcPct val="107000"/>
                        </a:lnSpc>
                        <a:spcAft>
                          <a:spcPts val="0"/>
                        </a:spcAft>
                      </a:pPr>
                      <a:r>
                        <a:rPr lang="fr-FR" sz="1800" dirty="0">
                          <a:effectLst/>
                        </a:rPr>
                        <a:t>Encadrement psychosocial des candidats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638608">
                <a:tc>
                  <a:txBody>
                    <a:bodyPr/>
                    <a:lstStyle/>
                    <a:p>
                      <a:pPr>
                        <a:lnSpc>
                          <a:spcPct val="107000"/>
                        </a:lnSpc>
                        <a:spcAft>
                          <a:spcPts val="0"/>
                        </a:spcAft>
                      </a:pPr>
                      <a:r>
                        <a:rPr lang="fr-FR" sz="1800" dirty="0">
                          <a:effectLst/>
                        </a:rPr>
                        <a:t>Systématisation des périodes d’encadrement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549892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2983438206"/>
              </p:ext>
            </p:extLst>
          </p:nvPr>
        </p:nvGraphicFramePr>
        <p:xfrm>
          <a:off x="1622738" y="624110"/>
          <a:ext cx="9881873" cy="1280890"/>
        </p:xfrm>
        <a:graphic>
          <a:graphicData uri="http://schemas.openxmlformats.org/drawingml/2006/table">
            <a:tbl>
              <a:tblPr firstRow="1" bandRow="1">
                <a:tableStyleId>{5C22544A-7EE6-4342-B048-85BDC9FD1C3A}</a:tableStyleId>
              </a:tblPr>
              <a:tblGrid>
                <a:gridCol w="4852883">
                  <a:extLst>
                    <a:ext uri="{9D8B030D-6E8A-4147-A177-3AD203B41FA5}">
                      <a16:colId xmlns:a16="http://schemas.microsoft.com/office/drawing/2014/main" xmlns="" val="20000"/>
                    </a:ext>
                  </a:extLst>
                </a:gridCol>
                <a:gridCol w="5028990">
                  <a:extLst>
                    <a:ext uri="{9D8B030D-6E8A-4147-A177-3AD203B41FA5}">
                      <a16:colId xmlns:a16="http://schemas.microsoft.com/office/drawing/2014/main" xmlns="" val="20001"/>
                    </a:ext>
                  </a:extLst>
                </a:gridCol>
              </a:tblGrid>
              <a:tr h="1280890">
                <a:tc>
                  <a:txBody>
                    <a:bodyPr/>
                    <a:lstStyle/>
                    <a:p>
                      <a:r>
                        <a:rPr lang="fr-FR" dirty="0"/>
                        <a:t>AVEC CLASSES INTERMEDIAIRES</a:t>
                      </a:r>
                    </a:p>
                  </a:txBody>
                  <a:tcPr/>
                </a:tc>
                <a:tc>
                  <a:txBody>
                    <a:bodyPr/>
                    <a:lstStyle/>
                    <a:p>
                      <a:r>
                        <a:rPr lang="fr-FR" dirty="0"/>
                        <a:t>SANS CLASSES INTERMEDIAIRES</a:t>
                      </a:r>
                    </a:p>
                  </a:txBody>
                  <a:tcPr/>
                </a:tc>
                <a:extLst>
                  <a:ext uri="{0D108BD9-81ED-4DB2-BD59-A6C34878D82A}">
                    <a16:rowId xmlns:a16="http://schemas.microsoft.com/office/drawing/2014/main" xmlns="" val="10000"/>
                  </a:ext>
                </a:extLst>
              </a:tr>
            </a:tbl>
          </a:graphicData>
        </a:graphic>
      </p:graphicFrame>
      <p:graphicFrame>
        <p:nvGraphicFramePr>
          <p:cNvPr id="6" name="Espace réservé du contenu 5"/>
          <p:cNvGraphicFramePr>
            <a:graphicFrameLocks noGrp="1"/>
          </p:cNvGraphicFramePr>
          <p:nvPr>
            <p:ph sz="half" idx="2"/>
            <p:extLst>
              <p:ext uri="{D42A27DB-BD31-4B8C-83A1-F6EECF244321}">
                <p14:modId xmlns:p14="http://schemas.microsoft.com/office/powerpoint/2010/main" val="1507086649"/>
              </p:ext>
            </p:extLst>
          </p:nvPr>
        </p:nvGraphicFramePr>
        <p:xfrm>
          <a:off x="1622739" y="2331076"/>
          <a:ext cx="4842455" cy="4540430"/>
        </p:xfrm>
        <a:graphic>
          <a:graphicData uri="http://schemas.openxmlformats.org/drawingml/2006/table">
            <a:tbl>
              <a:tblPr firstRow="1" firstCol="1" bandRow="1">
                <a:tableStyleId>{5C22544A-7EE6-4342-B048-85BDC9FD1C3A}</a:tableStyleId>
              </a:tblPr>
              <a:tblGrid>
                <a:gridCol w="4842455">
                  <a:extLst>
                    <a:ext uri="{9D8B030D-6E8A-4147-A177-3AD203B41FA5}">
                      <a16:colId xmlns:a16="http://schemas.microsoft.com/office/drawing/2014/main" xmlns="" val="20000"/>
                    </a:ext>
                  </a:extLst>
                </a:gridCol>
              </a:tblGrid>
              <a:tr h="1389718">
                <a:tc>
                  <a:txBody>
                    <a:bodyPr/>
                    <a:lstStyle/>
                    <a:p>
                      <a:pPr>
                        <a:lnSpc>
                          <a:spcPct val="107000"/>
                        </a:lnSpc>
                        <a:spcAft>
                          <a:spcPts val="0"/>
                        </a:spcAft>
                      </a:pPr>
                      <a:r>
                        <a:rPr lang="fr-FR" sz="1800" dirty="0">
                          <a:effectLst/>
                        </a:rPr>
                        <a:t>Activité</a:t>
                      </a:r>
                      <a:r>
                        <a:rPr lang="fr-FR" sz="1800" baseline="0" dirty="0">
                          <a:effectLst/>
                        </a:rPr>
                        <a:t> </a:t>
                      </a:r>
                      <a:r>
                        <a:rPr lang="fr-FR" sz="1800" dirty="0">
                          <a:effectLst/>
                        </a:rPr>
                        <a:t> d’enseignements-apprentissages pour terminer le programmes ou consolider les acquis</a:t>
                      </a:r>
                    </a:p>
                    <a:p>
                      <a:pPr>
                        <a:lnSpc>
                          <a:spcPct val="107000"/>
                        </a:lnSpc>
                        <a:spcAft>
                          <a:spcPts val="0"/>
                        </a:spcAft>
                      </a:pPr>
                      <a:r>
                        <a:rPr lang="fr-FR" sz="1800" dirty="0">
                          <a:effectLst/>
                        </a:rPr>
                        <a:t>Des évaluations formatives dans les classes intermédiaires et classes d’examen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0"/>
                  </a:ext>
                </a:extLst>
              </a:tr>
              <a:tr h="694862">
                <a:tc>
                  <a:txBody>
                    <a:bodyPr/>
                    <a:lstStyle/>
                    <a:p>
                      <a:pPr>
                        <a:lnSpc>
                          <a:spcPct val="107000"/>
                        </a:lnSpc>
                        <a:spcAft>
                          <a:spcPts val="0"/>
                        </a:spcAft>
                      </a:pPr>
                      <a:r>
                        <a:rPr lang="fr-FR" sz="1800" dirty="0">
                          <a:effectLst/>
                        </a:rPr>
                        <a:t>Renforcement des exercices de consolidation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1"/>
                  </a:ext>
                </a:extLst>
              </a:tr>
              <a:tr h="694862">
                <a:tc>
                  <a:txBody>
                    <a:bodyPr/>
                    <a:lstStyle/>
                    <a:p>
                      <a:pPr>
                        <a:lnSpc>
                          <a:spcPct val="107000"/>
                        </a:lnSpc>
                        <a:spcAft>
                          <a:spcPts val="0"/>
                        </a:spcAft>
                      </a:pPr>
                      <a:r>
                        <a:rPr lang="fr-FR" sz="1800" dirty="0">
                          <a:effectLst/>
                        </a:rPr>
                        <a:t>Organisation de révision générale par thème et par discipline pour renforcer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2"/>
                  </a:ext>
                </a:extLst>
              </a:tr>
              <a:tr h="694862">
                <a:tc>
                  <a:txBody>
                    <a:bodyPr/>
                    <a:lstStyle/>
                    <a:p>
                      <a:pPr>
                        <a:lnSpc>
                          <a:spcPct val="107000"/>
                        </a:lnSpc>
                        <a:spcAft>
                          <a:spcPts val="0"/>
                        </a:spcAft>
                      </a:pPr>
                      <a:r>
                        <a:rPr lang="fr-FR" sz="1800" dirty="0">
                          <a:effectLst/>
                        </a:rPr>
                        <a:t>Révision de certains pré-acquis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3"/>
                  </a:ext>
                </a:extLst>
              </a:tr>
              <a:tr h="694862">
                <a:tc>
                  <a:txBody>
                    <a:bodyPr/>
                    <a:lstStyle/>
                    <a:p>
                      <a:pPr>
                        <a:lnSpc>
                          <a:spcPct val="107000"/>
                        </a:lnSpc>
                        <a:spcAft>
                          <a:spcPts val="0"/>
                        </a:spcAft>
                      </a:pPr>
                      <a:r>
                        <a:rPr lang="fr-FR" sz="1800" dirty="0">
                          <a:effectLst/>
                        </a:rPr>
                        <a:t>Elaboration</a:t>
                      </a:r>
                      <a:r>
                        <a:rPr lang="fr-FR" sz="1800" baseline="0" dirty="0">
                          <a:effectLst/>
                        </a:rPr>
                        <a:t> d’un p</a:t>
                      </a:r>
                      <a:r>
                        <a:rPr lang="fr-FR" sz="1800" dirty="0">
                          <a:effectLst/>
                        </a:rPr>
                        <a:t>lan de suivi du dispositif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803" marR="54803" marT="0" marB="0"/>
                </a:tc>
                <a:extLst>
                  <a:ext uri="{0D108BD9-81ED-4DB2-BD59-A6C34878D82A}">
                    <a16:rowId xmlns:a16="http://schemas.microsoft.com/office/drawing/2014/main" xmlns="" val="10004"/>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687696878"/>
              </p:ext>
            </p:extLst>
          </p:nvPr>
        </p:nvGraphicFramePr>
        <p:xfrm>
          <a:off x="6735651" y="2331076"/>
          <a:ext cx="4768960" cy="4199646"/>
        </p:xfrm>
        <a:graphic>
          <a:graphicData uri="http://schemas.openxmlformats.org/drawingml/2006/table">
            <a:tbl>
              <a:tblPr firstRow="1" firstCol="1" bandRow="1">
                <a:tableStyleId>{5C22544A-7EE6-4342-B048-85BDC9FD1C3A}</a:tableStyleId>
              </a:tblPr>
              <a:tblGrid>
                <a:gridCol w="4768960">
                  <a:extLst>
                    <a:ext uri="{9D8B030D-6E8A-4147-A177-3AD203B41FA5}">
                      <a16:colId xmlns:a16="http://schemas.microsoft.com/office/drawing/2014/main" xmlns="" val="20000"/>
                    </a:ext>
                  </a:extLst>
                </a:gridCol>
              </a:tblGrid>
              <a:tr h="546433">
                <a:tc>
                  <a:txBody>
                    <a:bodyPr/>
                    <a:lstStyle/>
                    <a:p>
                      <a:pPr>
                        <a:lnSpc>
                          <a:spcPct val="107000"/>
                        </a:lnSpc>
                        <a:spcAft>
                          <a:spcPts val="0"/>
                        </a:spcAft>
                      </a:pPr>
                      <a:endParaRPr lang="fr-FR" sz="1800" dirty="0">
                        <a:effectLst/>
                      </a:endParaRPr>
                    </a:p>
                    <a:p>
                      <a:pPr>
                        <a:lnSpc>
                          <a:spcPct val="107000"/>
                        </a:lnSpc>
                        <a:spcAft>
                          <a:spcPts val="0"/>
                        </a:spcAft>
                      </a:pPr>
                      <a:r>
                        <a:rPr lang="fr-FR" sz="1800" dirty="0">
                          <a:effectLst/>
                        </a:rPr>
                        <a:t>Organisation de révision générale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546433">
                <a:tc>
                  <a:txBody>
                    <a:bodyPr/>
                    <a:lstStyle/>
                    <a:p>
                      <a:pPr>
                        <a:lnSpc>
                          <a:spcPct val="107000"/>
                        </a:lnSpc>
                        <a:spcAft>
                          <a:spcPts val="0"/>
                        </a:spcAft>
                      </a:pPr>
                      <a:endParaRPr lang="fr-FR" sz="1800" dirty="0">
                        <a:effectLst/>
                      </a:endParaRPr>
                    </a:p>
                    <a:p>
                      <a:pPr>
                        <a:lnSpc>
                          <a:spcPct val="107000"/>
                        </a:lnSpc>
                        <a:spcAft>
                          <a:spcPts val="0"/>
                        </a:spcAft>
                      </a:pPr>
                      <a:r>
                        <a:rPr lang="fr-FR" sz="1800" dirty="0">
                          <a:effectLst/>
                        </a:rPr>
                        <a:t>Renforcement de l’encadrement par des exercices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1092864">
                <a:tc>
                  <a:txBody>
                    <a:bodyPr/>
                    <a:lstStyle/>
                    <a:p>
                      <a:pPr>
                        <a:lnSpc>
                          <a:spcPct val="107000"/>
                        </a:lnSpc>
                        <a:spcAft>
                          <a:spcPts val="0"/>
                        </a:spcAft>
                      </a:pPr>
                      <a:endParaRPr lang="fr-FR" sz="1800" dirty="0">
                        <a:effectLst/>
                      </a:endParaRPr>
                    </a:p>
                    <a:p>
                      <a:pPr>
                        <a:lnSpc>
                          <a:spcPct val="107000"/>
                        </a:lnSpc>
                        <a:spcAft>
                          <a:spcPts val="0"/>
                        </a:spcAft>
                      </a:pPr>
                      <a:r>
                        <a:rPr lang="fr-FR" sz="1800" dirty="0">
                          <a:effectLst/>
                        </a:rPr>
                        <a:t>Organisation de révision générale par thème et par discipline pour renforcer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546433">
                <a:tc>
                  <a:txBody>
                    <a:bodyPr/>
                    <a:lstStyle/>
                    <a:p>
                      <a:pPr>
                        <a:lnSpc>
                          <a:spcPct val="107000"/>
                        </a:lnSpc>
                        <a:spcAft>
                          <a:spcPts val="0"/>
                        </a:spcAft>
                      </a:pPr>
                      <a:endParaRPr lang="fr-FR" sz="1200" dirty="0">
                        <a:effectLst/>
                      </a:endParaRPr>
                    </a:p>
                  </a:txBody>
                  <a:tcPr marL="68580" marR="68580" marT="0" marB="0"/>
                </a:tc>
                <a:extLst>
                  <a:ext uri="{0D108BD9-81ED-4DB2-BD59-A6C34878D82A}">
                    <a16:rowId xmlns:a16="http://schemas.microsoft.com/office/drawing/2014/main" xmlns="" val="10003"/>
                  </a:ext>
                </a:extLst>
              </a:tr>
              <a:tr h="1092864">
                <a:tc>
                  <a:txBody>
                    <a:bodyPr/>
                    <a:lstStyle/>
                    <a:p>
                      <a:pPr>
                        <a:lnSpc>
                          <a:spcPct val="107000"/>
                        </a:lnSpc>
                        <a:spcAft>
                          <a:spcPts val="0"/>
                        </a:spcAft>
                      </a:pPr>
                      <a:endParaRPr lang="fr-FR" sz="1200" dirty="0">
                        <a:effectLst/>
                      </a:endParaRPr>
                    </a:p>
                  </a:txBody>
                  <a:tcPr marL="68580" marR="68580"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397721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3841595091"/>
              </p:ext>
            </p:extLst>
          </p:nvPr>
        </p:nvGraphicFramePr>
        <p:xfrm>
          <a:off x="1004341" y="2126223"/>
          <a:ext cx="5396459" cy="4455258"/>
        </p:xfrm>
        <a:graphic>
          <a:graphicData uri="http://schemas.openxmlformats.org/drawingml/2006/table">
            <a:tbl>
              <a:tblPr firstRow="1" firstCol="1" bandRow="1">
                <a:tableStyleId>{5C22544A-7EE6-4342-B048-85BDC9FD1C3A}</a:tableStyleId>
              </a:tblPr>
              <a:tblGrid>
                <a:gridCol w="5396459">
                  <a:extLst>
                    <a:ext uri="{9D8B030D-6E8A-4147-A177-3AD203B41FA5}">
                      <a16:colId xmlns:a16="http://schemas.microsoft.com/office/drawing/2014/main" xmlns="" val="20000"/>
                    </a:ext>
                  </a:extLst>
                </a:gridCol>
              </a:tblGrid>
              <a:tr h="113694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Utilisation de ressources numériques (groupes </a:t>
                      </a:r>
                      <a:r>
                        <a:rPr lang="fr-FR" sz="2000" dirty="0" err="1">
                          <a:effectLst/>
                          <a:latin typeface="Calibri" panose="020F0502020204030204" pitchFamily="34" charset="0"/>
                          <a:ea typeface="Calibri" panose="020F0502020204030204" pitchFamily="34" charset="0"/>
                          <a:cs typeface="Times New Roman" panose="02020603050405020304" pitchFamily="18" charset="0"/>
                        </a:rPr>
                        <a:t>whatsApp</a:t>
                      </a:r>
                      <a:r>
                        <a:rPr lang="fr-FR" sz="2000" dirty="0">
                          <a:effectLst/>
                          <a:latin typeface="Calibri" panose="020F0502020204030204" pitchFamily="34" charset="0"/>
                          <a:ea typeface="Calibri" panose="020F0502020204030204" pitchFamily="34" charset="0"/>
                          <a:cs typeface="Times New Roman" panose="02020603050405020304" pitchFamily="18" charset="0"/>
                        </a:rPr>
                        <a:t>, révision en ligne, canal éducation…)</a:t>
                      </a:r>
                    </a:p>
                  </a:txBody>
                  <a:tcPr marL="68580" marR="68580" marT="0" marB="0"/>
                </a:tc>
                <a:extLst>
                  <a:ext uri="{0D108BD9-81ED-4DB2-BD59-A6C34878D82A}">
                    <a16:rowId xmlns:a16="http://schemas.microsoft.com/office/drawing/2014/main" xmlns="" val="10000"/>
                  </a:ext>
                </a:extLst>
              </a:tr>
              <a:tr h="70923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Accompagnement psychosocial par</a:t>
                      </a:r>
                      <a:r>
                        <a:rPr lang="fr-FR" sz="2000" baseline="0" dirty="0">
                          <a:effectLst/>
                          <a:latin typeface="Calibri" panose="020F0502020204030204" pitchFamily="34" charset="0"/>
                          <a:ea typeface="Calibri" panose="020F0502020204030204" pitchFamily="34" charset="0"/>
                          <a:cs typeface="Times New Roman" panose="02020603050405020304" pitchFamily="18" charset="0"/>
                        </a:rPr>
                        <a:t> le </a:t>
                      </a:r>
                      <a:r>
                        <a:rPr lang="fr-FR" sz="2000" dirty="0">
                          <a:effectLst/>
                          <a:latin typeface="Calibri" panose="020F0502020204030204" pitchFamily="34" charset="0"/>
                          <a:ea typeface="Calibri" panose="020F0502020204030204" pitchFamily="34" charset="0"/>
                          <a:cs typeface="Times New Roman" panose="02020603050405020304" pitchFamily="18" charset="0"/>
                        </a:rPr>
                        <a:t>CAOSP</a:t>
                      </a:r>
                    </a:p>
                  </a:txBody>
                  <a:tcPr marL="68580" marR="68580" marT="0" marB="0"/>
                </a:tc>
                <a:extLst>
                  <a:ext uri="{0D108BD9-81ED-4DB2-BD59-A6C34878D82A}">
                    <a16:rowId xmlns:a16="http://schemas.microsoft.com/office/drawing/2014/main" xmlns="" val="10001"/>
                  </a:ext>
                </a:extLst>
              </a:tr>
              <a:tr h="586368">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Proposition d’un calendrier harmonisé de compositions (préciser les disciplines qui vont standardiser)</a:t>
                      </a:r>
                    </a:p>
                  </a:txBody>
                  <a:tcPr marL="68580" marR="68580" marT="0" marB="0"/>
                </a:tc>
                <a:extLst>
                  <a:ext uri="{0D108BD9-81ED-4DB2-BD59-A6C34878D82A}">
                    <a16:rowId xmlns:a16="http://schemas.microsoft.com/office/drawing/2014/main" xmlns="" val="10002"/>
                  </a:ext>
                </a:extLst>
              </a:tr>
              <a:tr h="879861">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Tenue des conseils de classes pour les classes de </a:t>
                      </a:r>
                      <a:r>
                        <a:rPr lang="fr-FR" sz="2000" dirty="0" err="1">
                          <a:effectLst/>
                          <a:latin typeface="Calibri" panose="020F0502020204030204" pitchFamily="34" charset="0"/>
                          <a:ea typeface="Calibri" panose="020F0502020204030204" pitchFamily="34" charset="0"/>
                          <a:cs typeface="Times New Roman" panose="02020603050405020304" pitchFamily="18" charset="0"/>
                        </a:rPr>
                        <a:t>Tles</a:t>
                      </a:r>
                      <a:r>
                        <a:rPr lang="fr-FR" sz="2000" dirty="0">
                          <a:effectLst/>
                          <a:latin typeface="Calibri" panose="020F0502020204030204" pitchFamily="34" charset="0"/>
                          <a:ea typeface="Calibri" panose="020F0502020204030204" pitchFamily="34" charset="0"/>
                          <a:cs typeface="Times New Roman" panose="02020603050405020304" pitchFamily="18" charset="0"/>
                        </a:rPr>
                        <a:t> et de 3éme </a:t>
                      </a: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86368">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Remise des notes </a:t>
                      </a: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bl>
          </a:graphicData>
        </a:graphic>
      </p:graphicFrame>
      <p:graphicFrame>
        <p:nvGraphicFramePr>
          <p:cNvPr id="6" name="Espace réservé du contenu 5"/>
          <p:cNvGraphicFramePr>
            <a:graphicFrameLocks noGrp="1"/>
          </p:cNvGraphicFramePr>
          <p:nvPr>
            <p:ph sz="half" idx="2"/>
            <p:extLst>
              <p:ext uri="{D42A27DB-BD31-4B8C-83A1-F6EECF244321}">
                <p14:modId xmlns:p14="http://schemas.microsoft.com/office/powerpoint/2010/main" val="898726261"/>
              </p:ext>
            </p:extLst>
          </p:nvPr>
        </p:nvGraphicFramePr>
        <p:xfrm>
          <a:off x="6684135" y="2126222"/>
          <a:ext cx="4820475" cy="4437205"/>
        </p:xfrm>
        <a:graphic>
          <a:graphicData uri="http://schemas.openxmlformats.org/drawingml/2006/table">
            <a:tbl>
              <a:tblPr firstRow="1" firstCol="1" bandRow="1">
                <a:tableStyleId>{5C22544A-7EE6-4342-B048-85BDC9FD1C3A}</a:tableStyleId>
              </a:tblPr>
              <a:tblGrid>
                <a:gridCol w="4820475">
                  <a:extLst>
                    <a:ext uri="{9D8B030D-6E8A-4147-A177-3AD203B41FA5}">
                      <a16:colId xmlns:a16="http://schemas.microsoft.com/office/drawing/2014/main" xmlns="" val="20000"/>
                    </a:ext>
                  </a:extLst>
                </a:gridCol>
              </a:tblGrid>
              <a:tr h="1057772">
                <a:tc>
                  <a:txBody>
                    <a:bodyPr/>
                    <a:lstStyle/>
                    <a:p>
                      <a:pPr>
                        <a:lnSpc>
                          <a:spcPct val="107000"/>
                        </a:lnSpc>
                        <a:spcAft>
                          <a:spcPts val="0"/>
                        </a:spcAft>
                      </a:pPr>
                      <a:r>
                        <a:rPr lang="fr-FR" sz="2000" dirty="0">
                          <a:effectLst/>
                        </a:rPr>
                        <a:t>Tenue de conseil pour les classes intermédiaires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1291051">
                <a:tc>
                  <a:txBody>
                    <a:bodyPr/>
                    <a:lstStyle/>
                    <a:p>
                      <a:pPr>
                        <a:lnSpc>
                          <a:spcPct val="107000"/>
                        </a:lnSpc>
                        <a:spcAft>
                          <a:spcPts val="0"/>
                        </a:spcAft>
                      </a:pPr>
                      <a:r>
                        <a:rPr lang="fr-FR" sz="2000" dirty="0">
                          <a:effectLst/>
                        </a:rPr>
                        <a:t>Réduction des effectifs et encadrement rapproché des candidats par des équipes pédagogiques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96652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Communiquer sur les raisons du report des examens et sur le dispositif mis en place</a:t>
                      </a: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1096481">
                <a:tc>
                  <a:txBody>
                    <a:bodyPr/>
                    <a:lstStyle/>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358758032"/>
              </p:ext>
            </p:extLst>
          </p:nvPr>
        </p:nvGraphicFramePr>
        <p:xfrm>
          <a:off x="1596980" y="719665"/>
          <a:ext cx="9907630" cy="1185335"/>
        </p:xfrm>
        <a:graphic>
          <a:graphicData uri="http://schemas.openxmlformats.org/drawingml/2006/table">
            <a:tbl>
              <a:tblPr firstRow="1" bandRow="1">
                <a:tableStyleId>{5C22544A-7EE6-4342-B048-85BDC9FD1C3A}</a:tableStyleId>
              </a:tblPr>
              <a:tblGrid>
                <a:gridCol w="4953815">
                  <a:extLst>
                    <a:ext uri="{9D8B030D-6E8A-4147-A177-3AD203B41FA5}">
                      <a16:colId xmlns:a16="http://schemas.microsoft.com/office/drawing/2014/main" xmlns="" val="20000"/>
                    </a:ext>
                  </a:extLst>
                </a:gridCol>
                <a:gridCol w="4953815">
                  <a:extLst>
                    <a:ext uri="{9D8B030D-6E8A-4147-A177-3AD203B41FA5}">
                      <a16:colId xmlns:a16="http://schemas.microsoft.com/office/drawing/2014/main" xmlns="" val="20001"/>
                    </a:ext>
                  </a:extLst>
                </a:gridCol>
              </a:tblGrid>
              <a:tr h="1185335">
                <a:tc>
                  <a:txBody>
                    <a:bodyPr/>
                    <a:lstStyle/>
                    <a:p>
                      <a:r>
                        <a:rPr lang="fr-FR" dirty="0"/>
                        <a:t>AVEC CLASSES INTERMEDIAIRES</a:t>
                      </a:r>
                    </a:p>
                  </a:txBody>
                  <a:tcPr/>
                </a:tc>
                <a:tc>
                  <a:txBody>
                    <a:bodyPr/>
                    <a:lstStyle/>
                    <a:p>
                      <a:r>
                        <a:rPr lang="fr-FR" dirty="0"/>
                        <a:t>SANS CLASSES INTERMEDIAIRES </a:t>
                      </a: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181041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178407776"/>
              </p:ext>
            </p:extLst>
          </p:nvPr>
        </p:nvGraphicFramePr>
        <p:xfrm>
          <a:off x="1004341" y="2126223"/>
          <a:ext cx="5396459" cy="4625889"/>
        </p:xfrm>
        <a:graphic>
          <a:graphicData uri="http://schemas.openxmlformats.org/drawingml/2006/table">
            <a:tbl>
              <a:tblPr firstRow="1" firstCol="1" bandRow="1">
                <a:tableStyleId>{5C22544A-7EE6-4342-B048-85BDC9FD1C3A}</a:tableStyleId>
              </a:tblPr>
              <a:tblGrid>
                <a:gridCol w="5396459">
                  <a:extLst>
                    <a:ext uri="{9D8B030D-6E8A-4147-A177-3AD203B41FA5}">
                      <a16:colId xmlns:a16="http://schemas.microsoft.com/office/drawing/2014/main" xmlns="" val="20000"/>
                    </a:ext>
                  </a:extLst>
                </a:gridCol>
              </a:tblGrid>
              <a:tr h="113694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Faire travailler les élèves du CI au CM1, du lundi au vendredi, de 08H00 à 13H00</a:t>
                      </a: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70923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Assurer l’encadrement des candidats, en groupes de besoin, les après-midi</a:t>
                      </a:r>
                      <a:r>
                        <a:rPr lang="fr-FR" sz="2000" baseline="0" dirty="0">
                          <a:effectLst/>
                          <a:latin typeface="Calibri" panose="020F0502020204030204" pitchFamily="34" charset="0"/>
                          <a:ea typeface="Calibri" panose="020F0502020204030204" pitchFamily="34" charset="0"/>
                          <a:cs typeface="Times New Roman" panose="02020603050405020304" pitchFamily="18" charset="0"/>
                        </a:rPr>
                        <a:t> des mardis et jeudis par toute l’équipe pédagogique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586368">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Récupérer</a:t>
                      </a:r>
                      <a:r>
                        <a:rPr lang="fr-FR" sz="2000" baseline="0" dirty="0">
                          <a:effectLst/>
                          <a:latin typeface="Calibri" panose="020F0502020204030204" pitchFamily="34" charset="0"/>
                          <a:ea typeface="Calibri" panose="020F0502020204030204" pitchFamily="34" charset="0"/>
                          <a:cs typeface="Times New Roman" panose="02020603050405020304" pitchFamily="18" charset="0"/>
                        </a:rPr>
                        <a:t> les heures de cours en EPS pour des séances de remédiation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879861">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Systématiser l’accompagnement</a:t>
                      </a:r>
                      <a:r>
                        <a:rPr lang="fr-FR" sz="2000" baseline="0" dirty="0">
                          <a:effectLst/>
                          <a:latin typeface="Calibri" panose="020F0502020204030204" pitchFamily="34" charset="0"/>
                          <a:ea typeface="Calibri" panose="020F0502020204030204" pitchFamily="34" charset="0"/>
                          <a:cs typeface="Times New Roman" panose="02020603050405020304" pitchFamily="18" charset="0"/>
                        </a:rPr>
                        <a:t> des enseignants par les IEMS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86368">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Mettre en place un dispositif d’évaluation avec entre le maitre de  CM2 et le Directeur </a:t>
                      </a:r>
                    </a:p>
                  </a:txBody>
                  <a:tcPr marL="68580" marR="68580" marT="0" marB="0"/>
                </a:tc>
                <a:extLst>
                  <a:ext uri="{0D108BD9-81ED-4DB2-BD59-A6C34878D82A}">
                    <a16:rowId xmlns:a16="http://schemas.microsoft.com/office/drawing/2014/main" xmlns="" val="10004"/>
                  </a:ext>
                </a:extLst>
              </a:tr>
            </a:tbl>
          </a:graphicData>
        </a:graphic>
      </p:graphicFrame>
      <p:graphicFrame>
        <p:nvGraphicFramePr>
          <p:cNvPr id="6" name="Espace réservé du contenu 5"/>
          <p:cNvGraphicFramePr>
            <a:graphicFrameLocks noGrp="1"/>
          </p:cNvGraphicFramePr>
          <p:nvPr>
            <p:ph sz="half" idx="2"/>
            <p:extLst>
              <p:ext uri="{D42A27DB-BD31-4B8C-83A1-F6EECF244321}">
                <p14:modId xmlns:p14="http://schemas.microsoft.com/office/powerpoint/2010/main" val="1723649575"/>
              </p:ext>
            </p:extLst>
          </p:nvPr>
        </p:nvGraphicFramePr>
        <p:xfrm>
          <a:off x="6684135" y="2126222"/>
          <a:ext cx="4820475" cy="4411824"/>
        </p:xfrm>
        <a:graphic>
          <a:graphicData uri="http://schemas.openxmlformats.org/drawingml/2006/table">
            <a:tbl>
              <a:tblPr firstRow="1" firstCol="1" bandRow="1">
                <a:tableStyleId>{5C22544A-7EE6-4342-B048-85BDC9FD1C3A}</a:tableStyleId>
              </a:tblPr>
              <a:tblGrid>
                <a:gridCol w="4820475">
                  <a:extLst>
                    <a:ext uri="{9D8B030D-6E8A-4147-A177-3AD203B41FA5}">
                      <a16:colId xmlns:a16="http://schemas.microsoft.com/office/drawing/2014/main" xmlns="" val="20000"/>
                    </a:ext>
                  </a:extLst>
                </a:gridCol>
              </a:tblGrid>
              <a:tr h="1057772">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Toute l’équipe pédagogique encadre les candidats</a:t>
                      </a:r>
                      <a:r>
                        <a:rPr lang="fr-FR" sz="2000" baseline="0" dirty="0">
                          <a:effectLst/>
                          <a:latin typeface="Calibri" panose="020F0502020204030204" pitchFamily="34" charset="0"/>
                          <a:ea typeface="Calibri" panose="020F0502020204030204" pitchFamily="34" charset="0"/>
                          <a:cs typeface="Times New Roman" panose="02020603050405020304" pitchFamily="18" charset="0"/>
                        </a:rPr>
                        <a:t> au CFEE et à l’entrée en 6éme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1291051">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Récupérer les heures de cours en EPS pour des séances de remédiation </a:t>
                      </a:r>
                    </a:p>
                    <a:p>
                      <a:pP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966520">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Assurer l’accompagnement des </a:t>
                      </a:r>
                      <a:r>
                        <a:rPr lang="fr-FR" sz="2000" dirty="0" err="1">
                          <a:effectLst/>
                          <a:latin typeface="Calibri" panose="020F0502020204030204" pitchFamily="34" charset="0"/>
                          <a:ea typeface="Calibri" panose="020F0502020204030204" pitchFamily="34" charset="0"/>
                          <a:cs typeface="Times New Roman" panose="02020603050405020304" pitchFamily="18" charset="0"/>
                        </a:rPr>
                        <a:t>CODECs</a:t>
                      </a:r>
                      <a:r>
                        <a:rPr lang="fr-FR" sz="2000" dirty="0">
                          <a:effectLst/>
                          <a:latin typeface="Calibri" panose="020F0502020204030204" pitchFamily="34" charset="0"/>
                          <a:ea typeface="Calibri" panose="020F0502020204030204" pitchFamily="34" charset="0"/>
                          <a:cs typeface="Times New Roman" panose="02020603050405020304" pitchFamily="18" charset="0"/>
                        </a:rPr>
                        <a:t> par les ICD</a:t>
                      </a:r>
                    </a:p>
                  </a:txBody>
                  <a:tcPr marL="68580" marR="68580" marT="0" marB="0"/>
                </a:tc>
                <a:extLst>
                  <a:ext uri="{0D108BD9-81ED-4DB2-BD59-A6C34878D82A}">
                    <a16:rowId xmlns:a16="http://schemas.microsoft.com/office/drawing/2014/main" xmlns="" val="10002"/>
                  </a:ext>
                </a:extLst>
              </a:tr>
              <a:tr h="1096481">
                <a:tc>
                  <a:txBody>
                    <a:bodyPr/>
                    <a:lstStyle/>
                    <a:p>
                      <a:pPr>
                        <a:lnSpc>
                          <a:spcPct val="107000"/>
                        </a:lnSpc>
                        <a:spcAft>
                          <a:spcPts val="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xmlns="" val="10003"/>
                  </a:ext>
                </a:extLst>
              </a:tr>
            </a:tbl>
          </a:graphicData>
        </a:graphic>
      </p:graphicFrame>
      <p:graphicFrame>
        <p:nvGraphicFramePr>
          <p:cNvPr id="7" name="Tableau 6"/>
          <p:cNvGraphicFramePr>
            <a:graphicFrameLocks noGrp="1"/>
          </p:cNvGraphicFramePr>
          <p:nvPr/>
        </p:nvGraphicFramePr>
        <p:xfrm>
          <a:off x="1596980" y="719665"/>
          <a:ext cx="9907630" cy="1185335"/>
        </p:xfrm>
        <a:graphic>
          <a:graphicData uri="http://schemas.openxmlformats.org/drawingml/2006/table">
            <a:tbl>
              <a:tblPr firstRow="1" bandRow="1">
                <a:tableStyleId>{5C22544A-7EE6-4342-B048-85BDC9FD1C3A}</a:tableStyleId>
              </a:tblPr>
              <a:tblGrid>
                <a:gridCol w="4953815">
                  <a:extLst>
                    <a:ext uri="{9D8B030D-6E8A-4147-A177-3AD203B41FA5}">
                      <a16:colId xmlns:a16="http://schemas.microsoft.com/office/drawing/2014/main" xmlns="" val="20000"/>
                    </a:ext>
                  </a:extLst>
                </a:gridCol>
                <a:gridCol w="4953815">
                  <a:extLst>
                    <a:ext uri="{9D8B030D-6E8A-4147-A177-3AD203B41FA5}">
                      <a16:colId xmlns:a16="http://schemas.microsoft.com/office/drawing/2014/main" xmlns="" val="20001"/>
                    </a:ext>
                  </a:extLst>
                </a:gridCol>
              </a:tblGrid>
              <a:tr h="1185335">
                <a:tc>
                  <a:txBody>
                    <a:bodyPr/>
                    <a:lstStyle/>
                    <a:p>
                      <a:r>
                        <a:rPr lang="fr-FR" dirty="0"/>
                        <a:t>AVEC CLASSES INTERMEDIAIRES</a:t>
                      </a:r>
                    </a:p>
                  </a:txBody>
                  <a:tcPr/>
                </a:tc>
                <a:tc>
                  <a:txBody>
                    <a:bodyPr/>
                    <a:lstStyle/>
                    <a:p>
                      <a:r>
                        <a:rPr lang="fr-FR" dirty="0"/>
                        <a:t>SANS CLASSES INTERMEDIAIRES </a:t>
                      </a: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5860722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32681" y="624110"/>
            <a:ext cx="8911687" cy="1280890"/>
          </a:xfrm>
        </p:spPr>
        <p:txBody>
          <a:bodyPr/>
          <a:lstStyle/>
          <a:p>
            <a:pPr algn="ctr"/>
            <a:r>
              <a:rPr lang="fr-FR" b="1" dirty="0"/>
              <a:t>B- PLAN D’ACTION</a:t>
            </a:r>
            <a:r>
              <a:rPr lang="fr-FR" dirty="0"/>
              <a:t/>
            </a:r>
            <a:br>
              <a:rPr lang="fr-FR" dirty="0"/>
            </a:b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359022914"/>
              </p:ext>
            </p:extLst>
          </p:nvPr>
        </p:nvGraphicFramePr>
        <p:xfrm>
          <a:off x="795133" y="2259316"/>
          <a:ext cx="10986052" cy="5109437"/>
        </p:xfrm>
        <a:graphic>
          <a:graphicData uri="http://schemas.openxmlformats.org/drawingml/2006/table">
            <a:tbl>
              <a:tblPr firstRow="1" firstCol="1" bandRow="1">
                <a:tableStyleId>{5C22544A-7EE6-4342-B048-85BDC9FD1C3A}</a:tableStyleId>
              </a:tblPr>
              <a:tblGrid>
                <a:gridCol w="1523736">
                  <a:extLst>
                    <a:ext uri="{9D8B030D-6E8A-4147-A177-3AD203B41FA5}">
                      <a16:colId xmlns:a16="http://schemas.microsoft.com/office/drawing/2014/main" xmlns="" val="20000"/>
                    </a:ext>
                  </a:extLst>
                </a:gridCol>
                <a:gridCol w="1493920">
                  <a:extLst>
                    <a:ext uri="{9D8B030D-6E8A-4147-A177-3AD203B41FA5}">
                      <a16:colId xmlns:a16="http://schemas.microsoft.com/office/drawing/2014/main" xmlns="" val="20001"/>
                    </a:ext>
                  </a:extLst>
                </a:gridCol>
                <a:gridCol w="1584152">
                  <a:extLst>
                    <a:ext uri="{9D8B030D-6E8A-4147-A177-3AD203B41FA5}">
                      <a16:colId xmlns:a16="http://schemas.microsoft.com/office/drawing/2014/main" xmlns="" val="20002"/>
                    </a:ext>
                  </a:extLst>
                </a:gridCol>
                <a:gridCol w="1412319">
                  <a:extLst>
                    <a:ext uri="{9D8B030D-6E8A-4147-A177-3AD203B41FA5}">
                      <a16:colId xmlns:a16="http://schemas.microsoft.com/office/drawing/2014/main" xmlns="" val="20003"/>
                    </a:ext>
                  </a:extLst>
                </a:gridCol>
                <a:gridCol w="2657515">
                  <a:extLst>
                    <a:ext uri="{9D8B030D-6E8A-4147-A177-3AD203B41FA5}">
                      <a16:colId xmlns:a16="http://schemas.microsoft.com/office/drawing/2014/main" xmlns="" val="20004"/>
                    </a:ext>
                  </a:extLst>
                </a:gridCol>
                <a:gridCol w="2112987">
                  <a:extLst>
                    <a:ext uri="{9D8B030D-6E8A-4147-A177-3AD203B41FA5}">
                      <a16:colId xmlns:a16="http://schemas.microsoft.com/office/drawing/2014/main" xmlns="" val="20005"/>
                    </a:ext>
                  </a:extLst>
                </a:gridCol>
                <a:gridCol w="201423">
                  <a:extLst>
                    <a:ext uri="{9D8B030D-6E8A-4147-A177-3AD203B41FA5}">
                      <a16:colId xmlns:a16="http://schemas.microsoft.com/office/drawing/2014/main" xmlns="" val="20006"/>
                    </a:ext>
                  </a:extLst>
                </a:gridCol>
              </a:tblGrid>
              <a:tr h="487866">
                <a:tc>
                  <a:txBody>
                    <a:bodyPr/>
                    <a:lstStyle/>
                    <a:p>
                      <a:pPr>
                        <a:lnSpc>
                          <a:spcPct val="107000"/>
                        </a:lnSpc>
                        <a:spcAft>
                          <a:spcPts val="0"/>
                        </a:spcAft>
                      </a:pPr>
                      <a:r>
                        <a:rPr lang="fr-FR" sz="1600" dirty="0">
                          <a:effectLst/>
                        </a:rPr>
                        <a:t>Résultats attendus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Activités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Responsables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Cibles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Acteurs impliqués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a:effectLst/>
                        </a:rPr>
                        <a:t>Périodes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237417">
                <a:tc gridSpan="7">
                  <a:txBody>
                    <a:bodyPr/>
                    <a:lstStyle/>
                    <a:p>
                      <a:pPr algn="ctr">
                        <a:lnSpc>
                          <a:spcPct val="107000"/>
                        </a:lnSpc>
                        <a:spcAft>
                          <a:spcPts val="0"/>
                        </a:spcAft>
                      </a:pPr>
                      <a:r>
                        <a:rPr lang="fr-FR" sz="1600" dirty="0">
                          <a:effectLst/>
                        </a:rPr>
                        <a:t>Au plan de la sécurité</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1"/>
                  </a:ext>
                </a:extLst>
              </a:tr>
              <a:tr h="433008">
                <a:tc gridSpan="7">
                  <a:txBody>
                    <a:bodyPr/>
                    <a:lstStyle/>
                    <a:p>
                      <a:pPr marL="342900" lvl="0" indent="-342900" algn="ctr">
                        <a:lnSpc>
                          <a:spcPct val="107000"/>
                        </a:lnSpc>
                        <a:spcAft>
                          <a:spcPts val="0"/>
                        </a:spcAft>
                        <a:buFont typeface="+mj-lt"/>
                        <a:buAutoNum type="arabicPeriod"/>
                      </a:pPr>
                      <a:r>
                        <a:rPr lang="fr-FR" sz="1600" dirty="0">
                          <a:effectLst/>
                        </a:rPr>
                        <a:t>Systématiser la concertation et  le dialogue avec tous les acteurs pour consolider l’apaisement de l’espace scolaire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2"/>
                  </a:ext>
                </a:extLst>
              </a:tr>
              <a:tr h="3066514">
                <a:tc>
                  <a:txBody>
                    <a:bodyPr/>
                    <a:lstStyle/>
                    <a:p>
                      <a:pPr>
                        <a:lnSpc>
                          <a:spcPct val="107000"/>
                        </a:lnSpc>
                        <a:spcAft>
                          <a:spcPts val="0"/>
                        </a:spcAft>
                      </a:pPr>
                      <a:r>
                        <a:rPr lang="fr-FR" sz="1600" dirty="0">
                          <a:effectLst/>
                        </a:rPr>
                        <a:t>Le dialogue et la concertation avec tous les acteurs sont systématisés pour consolider l’apaisement d l’espace scolaire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Rencontres de partage avec les familles d’acteurs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CE/Syndicats/APE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Avant les examens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738315">
                <a:tc gridSpan="7">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4"/>
                  </a:ext>
                </a:extLst>
              </a:tr>
            </a:tbl>
          </a:graphicData>
        </a:graphic>
      </p:graphicFrame>
      <p:sp>
        <p:nvSpPr>
          <p:cNvPr id="4" name="Rectangle 1"/>
          <p:cNvSpPr>
            <a:spLocks noChangeArrowheads="1"/>
          </p:cNvSpPr>
          <p:nvPr/>
        </p:nvSpPr>
        <p:spPr bwMode="auto">
          <a:xfrm>
            <a:off x="2879970" y="1535668"/>
            <a:ext cx="76420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pPr>
            <a:r>
              <a:rPr kumimoji="0" lang="fr-FR" altLang="fr-FR"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SUR</a:t>
            </a:r>
            <a:r>
              <a:rPr kumimoji="0" lang="fr-FR" altLang="fr-FR" b="1" i="0" u="none" strike="noStrike" cap="none" normalizeH="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LE </a:t>
            </a:r>
            <a:r>
              <a:rPr kumimoji="0" lang="fr-FR" altLang="fr-FR"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 ORGANISATIONNEL </a:t>
            </a:r>
            <a:endParaRPr kumimoji="0" lang="fr-FR" altLang="fr-FR"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4147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604062241"/>
              </p:ext>
            </p:extLst>
          </p:nvPr>
        </p:nvGraphicFramePr>
        <p:xfrm>
          <a:off x="524656" y="1554479"/>
          <a:ext cx="10979955" cy="5097679"/>
        </p:xfrm>
        <a:graphic>
          <a:graphicData uri="http://schemas.openxmlformats.org/drawingml/2006/table">
            <a:tbl>
              <a:tblPr firstRow="1" firstCol="1" bandRow="1">
                <a:tableStyleId>{5C22544A-7EE6-4342-B048-85BDC9FD1C3A}</a:tableStyleId>
              </a:tblPr>
              <a:tblGrid>
                <a:gridCol w="2178159">
                  <a:extLst>
                    <a:ext uri="{9D8B030D-6E8A-4147-A177-3AD203B41FA5}">
                      <a16:colId xmlns:a16="http://schemas.microsoft.com/office/drawing/2014/main" xmlns="" val="20000"/>
                    </a:ext>
                  </a:extLst>
                </a:gridCol>
                <a:gridCol w="2309719">
                  <a:extLst>
                    <a:ext uri="{9D8B030D-6E8A-4147-A177-3AD203B41FA5}">
                      <a16:colId xmlns:a16="http://schemas.microsoft.com/office/drawing/2014/main" xmlns="" val="20001"/>
                    </a:ext>
                  </a:extLst>
                </a:gridCol>
                <a:gridCol w="2059185">
                  <a:extLst>
                    <a:ext uri="{9D8B030D-6E8A-4147-A177-3AD203B41FA5}">
                      <a16:colId xmlns:a16="http://schemas.microsoft.com/office/drawing/2014/main" xmlns="" val="20002"/>
                    </a:ext>
                  </a:extLst>
                </a:gridCol>
                <a:gridCol w="2506996">
                  <a:extLst>
                    <a:ext uri="{9D8B030D-6E8A-4147-A177-3AD203B41FA5}">
                      <a16:colId xmlns:a16="http://schemas.microsoft.com/office/drawing/2014/main" xmlns="" val="20003"/>
                    </a:ext>
                  </a:extLst>
                </a:gridCol>
                <a:gridCol w="1925896">
                  <a:extLst>
                    <a:ext uri="{9D8B030D-6E8A-4147-A177-3AD203B41FA5}">
                      <a16:colId xmlns:a16="http://schemas.microsoft.com/office/drawing/2014/main" xmlns="" val="20004"/>
                    </a:ext>
                  </a:extLst>
                </a:gridCol>
              </a:tblGrid>
              <a:tr h="834617">
                <a:tc gridSpan="5">
                  <a:txBody>
                    <a:bodyPr/>
                    <a:lstStyle/>
                    <a:p>
                      <a:pPr>
                        <a:lnSpc>
                          <a:spcPct val="107000"/>
                        </a:lnSpc>
                        <a:spcAft>
                          <a:spcPts val="0"/>
                        </a:spcAft>
                      </a:pPr>
                      <a:r>
                        <a:rPr lang="fr-FR" sz="1800" dirty="0">
                          <a:effectLst/>
                        </a:rPr>
                        <a:t>2-	Initier des actions  de  sensibilisation en direction des élèves et des enseignants pour éviter toute velléité de perturbation ou d’ingérence : en faisant toujours preuve de rigueur, de vigilance et d’anticipation et cela, en collaboration avec les autorités administratives, territoriales et locales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2533253">
                <a:tc rowSpan="2">
                  <a:txBody>
                    <a:bodyPr/>
                    <a:lstStyle/>
                    <a:p>
                      <a:pPr>
                        <a:lnSpc>
                          <a:spcPct val="107000"/>
                        </a:lnSpc>
                        <a:spcAft>
                          <a:spcPts val="0"/>
                        </a:spcAft>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Des actions de sensibilisation sont initiées pour éviter les perturbations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800" dirty="0">
                          <a:effectLst/>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Proposer un thème lié à la problématique de la violence en milieu scolaire à développer durant les journées culturelles </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IA/IEF</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Enseignants/ Elèves</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dirty="0" smtClean="0"/>
                        <a:t>CE/Directeurs et gouvernements scolaires</a:t>
                      </a:r>
                    </a:p>
                    <a:p>
                      <a:endParaRPr lang="fr-FR" dirty="0"/>
                    </a:p>
                  </a:txBody>
                  <a:tcPr/>
                </a:tc>
                <a:extLst>
                  <a:ext uri="{0D108BD9-81ED-4DB2-BD59-A6C34878D82A}">
                    <a16:rowId xmlns:a16="http://schemas.microsoft.com/office/drawing/2014/main" xmlns="" val="10001"/>
                  </a:ext>
                </a:extLst>
              </a:tr>
              <a:tr h="1683935">
                <a:tc vMerge="1">
                  <a:txBody>
                    <a:bodyPr/>
                    <a:lstStyle/>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Faire une campagne de sensibilisation sur la fraude aux examens</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Communication IA/IEF</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smtClean="0">
                          <a:effectLst/>
                          <a:latin typeface="Calibri" panose="020F0502020204030204" pitchFamily="34" charset="0"/>
                          <a:ea typeface="Calibri" panose="020F0502020204030204" pitchFamily="34" charset="0"/>
                          <a:cs typeface="Times New Roman" panose="02020603050405020304" pitchFamily="18" charset="0"/>
                        </a:rPr>
                        <a:t>Candidats</a:t>
                      </a:r>
                    </a:p>
                    <a:p>
                      <a:pPr>
                        <a:lnSpc>
                          <a:spcPct val="107000"/>
                        </a:lnSpc>
                        <a:spcAft>
                          <a:spcPts val="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dirty="0" smtClean="0"/>
                        <a:t>CE/Directeurs/Enseignants/APE</a:t>
                      </a:r>
                    </a:p>
                    <a:p>
                      <a:endParaRPr lang="fr-FR"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272440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38361623"/>
              </p:ext>
            </p:extLst>
          </p:nvPr>
        </p:nvGraphicFramePr>
        <p:xfrm>
          <a:off x="1313646" y="1905001"/>
          <a:ext cx="10190965" cy="4598830"/>
        </p:xfrm>
        <a:graphic>
          <a:graphicData uri="http://schemas.openxmlformats.org/drawingml/2006/table">
            <a:tbl>
              <a:tblPr firstRow="1" firstCol="1" bandRow="1">
                <a:tableStyleId>{5C22544A-7EE6-4342-B048-85BDC9FD1C3A}</a:tableStyleId>
              </a:tblPr>
              <a:tblGrid>
                <a:gridCol w="1727453">
                  <a:extLst>
                    <a:ext uri="{9D8B030D-6E8A-4147-A177-3AD203B41FA5}">
                      <a16:colId xmlns:a16="http://schemas.microsoft.com/office/drawing/2014/main" xmlns="" val="20000"/>
                    </a:ext>
                  </a:extLst>
                </a:gridCol>
                <a:gridCol w="1693651">
                  <a:extLst>
                    <a:ext uri="{9D8B030D-6E8A-4147-A177-3AD203B41FA5}">
                      <a16:colId xmlns:a16="http://schemas.microsoft.com/office/drawing/2014/main" xmlns="" val="20001"/>
                    </a:ext>
                  </a:extLst>
                </a:gridCol>
                <a:gridCol w="1795946">
                  <a:extLst>
                    <a:ext uri="{9D8B030D-6E8A-4147-A177-3AD203B41FA5}">
                      <a16:colId xmlns:a16="http://schemas.microsoft.com/office/drawing/2014/main" xmlns="" val="20002"/>
                    </a:ext>
                  </a:extLst>
                </a:gridCol>
                <a:gridCol w="1601141">
                  <a:extLst>
                    <a:ext uri="{9D8B030D-6E8A-4147-A177-3AD203B41FA5}">
                      <a16:colId xmlns:a16="http://schemas.microsoft.com/office/drawing/2014/main" xmlns="" val="20003"/>
                    </a:ext>
                  </a:extLst>
                </a:gridCol>
                <a:gridCol w="3012813">
                  <a:extLst>
                    <a:ext uri="{9D8B030D-6E8A-4147-A177-3AD203B41FA5}">
                      <a16:colId xmlns:a16="http://schemas.microsoft.com/office/drawing/2014/main" xmlns="" val="20004"/>
                    </a:ext>
                  </a:extLst>
                </a:gridCol>
                <a:gridCol w="359961">
                  <a:extLst>
                    <a:ext uri="{9D8B030D-6E8A-4147-A177-3AD203B41FA5}">
                      <a16:colId xmlns:a16="http://schemas.microsoft.com/office/drawing/2014/main" xmlns="" val="20005"/>
                    </a:ext>
                  </a:extLst>
                </a:gridCol>
              </a:tblGrid>
              <a:tr h="766473">
                <a:tc gridSpan="6">
                  <a:txBody>
                    <a:bodyPr/>
                    <a:lstStyle/>
                    <a:p>
                      <a:pPr algn="ctr">
                        <a:lnSpc>
                          <a:spcPct val="107000"/>
                        </a:lnSpc>
                        <a:spcAft>
                          <a:spcPts val="0"/>
                        </a:spcAft>
                      </a:pPr>
                      <a:r>
                        <a:rPr lang="fr-FR" sz="1600" dirty="0">
                          <a:effectLst/>
                        </a:rPr>
                        <a:t>3-Prendre toutes les dispositions utiles dans le choix des centres d’examen en relation avec les contraintes liées à l’hivernage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3832357">
                <a:tc>
                  <a:txBody>
                    <a:bodyPr/>
                    <a:lstStyle/>
                    <a:p>
                      <a:pPr>
                        <a:lnSpc>
                          <a:spcPct val="107000"/>
                        </a:lnSpc>
                        <a:spcAft>
                          <a:spcPts val="0"/>
                        </a:spcAft>
                      </a:pPr>
                      <a:r>
                        <a:rPr lang="fr-FR" sz="1600">
                          <a:effectLst/>
                        </a:rPr>
                        <a:t>Toutes les dispositions utiles sont prises dans le choix des centres d’examen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Identifier les centres à risques, en zones inondables et les remplacer par d’autres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CE/Directeurs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7072467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3698248606"/>
              </p:ext>
            </p:extLst>
          </p:nvPr>
        </p:nvGraphicFramePr>
        <p:xfrm>
          <a:off x="1326524" y="2176530"/>
          <a:ext cx="10178087" cy="4106211"/>
        </p:xfrm>
        <a:graphic>
          <a:graphicData uri="http://schemas.openxmlformats.org/drawingml/2006/table">
            <a:tbl>
              <a:tblPr firstRow="1" firstCol="1" bandRow="1">
                <a:tableStyleId>{5C22544A-7EE6-4342-B048-85BDC9FD1C3A}</a:tableStyleId>
              </a:tblPr>
              <a:tblGrid>
                <a:gridCol w="1725270">
                  <a:extLst>
                    <a:ext uri="{9D8B030D-6E8A-4147-A177-3AD203B41FA5}">
                      <a16:colId xmlns:a16="http://schemas.microsoft.com/office/drawing/2014/main" xmlns="" val="20000"/>
                    </a:ext>
                  </a:extLst>
                </a:gridCol>
                <a:gridCol w="1691511">
                  <a:extLst>
                    <a:ext uri="{9D8B030D-6E8A-4147-A177-3AD203B41FA5}">
                      <a16:colId xmlns:a16="http://schemas.microsoft.com/office/drawing/2014/main" xmlns="" val="20001"/>
                    </a:ext>
                  </a:extLst>
                </a:gridCol>
                <a:gridCol w="1793676">
                  <a:extLst>
                    <a:ext uri="{9D8B030D-6E8A-4147-A177-3AD203B41FA5}">
                      <a16:colId xmlns:a16="http://schemas.microsoft.com/office/drawing/2014/main" xmlns="" val="20002"/>
                    </a:ext>
                  </a:extLst>
                </a:gridCol>
                <a:gridCol w="1599118">
                  <a:extLst>
                    <a:ext uri="{9D8B030D-6E8A-4147-A177-3AD203B41FA5}">
                      <a16:colId xmlns:a16="http://schemas.microsoft.com/office/drawing/2014/main" xmlns="" val="20003"/>
                    </a:ext>
                  </a:extLst>
                </a:gridCol>
                <a:gridCol w="3009006">
                  <a:extLst>
                    <a:ext uri="{9D8B030D-6E8A-4147-A177-3AD203B41FA5}">
                      <a16:colId xmlns:a16="http://schemas.microsoft.com/office/drawing/2014/main" xmlns="" val="20004"/>
                    </a:ext>
                  </a:extLst>
                </a:gridCol>
                <a:gridCol w="359506">
                  <a:extLst>
                    <a:ext uri="{9D8B030D-6E8A-4147-A177-3AD203B41FA5}">
                      <a16:colId xmlns:a16="http://schemas.microsoft.com/office/drawing/2014/main" xmlns="" val="20005"/>
                    </a:ext>
                  </a:extLst>
                </a:gridCol>
              </a:tblGrid>
              <a:tr h="746974">
                <a:tc gridSpan="6">
                  <a:txBody>
                    <a:bodyPr/>
                    <a:lstStyle/>
                    <a:p>
                      <a:pPr algn="ctr">
                        <a:lnSpc>
                          <a:spcPct val="107000"/>
                        </a:lnSpc>
                        <a:spcAft>
                          <a:spcPts val="0"/>
                        </a:spcAft>
                      </a:pPr>
                      <a:r>
                        <a:rPr lang="fr-FR" sz="1600" dirty="0">
                          <a:effectLst/>
                        </a:rPr>
                        <a:t>4-	Veiller à un choix judicieux des présidents et des membres des commissions et jurys d’examen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3359237">
                <a:tc>
                  <a:txBody>
                    <a:bodyPr/>
                    <a:lstStyle/>
                    <a:p>
                      <a:pPr>
                        <a:lnSpc>
                          <a:spcPct val="107000"/>
                        </a:lnSpc>
                        <a:spcAft>
                          <a:spcPts val="0"/>
                        </a:spcAft>
                      </a:pPr>
                      <a:r>
                        <a:rPr lang="fr-FR" sz="1600" dirty="0">
                          <a:effectLst/>
                        </a:rPr>
                        <a:t>Un choix judicieux des présidents et des membres des commissions et jurys d’examen est fait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Actualiser la liste ou la base de données des présidents et des membres des commissions et jurys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err="1">
                          <a:effectLst/>
                        </a:rPr>
                        <a:t>Bexco</a:t>
                      </a:r>
                      <a:r>
                        <a:rPr lang="fr-FR" sz="1600" dirty="0">
                          <a:effectLst/>
                        </a:rPr>
                        <a:t> 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Enseignants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CE et Directeurs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01365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503124440"/>
              </p:ext>
            </p:extLst>
          </p:nvPr>
        </p:nvGraphicFramePr>
        <p:xfrm>
          <a:off x="746975" y="2215166"/>
          <a:ext cx="10663976" cy="4435666"/>
        </p:xfrm>
        <a:graphic>
          <a:graphicData uri="http://schemas.openxmlformats.org/drawingml/2006/table">
            <a:tbl>
              <a:tblPr firstRow="1" firstCol="1" bandRow="1">
                <a:tableStyleId>{5C22544A-7EE6-4342-B048-85BDC9FD1C3A}</a:tableStyleId>
              </a:tblPr>
              <a:tblGrid>
                <a:gridCol w="1609859">
                  <a:extLst>
                    <a:ext uri="{9D8B030D-6E8A-4147-A177-3AD203B41FA5}">
                      <a16:colId xmlns:a16="http://schemas.microsoft.com/office/drawing/2014/main" xmlns="" val="20000"/>
                    </a:ext>
                  </a:extLst>
                </a:gridCol>
                <a:gridCol w="1374037">
                  <a:extLst>
                    <a:ext uri="{9D8B030D-6E8A-4147-A177-3AD203B41FA5}">
                      <a16:colId xmlns:a16="http://schemas.microsoft.com/office/drawing/2014/main" xmlns="" val="20001"/>
                    </a:ext>
                  </a:extLst>
                </a:gridCol>
                <a:gridCol w="1566429">
                  <a:extLst>
                    <a:ext uri="{9D8B030D-6E8A-4147-A177-3AD203B41FA5}">
                      <a16:colId xmlns:a16="http://schemas.microsoft.com/office/drawing/2014/main" xmlns="" val="20002"/>
                    </a:ext>
                  </a:extLst>
                </a:gridCol>
                <a:gridCol w="1396519">
                  <a:extLst>
                    <a:ext uri="{9D8B030D-6E8A-4147-A177-3AD203B41FA5}">
                      <a16:colId xmlns:a16="http://schemas.microsoft.com/office/drawing/2014/main" xmlns="" val="20003"/>
                    </a:ext>
                  </a:extLst>
                </a:gridCol>
                <a:gridCol w="2627784">
                  <a:extLst>
                    <a:ext uri="{9D8B030D-6E8A-4147-A177-3AD203B41FA5}">
                      <a16:colId xmlns:a16="http://schemas.microsoft.com/office/drawing/2014/main" xmlns="" val="20004"/>
                    </a:ext>
                  </a:extLst>
                </a:gridCol>
                <a:gridCol w="2089348">
                  <a:extLst>
                    <a:ext uri="{9D8B030D-6E8A-4147-A177-3AD203B41FA5}">
                      <a16:colId xmlns:a16="http://schemas.microsoft.com/office/drawing/2014/main" xmlns="" val="20005"/>
                    </a:ext>
                  </a:extLst>
                </a:gridCol>
              </a:tblGrid>
              <a:tr h="684727">
                <a:tc gridSpan="6">
                  <a:txBody>
                    <a:bodyPr/>
                    <a:lstStyle/>
                    <a:p>
                      <a:pPr algn="ctr">
                        <a:lnSpc>
                          <a:spcPct val="107000"/>
                        </a:lnSpc>
                        <a:spcAft>
                          <a:spcPts val="0"/>
                        </a:spcAft>
                      </a:pPr>
                      <a:r>
                        <a:rPr lang="fr-FR" sz="1600" dirty="0">
                          <a:effectLst/>
                        </a:rPr>
                        <a:t>5-	Pour le baccalauréat, prendre les dispositions nécessaires en relation avec les autorités administratives et les Chefs de Centre pour la réception et la sécurisation des cantines et la mobilisation du personnel en corrélation avec la Tabaski</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3423634">
                <a:tc>
                  <a:txBody>
                    <a:bodyPr/>
                    <a:lstStyle/>
                    <a:p>
                      <a:pPr>
                        <a:lnSpc>
                          <a:spcPct val="107000"/>
                        </a:lnSpc>
                        <a:spcAft>
                          <a:spcPts val="0"/>
                        </a:spcAft>
                      </a:pPr>
                      <a:r>
                        <a:rPr lang="fr-FR" sz="1600" dirty="0">
                          <a:effectLst/>
                        </a:rPr>
                        <a:t>Les dispositions nécessaires sont prises pour la réception et la sécurisation des cantines et la mobilisation du personnel en corrélation avec la Tabaski</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Envoi de correspondances aux autorités administratives et aux chefs de centre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Chefs de centre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Les autorités administratives et les Chefs de Centre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687469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dirty="0">
                <a:solidFill>
                  <a:srgbClr val="FEFFFF"/>
                </a:solidFill>
              </a:rPr>
              <a:t>PLAN DE PRESENTATION </a:t>
            </a:r>
          </a:p>
        </p:txBody>
      </p:sp>
      <p:pic>
        <p:nvPicPr>
          <p:cNvPr id="8" name="Picture 7">
            <a:extLst>
              <a:ext uri="{FF2B5EF4-FFF2-40B4-BE49-F238E27FC236}">
                <a16:creationId xmlns:a16="http://schemas.microsoft.com/office/drawing/2014/main" xmlns="" id="{E645C8C8-7D26-4DBC-82B0-49C33F676B25}"/>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graphicFrame>
        <p:nvGraphicFramePr>
          <p:cNvPr id="5" name="Espace réservé du contenu 2">
            <a:extLst>
              <a:ext uri="{FF2B5EF4-FFF2-40B4-BE49-F238E27FC236}">
                <a16:creationId xmlns:a16="http://schemas.microsoft.com/office/drawing/2014/main" xmlns="" id="{A73D7A8B-8C55-459E-AA09-D4C04B3A041B}"/>
              </a:ext>
            </a:extLst>
          </p:cNvPr>
          <p:cNvGraphicFramePr>
            <a:graphicFrameLocks noGrp="1"/>
          </p:cNvGraphicFramePr>
          <p:nvPr>
            <p:ph idx="1"/>
            <p:extLst>
              <p:ext uri="{D42A27DB-BD31-4B8C-83A1-F6EECF244321}">
                <p14:modId xmlns:p14="http://schemas.microsoft.com/office/powerpoint/2010/main" val="1373351830"/>
              </p:ext>
            </p:extLst>
          </p:nvPr>
        </p:nvGraphicFramePr>
        <p:xfrm>
          <a:off x="541866" y="2032000"/>
          <a:ext cx="7145867" cy="387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528604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993209361"/>
              </p:ext>
            </p:extLst>
          </p:nvPr>
        </p:nvGraphicFramePr>
        <p:xfrm>
          <a:off x="1700010" y="2163651"/>
          <a:ext cx="9792447" cy="4070686"/>
        </p:xfrm>
        <a:graphic>
          <a:graphicData uri="http://schemas.openxmlformats.org/drawingml/2006/table">
            <a:tbl>
              <a:tblPr firstRow="1" firstCol="1" bandRow="1">
                <a:tableStyleId>{5C22544A-7EE6-4342-B048-85BDC9FD1C3A}</a:tableStyleId>
              </a:tblPr>
              <a:tblGrid>
                <a:gridCol w="1358186">
                  <a:extLst>
                    <a:ext uri="{9D8B030D-6E8A-4147-A177-3AD203B41FA5}">
                      <a16:colId xmlns:a16="http://schemas.microsoft.com/office/drawing/2014/main" xmlns="" val="20000"/>
                    </a:ext>
                  </a:extLst>
                </a:gridCol>
                <a:gridCol w="1331610">
                  <a:extLst>
                    <a:ext uri="{9D8B030D-6E8A-4147-A177-3AD203B41FA5}">
                      <a16:colId xmlns:a16="http://schemas.microsoft.com/office/drawing/2014/main" xmlns="" val="20001"/>
                    </a:ext>
                  </a:extLst>
                </a:gridCol>
                <a:gridCol w="1412038">
                  <a:extLst>
                    <a:ext uri="{9D8B030D-6E8A-4147-A177-3AD203B41FA5}">
                      <a16:colId xmlns:a16="http://schemas.microsoft.com/office/drawing/2014/main" xmlns="" val="20002"/>
                    </a:ext>
                  </a:extLst>
                </a:gridCol>
                <a:gridCol w="1258875">
                  <a:extLst>
                    <a:ext uri="{9D8B030D-6E8A-4147-A177-3AD203B41FA5}">
                      <a16:colId xmlns:a16="http://schemas.microsoft.com/office/drawing/2014/main" xmlns="" val="20003"/>
                    </a:ext>
                  </a:extLst>
                </a:gridCol>
                <a:gridCol w="2368783">
                  <a:extLst>
                    <a:ext uri="{9D8B030D-6E8A-4147-A177-3AD203B41FA5}">
                      <a16:colId xmlns:a16="http://schemas.microsoft.com/office/drawing/2014/main" xmlns="" val="20004"/>
                    </a:ext>
                  </a:extLst>
                </a:gridCol>
                <a:gridCol w="1883416">
                  <a:extLst>
                    <a:ext uri="{9D8B030D-6E8A-4147-A177-3AD203B41FA5}">
                      <a16:colId xmlns:a16="http://schemas.microsoft.com/office/drawing/2014/main" xmlns="" val="20005"/>
                    </a:ext>
                  </a:extLst>
                </a:gridCol>
                <a:gridCol w="179539">
                  <a:extLst>
                    <a:ext uri="{9D8B030D-6E8A-4147-A177-3AD203B41FA5}">
                      <a16:colId xmlns:a16="http://schemas.microsoft.com/office/drawing/2014/main" xmlns="" val="20006"/>
                    </a:ext>
                  </a:extLst>
                </a:gridCol>
              </a:tblGrid>
              <a:tr h="443606">
                <a:tc gridSpan="6">
                  <a:txBody>
                    <a:bodyPr/>
                    <a:lstStyle/>
                    <a:p>
                      <a:pPr algn="ctr">
                        <a:lnSpc>
                          <a:spcPct val="107000"/>
                        </a:lnSpc>
                        <a:spcAft>
                          <a:spcPts val="0"/>
                        </a:spcAft>
                      </a:pPr>
                      <a:r>
                        <a:rPr lang="fr-FR" sz="1600" dirty="0">
                          <a:effectLst/>
                        </a:rPr>
                        <a:t>6- Assurer à tous les niveaux  une bonne communication sur les dates retenues dans le nouveau calendrier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3548843">
                <a:tc>
                  <a:txBody>
                    <a:bodyPr/>
                    <a:lstStyle/>
                    <a:p>
                      <a:pPr algn="ctr">
                        <a:lnSpc>
                          <a:spcPct val="107000"/>
                        </a:lnSpc>
                        <a:spcAft>
                          <a:spcPts val="0"/>
                        </a:spcAft>
                      </a:pPr>
                      <a:r>
                        <a:rPr lang="fr-FR" sz="1600">
                          <a:effectLst/>
                        </a:rPr>
                        <a:t>Une bonne communication sur les dates retenues dans le nouveau calendrier est assurée à tous les niveaux</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Elaboration d’un léger plan de communication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Tous les acteurs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Chargés de Communication IA/IEF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69692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904423900"/>
              </p:ext>
            </p:extLst>
          </p:nvPr>
        </p:nvGraphicFramePr>
        <p:xfrm>
          <a:off x="540913" y="1506829"/>
          <a:ext cx="10963700" cy="4399296"/>
        </p:xfrm>
        <a:graphic>
          <a:graphicData uri="http://schemas.openxmlformats.org/drawingml/2006/table">
            <a:tbl>
              <a:tblPr firstRow="1" firstCol="1" bandRow="1">
                <a:tableStyleId>{5C22544A-7EE6-4342-B048-85BDC9FD1C3A}</a:tableStyleId>
              </a:tblPr>
              <a:tblGrid>
                <a:gridCol w="1549036">
                  <a:extLst>
                    <a:ext uri="{9D8B030D-6E8A-4147-A177-3AD203B41FA5}">
                      <a16:colId xmlns:a16="http://schemas.microsoft.com/office/drawing/2014/main" xmlns="" val="20000"/>
                    </a:ext>
                  </a:extLst>
                </a:gridCol>
                <a:gridCol w="1518726">
                  <a:extLst>
                    <a:ext uri="{9D8B030D-6E8A-4147-A177-3AD203B41FA5}">
                      <a16:colId xmlns:a16="http://schemas.microsoft.com/office/drawing/2014/main" xmlns="" val="20001"/>
                    </a:ext>
                  </a:extLst>
                </a:gridCol>
                <a:gridCol w="1610456">
                  <a:extLst>
                    <a:ext uri="{9D8B030D-6E8A-4147-A177-3AD203B41FA5}">
                      <a16:colId xmlns:a16="http://schemas.microsoft.com/office/drawing/2014/main" xmlns="" val="20002"/>
                    </a:ext>
                  </a:extLst>
                </a:gridCol>
                <a:gridCol w="1435770">
                  <a:extLst>
                    <a:ext uri="{9D8B030D-6E8A-4147-A177-3AD203B41FA5}">
                      <a16:colId xmlns:a16="http://schemas.microsoft.com/office/drawing/2014/main" xmlns="" val="20003"/>
                    </a:ext>
                  </a:extLst>
                </a:gridCol>
                <a:gridCol w="2701640">
                  <a:extLst>
                    <a:ext uri="{9D8B030D-6E8A-4147-A177-3AD203B41FA5}">
                      <a16:colId xmlns:a16="http://schemas.microsoft.com/office/drawing/2014/main" xmlns="" val="20004"/>
                    </a:ext>
                  </a:extLst>
                </a:gridCol>
                <a:gridCol w="2148072">
                  <a:extLst>
                    <a:ext uri="{9D8B030D-6E8A-4147-A177-3AD203B41FA5}">
                      <a16:colId xmlns:a16="http://schemas.microsoft.com/office/drawing/2014/main" xmlns="" val="20005"/>
                    </a:ext>
                  </a:extLst>
                </a:gridCol>
              </a:tblGrid>
              <a:tr h="628472">
                <a:tc gridSpan="6">
                  <a:txBody>
                    <a:bodyPr/>
                    <a:lstStyle/>
                    <a:p>
                      <a:pPr algn="ctr">
                        <a:lnSpc>
                          <a:spcPct val="107000"/>
                        </a:lnSpc>
                        <a:spcAft>
                          <a:spcPts val="0"/>
                        </a:spcAft>
                      </a:pPr>
                      <a:r>
                        <a:rPr lang="fr-FR" sz="1600" dirty="0">
                          <a:effectLst/>
                        </a:rPr>
                        <a:t>7-	Veiller à l’équité dans la gestion de l’état civil</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3770824">
                <a:tc>
                  <a:txBody>
                    <a:bodyPr/>
                    <a:lstStyle/>
                    <a:p>
                      <a:pPr>
                        <a:lnSpc>
                          <a:spcPct val="107000"/>
                        </a:lnSpc>
                        <a:spcAft>
                          <a:spcPts val="0"/>
                        </a:spcAft>
                      </a:pPr>
                      <a:r>
                        <a:rPr lang="fr-FR" sz="1600" dirty="0">
                          <a:effectLst/>
                        </a:rPr>
                        <a:t>L’état civil est géré avec équité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Faire le point, de manière continue,  sur la question liée à l’état civil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Candidats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66674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91734"/>
          </a:xfrm>
        </p:spPr>
        <p:txBody>
          <a:bodyPr/>
          <a:lstStyle/>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880966623"/>
              </p:ext>
            </p:extLst>
          </p:nvPr>
        </p:nvGraphicFramePr>
        <p:xfrm>
          <a:off x="1639228" y="1494263"/>
          <a:ext cx="9690412" cy="4957509"/>
        </p:xfrm>
        <a:graphic>
          <a:graphicData uri="http://schemas.openxmlformats.org/drawingml/2006/table">
            <a:tbl>
              <a:tblPr firstRow="1" firstCol="1" bandRow="1">
                <a:tableStyleId>{5C22544A-7EE6-4342-B048-85BDC9FD1C3A}</a:tableStyleId>
              </a:tblPr>
              <a:tblGrid>
                <a:gridCol w="2342101">
                  <a:extLst>
                    <a:ext uri="{9D8B030D-6E8A-4147-A177-3AD203B41FA5}">
                      <a16:colId xmlns:a16="http://schemas.microsoft.com/office/drawing/2014/main" xmlns="" val="20000"/>
                    </a:ext>
                  </a:extLst>
                </a:gridCol>
                <a:gridCol w="2434965">
                  <a:extLst>
                    <a:ext uri="{9D8B030D-6E8A-4147-A177-3AD203B41FA5}">
                      <a16:colId xmlns:a16="http://schemas.microsoft.com/office/drawing/2014/main" xmlns="" val="20001"/>
                    </a:ext>
                  </a:extLst>
                </a:gridCol>
                <a:gridCol w="2434965">
                  <a:extLst>
                    <a:ext uri="{9D8B030D-6E8A-4147-A177-3AD203B41FA5}">
                      <a16:colId xmlns:a16="http://schemas.microsoft.com/office/drawing/2014/main" xmlns="" val="20002"/>
                    </a:ext>
                  </a:extLst>
                </a:gridCol>
                <a:gridCol w="2170844">
                  <a:extLst>
                    <a:ext uri="{9D8B030D-6E8A-4147-A177-3AD203B41FA5}">
                      <a16:colId xmlns:a16="http://schemas.microsoft.com/office/drawing/2014/main" xmlns="" val="20003"/>
                    </a:ext>
                  </a:extLst>
                </a:gridCol>
                <a:gridCol w="307537">
                  <a:extLst>
                    <a:ext uri="{9D8B030D-6E8A-4147-A177-3AD203B41FA5}">
                      <a16:colId xmlns:a16="http://schemas.microsoft.com/office/drawing/2014/main" xmlns="" val="20004"/>
                    </a:ext>
                  </a:extLst>
                </a:gridCol>
              </a:tblGrid>
              <a:tr h="490275">
                <a:tc gridSpan="5">
                  <a:txBody>
                    <a:bodyPr/>
                    <a:lstStyle/>
                    <a:p>
                      <a:pPr algn="ctr">
                        <a:lnSpc>
                          <a:spcPct val="107000"/>
                        </a:lnSpc>
                        <a:spcAft>
                          <a:spcPts val="0"/>
                        </a:spcAft>
                      </a:pPr>
                      <a:r>
                        <a:rPr lang="fr-FR" sz="1600" dirty="0">
                          <a:effectLst/>
                        </a:rPr>
                        <a:t>8</a:t>
                      </a:r>
                      <a:r>
                        <a:rPr lang="fr-FR" sz="1600" dirty="0" smtClean="0">
                          <a:effectLst/>
                        </a:rPr>
                        <a:t>- </a:t>
                      </a:r>
                      <a:r>
                        <a:rPr lang="fr-FR" sz="1600" dirty="0">
                          <a:effectLst/>
                        </a:rPr>
                        <a:t>Mobiliser tous les acteurs, en particulier les corps de contrôle pour une bonne organisation et supervision des examens scolaires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1245350">
                <a:tc>
                  <a:txBody>
                    <a:bodyPr/>
                    <a:lstStyle/>
                    <a:p>
                      <a:pPr>
                        <a:lnSpc>
                          <a:spcPct val="107000"/>
                        </a:lnSpc>
                        <a:spcAft>
                          <a:spcPts val="0"/>
                        </a:spcAft>
                      </a:pPr>
                      <a:r>
                        <a:rPr lang="fr-FR" sz="1600" dirty="0">
                          <a:effectLst/>
                        </a:rPr>
                        <a:t>Les acteurs sont mobilisés pour une bonne organisation et supervision des examens scolaires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1"/>
                  </a:ext>
                </a:extLst>
              </a:tr>
              <a:tr h="490275">
                <a:tc gridSpan="5">
                  <a:txBody>
                    <a:bodyPr/>
                    <a:lstStyle/>
                    <a:p>
                      <a:pPr algn="ctr">
                        <a:lnSpc>
                          <a:spcPct val="107000"/>
                        </a:lnSpc>
                        <a:spcAft>
                          <a:spcPts val="0"/>
                        </a:spcAft>
                      </a:pPr>
                      <a:r>
                        <a:rPr lang="fr-FR" sz="1600" dirty="0" smtClean="0">
                          <a:effectLst/>
                        </a:rPr>
                        <a:t>9-</a:t>
                      </a:r>
                      <a:r>
                        <a:rPr lang="fr-FR" sz="1600" dirty="0">
                          <a:effectLst/>
                        </a:rPr>
                        <a:t>	Tenir des rencontres d’harmonisation et de partage</a:t>
                      </a:r>
                    </a:p>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2"/>
                  </a:ext>
                </a:extLst>
              </a:tr>
              <a:tr h="993842">
                <a:tc rowSpan="2">
                  <a:txBody>
                    <a:bodyPr/>
                    <a:lstStyle/>
                    <a:p>
                      <a:pPr>
                        <a:lnSpc>
                          <a:spcPct val="107000"/>
                        </a:lnSpc>
                        <a:spcAft>
                          <a:spcPts val="0"/>
                        </a:spcAft>
                      </a:pPr>
                      <a:r>
                        <a:rPr lang="fr-FR" sz="1600" dirty="0">
                          <a:effectLst/>
                        </a:rPr>
                        <a:t>Des rencontres d’harmonisation et de partage sont tenues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Organiser des rencontres de partage et d’harmonisation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les IEF, les chefs de centres, les  Présidents et membres de jury</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3"/>
                  </a:ext>
                </a:extLst>
              </a:tr>
              <a:tr h="1497225">
                <a:tc vMerge="1">
                  <a:txBody>
                    <a:bodyPr/>
                    <a:lstStyle/>
                    <a:p>
                      <a:endParaRPr lang="fr-FR"/>
                    </a:p>
                  </a:txBody>
                  <a:tcPr/>
                </a:tc>
                <a:tc>
                  <a:txBody>
                    <a:bodyPr/>
                    <a:lstStyle/>
                    <a:p>
                      <a:pPr>
                        <a:lnSpc>
                          <a:spcPct val="107000"/>
                        </a:lnSpc>
                        <a:spcAft>
                          <a:spcPts val="0"/>
                        </a:spcAft>
                      </a:pPr>
                      <a:r>
                        <a:rPr lang="fr-FR" sz="1600" dirty="0">
                          <a:effectLst/>
                        </a:rPr>
                        <a:t>Mettre en place un dispositif de mobilisation, d’alerte et de veille pour tout le processus</a:t>
                      </a:r>
                    </a:p>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4413214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II-Sur le plan pédagogique </a:t>
            </a:r>
          </a:p>
        </p:txBody>
      </p:sp>
      <p:graphicFrame>
        <p:nvGraphicFramePr>
          <p:cNvPr id="5" name="Tableau 4"/>
          <p:cNvGraphicFramePr>
            <a:graphicFrameLocks noGrp="1"/>
          </p:cNvGraphicFramePr>
          <p:nvPr>
            <p:extLst>
              <p:ext uri="{D42A27DB-BD31-4B8C-83A1-F6EECF244321}">
                <p14:modId xmlns:p14="http://schemas.microsoft.com/office/powerpoint/2010/main" val="1393973608"/>
              </p:ext>
            </p:extLst>
          </p:nvPr>
        </p:nvGraphicFramePr>
        <p:xfrm>
          <a:off x="845126" y="1482437"/>
          <a:ext cx="10659485" cy="4957509"/>
        </p:xfrm>
        <a:graphic>
          <a:graphicData uri="http://schemas.openxmlformats.org/drawingml/2006/table">
            <a:tbl>
              <a:tblPr firstRow="1" firstCol="1" bandRow="1">
                <a:tableStyleId>{5C22544A-7EE6-4342-B048-85BDC9FD1C3A}</a:tableStyleId>
              </a:tblPr>
              <a:tblGrid>
                <a:gridCol w="1806871">
                  <a:extLst>
                    <a:ext uri="{9D8B030D-6E8A-4147-A177-3AD203B41FA5}">
                      <a16:colId xmlns:a16="http://schemas.microsoft.com/office/drawing/2014/main" xmlns="" val="20000"/>
                    </a:ext>
                  </a:extLst>
                </a:gridCol>
                <a:gridCol w="1771515">
                  <a:extLst>
                    <a:ext uri="{9D8B030D-6E8A-4147-A177-3AD203B41FA5}">
                      <a16:colId xmlns:a16="http://schemas.microsoft.com/office/drawing/2014/main" xmlns="" val="20001"/>
                    </a:ext>
                  </a:extLst>
                </a:gridCol>
                <a:gridCol w="1878513">
                  <a:extLst>
                    <a:ext uri="{9D8B030D-6E8A-4147-A177-3AD203B41FA5}">
                      <a16:colId xmlns:a16="http://schemas.microsoft.com/office/drawing/2014/main" xmlns="" val="20002"/>
                    </a:ext>
                  </a:extLst>
                </a:gridCol>
                <a:gridCol w="1674752">
                  <a:extLst>
                    <a:ext uri="{9D8B030D-6E8A-4147-A177-3AD203B41FA5}">
                      <a16:colId xmlns:a16="http://schemas.microsoft.com/office/drawing/2014/main" xmlns="" val="20003"/>
                    </a:ext>
                  </a:extLst>
                </a:gridCol>
                <a:gridCol w="3151324">
                  <a:extLst>
                    <a:ext uri="{9D8B030D-6E8A-4147-A177-3AD203B41FA5}">
                      <a16:colId xmlns:a16="http://schemas.microsoft.com/office/drawing/2014/main" xmlns="" val="20004"/>
                    </a:ext>
                  </a:extLst>
                </a:gridCol>
                <a:gridCol w="376510">
                  <a:extLst>
                    <a:ext uri="{9D8B030D-6E8A-4147-A177-3AD203B41FA5}">
                      <a16:colId xmlns:a16="http://schemas.microsoft.com/office/drawing/2014/main" xmlns="" val="20005"/>
                    </a:ext>
                  </a:extLst>
                </a:gridCol>
              </a:tblGrid>
              <a:tr h="487007">
                <a:tc gridSpan="6">
                  <a:txBody>
                    <a:bodyPr/>
                    <a:lstStyle/>
                    <a:p>
                      <a:pPr algn="ctr">
                        <a:lnSpc>
                          <a:spcPct val="107000"/>
                        </a:lnSpc>
                        <a:spcAft>
                          <a:spcPts val="0"/>
                        </a:spcAft>
                      </a:pPr>
                      <a:r>
                        <a:rPr lang="fr-FR" sz="1600" dirty="0" smtClean="0">
                          <a:effectLst/>
                        </a:rPr>
                        <a:t>10- </a:t>
                      </a:r>
                      <a:r>
                        <a:rPr lang="fr-FR" sz="1600" dirty="0">
                          <a:effectLst/>
                        </a:rPr>
                        <a:t>Mettre en œuvre et améliorer le dispositif d’encadrement éprouvé l’année passée pour les classes d’examen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4237393">
                <a:tc>
                  <a:txBody>
                    <a:bodyPr/>
                    <a:lstStyle/>
                    <a:p>
                      <a:pPr>
                        <a:lnSpc>
                          <a:spcPct val="107000"/>
                        </a:lnSpc>
                        <a:spcAft>
                          <a:spcPts val="0"/>
                        </a:spcAft>
                      </a:pPr>
                      <a:r>
                        <a:rPr lang="fr-FR" sz="1600">
                          <a:effectLst/>
                        </a:rPr>
                        <a:t>Le dispositif d’encadrement éprouvé l’année passée pour les classes d’examen est amélioré et mis en œuvre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-Faire des remédiation après les compositions</a:t>
                      </a:r>
                    </a:p>
                    <a:p>
                      <a:pPr>
                        <a:lnSpc>
                          <a:spcPct val="107000"/>
                        </a:lnSpc>
                        <a:spcAft>
                          <a:spcPts val="0"/>
                        </a:spcAft>
                      </a:pPr>
                      <a:r>
                        <a:rPr lang="fr-FR" sz="1600" dirty="0">
                          <a:effectLst/>
                        </a:rPr>
                        <a:t> </a:t>
                      </a:r>
                    </a:p>
                    <a:p>
                      <a:pPr>
                        <a:lnSpc>
                          <a:spcPct val="107000"/>
                        </a:lnSpc>
                        <a:spcAft>
                          <a:spcPts val="0"/>
                        </a:spcAft>
                      </a:pPr>
                      <a:r>
                        <a:rPr lang="fr-FR" sz="1600" dirty="0">
                          <a:effectLst/>
                        </a:rPr>
                        <a:t>-Organiser des cours de renforcement pour les classes intermédiaires et les classes d’examen</a:t>
                      </a:r>
                    </a:p>
                    <a:p>
                      <a:pPr>
                        <a:lnSpc>
                          <a:spcPct val="107000"/>
                        </a:lnSpc>
                        <a:spcAft>
                          <a:spcPts val="0"/>
                        </a:spcAft>
                      </a:pPr>
                      <a:r>
                        <a:rPr lang="fr-FR" sz="1600" dirty="0">
                          <a:effectLst/>
                        </a:rPr>
                        <a:t> </a:t>
                      </a:r>
                    </a:p>
                    <a:p>
                      <a:pPr>
                        <a:lnSpc>
                          <a:spcPct val="107000"/>
                        </a:lnSpc>
                        <a:spcAft>
                          <a:spcPts val="0"/>
                        </a:spcAft>
                      </a:pPr>
                      <a:r>
                        <a:rPr lang="fr-FR" sz="1600" dirty="0">
                          <a:effectLst/>
                        </a:rPr>
                        <a:t>-Organiser des devoirs individuels, collectifs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Elèves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IEF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48132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3802463842"/>
              </p:ext>
            </p:extLst>
          </p:nvPr>
        </p:nvGraphicFramePr>
        <p:xfrm>
          <a:off x="1607128" y="2216727"/>
          <a:ext cx="9885329" cy="3913823"/>
        </p:xfrm>
        <a:graphic>
          <a:graphicData uri="http://schemas.openxmlformats.org/drawingml/2006/table">
            <a:tbl>
              <a:tblPr firstRow="1" firstCol="1" bandRow="1">
                <a:tableStyleId>{5C22544A-7EE6-4342-B048-85BDC9FD1C3A}</a:tableStyleId>
              </a:tblPr>
              <a:tblGrid>
                <a:gridCol w="1371069">
                  <a:extLst>
                    <a:ext uri="{9D8B030D-6E8A-4147-A177-3AD203B41FA5}">
                      <a16:colId xmlns:a16="http://schemas.microsoft.com/office/drawing/2014/main" xmlns="" val="20000"/>
                    </a:ext>
                  </a:extLst>
                </a:gridCol>
                <a:gridCol w="1344240">
                  <a:extLst>
                    <a:ext uri="{9D8B030D-6E8A-4147-A177-3AD203B41FA5}">
                      <a16:colId xmlns:a16="http://schemas.microsoft.com/office/drawing/2014/main" xmlns="" val="20001"/>
                    </a:ext>
                  </a:extLst>
                </a:gridCol>
                <a:gridCol w="1425431">
                  <a:extLst>
                    <a:ext uri="{9D8B030D-6E8A-4147-A177-3AD203B41FA5}">
                      <a16:colId xmlns:a16="http://schemas.microsoft.com/office/drawing/2014/main" xmlns="" val="20002"/>
                    </a:ext>
                  </a:extLst>
                </a:gridCol>
                <a:gridCol w="1270815">
                  <a:extLst>
                    <a:ext uri="{9D8B030D-6E8A-4147-A177-3AD203B41FA5}">
                      <a16:colId xmlns:a16="http://schemas.microsoft.com/office/drawing/2014/main" xmlns="" val="20003"/>
                    </a:ext>
                  </a:extLst>
                </a:gridCol>
                <a:gridCol w="2391251">
                  <a:extLst>
                    <a:ext uri="{9D8B030D-6E8A-4147-A177-3AD203B41FA5}">
                      <a16:colId xmlns:a16="http://schemas.microsoft.com/office/drawing/2014/main" xmlns="" val="20004"/>
                    </a:ext>
                  </a:extLst>
                </a:gridCol>
                <a:gridCol w="1901281">
                  <a:extLst>
                    <a:ext uri="{9D8B030D-6E8A-4147-A177-3AD203B41FA5}">
                      <a16:colId xmlns:a16="http://schemas.microsoft.com/office/drawing/2014/main" xmlns="" val="20005"/>
                    </a:ext>
                  </a:extLst>
                </a:gridCol>
                <a:gridCol w="181242">
                  <a:extLst>
                    <a:ext uri="{9D8B030D-6E8A-4147-A177-3AD203B41FA5}">
                      <a16:colId xmlns:a16="http://schemas.microsoft.com/office/drawing/2014/main" xmlns="" val="20006"/>
                    </a:ext>
                  </a:extLst>
                </a:gridCol>
              </a:tblGrid>
              <a:tr h="361605">
                <a:tc gridSpan="6">
                  <a:txBody>
                    <a:bodyPr/>
                    <a:lstStyle/>
                    <a:p>
                      <a:pPr algn="ctr">
                        <a:lnSpc>
                          <a:spcPct val="107000"/>
                        </a:lnSpc>
                        <a:spcAft>
                          <a:spcPts val="0"/>
                        </a:spcAft>
                      </a:pPr>
                      <a:r>
                        <a:rPr lang="fr-FR" sz="1600" smtClean="0">
                          <a:effectLst/>
                        </a:rPr>
                        <a:t>11- </a:t>
                      </a:r>
                      <a:r>
                        <a:rPr lang="fr-FR" sz="1600" dirty="0">
                          <a:effectLst/>
                        </a:rPr>
                        <a:t>Prendre en compte les préoccupations déclinées par les directions techniques dans les plans de remédiation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3254432">
                <a:tc>
                  <a:txBody>
                    <a:bodyPr/>
                    <a:lstStyle/>
                    <a:p>
                      <a:pPr>
                        <a:lnSpc>
                          <a:spcPct val="107000"/>
                        </a:lnSpc>
                        <a:spcAft>
                          <a:spcPts val="0"/>
                        </a:spcAft>
                      </a:pPr>
                      <a:r>
                        <a:rPr lang="fr-FR" sz="1600">
                          <a:effectLst/>
                        </a:rPr>
                        <a:t>Les préoccupations déclinées par les directions techniques dans les plans de remédiation sont prises en compte</a:t>
                      </a:r>
                    </a:p>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Suivre la mise en œuvre des plans de remédiation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IEF/CE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bl>
          </a:graphicData>
        </a:graphic>
      </p:graphicFrame>
      <p:sp>
        <p:nvSpPr>
          <p:cNvPr id="4" name="Rectangle 1"/>
          <p:cNvSpPr>
            <a:spLocks noChangeArrowheads="1"/>
          </p:cNvSpPr>
          <p:nvPr/>
        </p:nvSpPr>
        <p:spPr bwMode="auto">
          <a:xfrm>
            <a:off x="1238548" y="3179763"/>
            <a:ext cx="1355536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2735307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166BF9EE-F7AC-4FA5-AC7E-001B3A642F7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xmlns="" id="{3B48D182-44E3-4D8B-ACEF-F1A900BE44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xmlns="" id="{355A535A-A489-477F-A314-593AA8CAF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xmlns="" id="{954C2D4C-FD83-4EF4-9312-04442ABD6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xmlns="" id="{C20701C2-CD9A-4698-BC97-E1085820C2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xmlns="" id="{62575C35-466F-42AE-87A1-D691849AB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xmlns="" id="{58236F37-6119-45AC-80A0-CD2C311B50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xmlns="" id="{F3FDD799-39FE-4D6F-9A64-2F472B2150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xmlns="" id="{9820D241-1D49-442C-A95A-00BC1BF9E2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xmlns="" id="{EBC2197C-B383-4866-8ABD-74222400BE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xmlns="" id="{404B06AA-FC93-4471-9DE4-56A401E70A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xmlns="" id="{E580600C-013F-4FAF-8FB7-4CC0FA80A9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xmlns="" id="{9BFCF199-64B2-4AEE-88C4-E954ABF362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xmlns="" id="{E312DBA5-56D8-42B2-BA94-28168C2A67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xmlns="" id="{7AD46C74-3117-46B0-B267-0F61B57CA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xmlns="" id="{8C13B810-9664-45D8-8510-D6ED0ADD7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xmlns="" id="{10306E52-A922-4458-BCCE-C3C840CC7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xmlns="" id="{CB578819-B7E7-4250-932F-52AE2A2A9A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xmlns="" id="{454B9C91-B623-424A-B16E-F764F189D3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xmlns="" id="{EFD03C4A-8484-41E6-B458-032F1DCA7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xmlns="" id="{DDC2F3C3-1D4E-4913-9C5C-F9A65B47E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xmlns="" id="{1E15BCA2-2420-4C53-ADE9-40FBAC2384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xmlns="" id="{73D5FBF4-7129-4C51-B603-E3BC334195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xmlns="" id="{0165B164-CE2A-494C-88FC-507232B37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xmlns="" id="{87F127E5-B10B-4D18-BCF0-E7C3C7F40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xmlns="" id="{FC692D59-F28D-4E42-B435-225F2C6CFA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xmlns="" id="{1996130F-9AB5-4DE9-8574-3AF891C5C1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6">
            <a:extLst>
              <a:ext uri="{FF2B5EF4-FFF2-40B4-BE49-F238E27FC236}">
                <a16:creationId xmlns:a16="http://schemas.microsoft.com/office/drawing/2014/main" xmlns="" id="{3623DEAC-F39C-45D6-86DC-1033F64295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0" name="Rectangle 39">
            <a:extLst>
              <a:ext uri="{FF2B5EF4-FFF2-40B4-BE49-F238E27FC236}">
                <a16:creationId xmlns:a16="http://schemas.microsoft.com/office/drawing/2014/main" xmlns="" id="{A692209D-B607-46C3-8560-07AF722916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xmlns="" id="{94874638-CF15-4908-BC4B-4908744D0B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40279" y="967417"/>
            <a:ext cx="3778870" cy="3943250"/>
          </a:xfrm>
        </p:spPr>
        <p:txBody>
          <a:bodyPr vert="horz" lIns="91440" tIns="45720" rIns="91440" bIns="45720" rtlCol="0" anchor="b">
            <a:normAutofit/>
          </a:bodyPr>
          <a:lstStyle/>
          <a:p>
            <a:pPr>
              <a:lnSpc>
                <a:spcPct val="90000"/>
              </a:lnSpc>
            </a:pPr>
            <a:r>
              <a:rPr lang="en-US" sz="3700" b="1" dirty="0">
                <a:solidFill>
                  <a:srgbClr val="FEFFFF"/>
                </a:solidFill>
              </a:rPr>
              <a:t>C- </a:t>
            </a:r>
            <a:r>
              <a:rPr lang="en-US" sz="2800" b="1" dirty="0">
                <a:solidFill>
                  <a:srgbClr val="FEFFFF"/>
                </a:solidFill>
              </a:rPr>
              <a:t>Proposition de </a:t>
            </a:r>
            <a:r>
              <a:rPr lang="en-US" sz="2800" b="1" dirty="0" err="1">
                <a:solidFill>
                  <a:srgbClr val="FEFFFF"/>
                </a:solidFill>
              </a:rPr>
              <a:t>calendriers</a:t>
            </a:r>
            <a:r>
              <a:rPr lang="en-US" sz="2800" b="1" dirty="0">
                <a:solidFill>
                  <a:srgbClr val="FEFFFF"/>
                </a:solidFill>
              </a:rPr>
              <a:t> des compositions du 2</a:t>
            </a:r>
            <a:r>
              <a:rPr lang="en-US" sz="2800" b="1" baseline="30000" dirty="0">
                <a:solidFill>
                  <a:srgbClr val="FEFFFF"/>
                </a:solidFill>
              </a:rPr>
              <a:t>nd</a:t>
            </a:r>
            <a:r>
              <a:rPr lang="en-US" sz="2800" b="1" dirty="0">
                <a:solidFill>
                  <a:srgbClr val="FEFFFF"/>
                </a:solidFill>
              </a:rPr>
              <a:t> </a:t>
            </a:r>
            <a:r>
              <a:rPr lang="en-US" sz="2800" b="1" dirty="0" err="1">
                <a:solidFill>
                  <a:srgbClr val="FEFFFF"/>
                </a:solidFill>
              </a:rPr>
              <a:t>semestre</a:t>
            </a:r>
            <a:r>
              <a:rPr lang="en-US" sz="2800" b="1" dirty="0">
                <a:solidFill>
                  <a:srgbClr val="FEFFFF"/>
                </a:solidFill>
              </a:rPr>
              <a:t> pour les classes </a:t>
            </a:r>
            <a:r>
              <a:rPr lang="en-US" sz="2800" b="1" dirty="0" err="1">
                <a:solidFill>
                  <a:srgbClr val="FEFFFF"/>
                </a:solidFill>
              </a:rPr>
              <a:t>d’examen</a:t>
            </a:r>
            <a:endParaRPr lang="en-US" sz="2800" b="1" dirty="0">
              <a:solidFill>
                <a:srgbClr val="FEFFFF"/>
              </a:solidFill>
            </a:endParaRPr>
          </a:p>
        </p:txBody>
      </p:sp>
      <p:sp>
        <p:nvSpPr>
          <p:cNvPr id="44" name="Freeform 5">
            <a:extLst>
              <a:ext uri="{FF2B5EF4-FFF2-40B4-BE49-F238E27FC236}">
                <a16:creationId xmlns:a16="http://schemas.microsoft.com/office/drawing/2014/main" xmlns="" id="{5F1B8348-CD6E-4561-A704-C232D9A267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3" name="Picture 2">
            <a:extLst>
              <a:ext uri="{FF2B5EF4-FFF2-40B4-BE49-F238E27FC236}">
                <a16:creationId xmlns:a16="http://schemas.microsoft.com/office/drawing/2014/main" xmlns="" id="{64C0A750-FA5C-482C-A5B6-92A32941BB0F}"/>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5587994" y="1892646"/>
            <a:ext cx="5640502" cy="3080010"/>
          </a:xfrm>
          <a:prstGeom prst="rect">
            <a:avLst/>
          </a:prstGeom>
          <a:noFill/>
        </p:spPr>
      </p:pic>
    </p:spTree>
    <p:extLst>
      <p:ext uri="{BB962C8B-B14F-4D97-AF65-F5344CB8AC3E}">
        <p14:creationId xmlns:p14="http://schemas.microsoft.com/office/powerpoint/2010/main" val="351785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166BF9EE-F7AC-4FA5-AC7E-001B3A642F7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xmlns="" id="{3B48D182-44E3-4D8B-ACEF-F1A900BE44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xmlns="" id="{355A535A-A489-477F-A314-593AA8CAF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xmlns="" id="{954C2D4C-FD83-4EF4-9312-04442ABD6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xmlns="" id="{C20701C2-CD9A-4698-BC97-E1085820C2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xmlns="" id="{62575C35-466F-42AE-87A1-D691849AB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xmlns="" id="{58236F37-6119-45AC-80A0-CD2C311B50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xmlns="" id="{F3FDD799-39FE-4D6F-9A64-2F472B2150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xmlns="" id="{9820D241-1D49-442C-A95A-00BC1BF9E2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xmlns="" id="{EBC2197C-B383-4866-8ABD-74222400BE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xmlns="" id="{404B06AA-FC93-4471-9DE4-56A401E70A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xmlns="" id="{E580600C-013F-4FAF-8FB7-4CC0FA80A9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xmlns="" id="{9BFCF199-64B2-4AEE-88C4-E954ABF362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xmlns="" id="{E312DBA5-56D8-42B2-BA94-28168C2A67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xmlns="" id="{7AD46C74-3117-46B0-B267-0F61B57CA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xmlns="" id="{8C13B810-9664-45D8-8510-D6ED0ADD7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xmlns="" id="{10306E52-A922-4458-BCCE-C3C840CC7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xmlns="" id="{CB578819-B7E7-4250-932F-52AE2A2A9A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xmlns="" id="{454B9C91-B623-424A-B16E-F764F189D3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xmlns="" id="{EFD03C4A-8484-41E6-B458-032F1DCA7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xmlns="" id="{DDC2F3C3-1D4E-4913-9C5C-F9A65B47E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xmlns="" id="{1E15BCA2-2420-4C53-ADE9-40FBAC2384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xmlns="" id="{73D5FBF4-7129-4C51-B603-E3BC334195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xmlns="" id="{0165B164-CE2A-494C-88FC-507232B37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xmlns="" id="{87F127E5-B10B-4D18-BCF0-E7C3C7F40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xmlns="" id="{FC692D59-F28D-4E42-B435-225F2C6CFA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xmlns="" id="{1996130F-9AB5-4DE9-8574-3AF891C5C1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6">
            <a:extLst>
              <a:ext uri="{FF2B5EF4-FFF2-40B4-BE49-F238E27FC236}">
                <a16:creationId xmlns:a16="http://schemas.microsoft.com/office/drawing/2014/main" xmlns="" id="{3623DEAC-F39C-45D6-86DC-1033F64295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0" name="Rectangle 39">
            <a:extLst>
              <a:ext uri="{FF2B5EF4-FFF2-40B4-BE49-F238E27FC236}">
                <a16:creationId xmlns:a16="http://schemas.microsoft.com/office/drawing/2014/main" xmlns="" id="{A692209D-B607-46C3-8560-07AF722916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xmlns="" id="{94874638-CF15-4908-BC4B-4908744D0B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40279" y="967417"/>
            <a:ext cx="3778870" cy="3943250"/>
          </a:xfrm>
        </p:spPr>
        <p:txBody>
          <a:bodyPr vert="horz" lIns="91440" tIns="45720" rIns="91440" bIns="45720" rtlCol="0" anchor="b">
            <a:normAutofit/>
          </a:bodyPr>
          <a:lstStyle/>
          <a:p>
            <a:r>
              <a:rPr lang="en-US" sz="4000" b="1">
                <a:solidFill>
                  <a:srgbClr val="FEFFFF"/>
                </a:solidFill>
              </a:rPr>
              <a:t>D- OUTILS DE SUIVI-EVALUATION – en cours d’élaboration) </a:t>
            </a:r>
          </a:p>
        </p:txBody>
      </p:sp>
      <p:sp>
        <p:nvSpPr>
          <p:cNvPr id="44" name="Freeform 5">
            <a:extLst>
              <a:ext uri="{FF2B5EF4-FFF2-40B4-BE49-F238E27FC236}">
                <a16:creationId xmlns:a16="http://schemas.microsoft.com/office/drawing/2014/main" xmlns="" id="{5F1B8348-CD6E-4561-A704-C232D9A267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3" name="Picture 2">
            <a:extLst>
              <a:ext uri="{FF2B5EF4-FFF2-40B4-BE49-F238E27FC236}">
                <a16:creationId xmlns:a16="http://schemas.microsoft.com/office/drawing/2014/main" xmlns="" id="{E585B4EB-D390-4053-9506-474A2FAF561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5587994" y="1892646"/>
            <a:ext cx="5640502" cy="3080010"/>
          </a:xfrm>
          <a:prstGeom prst="rect">
            <a:avLst/>
          </a:prstGeom>
          <a:noFill/>
        </p:spPr>
      </p:pic>
    </p:spTree>
    <p:extLst>
      <p:ext uri="{BB962C8B-B14F-4D97-AF65-F5344CB8AC3E}">
        <p14:creationId xmlns:p14="http://schemas.microsoft.com/office/powerpoint/2010/main" val="8022679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Partage d’informations </a:t>
            </a:r>
            <a:endParaRPr lang="fr-FR" b="1" dirty="0"/>
          </a:p>
        </p:txBody>
      </p:sp>
      <p:sp>
        <p:nvSpPr>
          <p:cNvPr id="3" name="Espace réservé du contenu 2"/>
          <p:cNvSpPr>
            <a:spLocks noGrp="1"/>
          </p:cNvSpPr>
          <p:nvPr>
            <p:ph idx="1"/>
          </p:nvPr>
        </p:nvSpPr>
        <p:spPr/>
        <p:txBody>
          <a:bodyPr/>
          <a:lstStyle/>
          <a:p>
            <a:r>
              <a:rPr lang="fr-FR" b="1" dirty="0" smtClean="0"/>
              <a:t>INFORMATIONS SUR LES BLOUSES ET TENUES SCOLAIRES </a:t>
            </a:r>
          </a:p>
          <a:p>
            <a:r>
              <a:rPr lang="fr-FR" b="1" dirty="0" smtClean="0"/>
              <a:t>INFORMATION SUR LES CLASSES RPEPARATOIRES</a:t>
            </a:r>
          </a:p>
          <a:p>
            <a:r>
              <a:rPr lang="fr-FR" b="1" dirty="0" smtClean="0"/>
              <a:t>LE PADES </a:t>
            </a:r>
          </a:p>
          <a:p>
            <a:r>
              <a:rPr lang="fr-FR" b="1" dirty="0" smtClean="0"/>
              <a:t>LA NOTE SUR LE LIVRET SCOLAIRE (développée dans les slides suivantes)  </a:t>
            </a:r>
            <a:endParaRPr lang="fr-FR" b="1" dirty="0"/>
          </a:p>
        </p:txBody>
      </p:sp>
    </p:spTree>
    <p:extLst>
      <p:ext uri="{BB962C8B-B14F-4D97-AF65-F5344CB8AC3E}">
        <p14:creationId xmlns:p14="http://schemas.microsoft.com/office/powerpoint/2010/main" val="1762988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Résumé de la Note sur la tenue du livret du BAC</a:t>
            </a:r>
            <a:endParaRPr lang="fr-FR" b="1" dirty="0"/>
          </a:p>
        </p:txBody>
      </p:sp>
      <p:sp>
        <p:nvSpPr>
          <p:cNvPr id="3" name="Espace réservé du contenu 2"/>
          <p:cNvSpPr>
            <a:spLocks noGrp="1"/>
          </p:cNvSpPr>
          <p:nvPr>
            <p:ph idx="1"/>
          </p:nvPr>
        </p:nvSpPr>
        <p:spPr/>
        <p:txBody>
          <a:bodyPr>
            <a:normAutofit fontScale="92500" lnSpcReduction="10000"/>
          </a:bodyPr>
          <a:lstStyle/>
          <a:p>
            <a:r>
              <a:rPr lang="fr-FR" dirty="0" smtClean="0"/>
              <a:t>C’est un outil d’aide à la prise de décision, à la délibération. Il joue un rôle fondamental dans l’obtention du BAC ou de la mention. Il peut aider au repêchage normal ou exceptionnel </a:t>
            </a:r>
          </a:p>
          <a:p>
            <a:pPr marL="0" indent="0">
              <a:buNone/>
            </a:pPr>
            <a:r>
              <a:rPr lang="fr-FR" dirty="0" smtClean="0"/>
              <a:t>1- </a:t>
            </a:r>
            <a:r>
              <a:rPr lang="fr-FR" b="1" dirty="0" smtClean="0"/>
              <a:t>Qu’est ce qu’un livret recevable?</a:t>
            </a:r>
            <a:endParaRPr lang="fr-FR" dirty="0"/>
          </a:p>
          <a:p>
            <a:pPr marL="0" indent="0">
              <a:buNone/>
            </a:pPr>
            <a:r>
              <a:rPr lang="fr-FR" dirty="0" smtClean="0"/>
              <a:t> Il comporte les éléments suivants: </a:t>
            </a:r>
          </a:p>
          <a:p>
            <a:pPr>
              <a:buFont typeface="Wingdings" panose="05000000000000000000" pitchFamily="2" charset="2"/>
              <a:buChar char="§"/>
            </a:pPr>
            <a:r>
              <a:rPr lang="fr-FR" dirty="0" smtClean="0"/>
              <a:t>Notes de contrôles continus</a:t>
            </a:r>
          </a:p>
          <a:p>
            <a:pPr>
              <a:buFont typeface="Wingdings" panose="05000000000000000000" pitchFamily="2" charset="2"/>
              <a:buChar char="§"/>
            </a:pPr>
            <a:r>
              <a:rPr lang="fr-FR" dirty="0" smtClean="0"/>
              <a:t>Notes de compositions</a:t>
            </a:r>
          </a:p>
          <a:p>
            <a:pPr>
              <a:buFont typeface="Wingdings" panose="05000000000000000000" pitchFamily="2" charset="2"/>
              <a:buChar char="§"/>
            </a:pPr>
            <a:r>
              <a:rPr lang="fr-FR" dirty="0" smtClean="0"/>
              <a:t>Notes des classes redoublées</a:t>
            </a:r>
          </a:p>
          <a:p>
            <a:pPr>
              <a:buFont typeface="Wingdings" panose="05000000000000000000" pitchFamily="2" charset="2"/>
              <a:buChar char="§"/>
            </a:pPr>
            <a:r>
              <a:rPr lang="fr-FR" dirty="0" smtClean="0"/>
              <a:t>Moyennes semestrielles et annuelles</a:t>
            </a:r>
          </a:p>
          <a:p>
            <a:pPr>
              <a:buFont typeface="Wingdings" panose="05000000000000000000" pitchFamily="2" charset="2"/>
              <a:buChar char="§"/>
            </a:pPr>
            <a:r>
              <a:rPr lang="fr-FR" dirty="0" smtClean="0"/>
              <a:t>2 pages par années d’études</a:t>
            </a:r>
          </a:p>
          <a:p>
            <a:pPr>
              <a:buFont typeface="Wingdings" panose="05000000000000000000" pitchFamily="2" charset="2"/>
              <a:buChar char="§"/>
            </a:pPr>
            <a:r>
              <a:rPr lang="fr-FR" dirty="0" smtClean="0"/>
              <a:t>Appréciation des professeurs</a:t>
            </a:r>
            <a:endParaRPr lang="fr-FR" dirty="0"/>
          </a:p>
        </p:txBody>
      </p:sp>
    </p:spTree>
    <p:extLst>
      <p:ext uri="{BB962C8B-B14F-4D97-AF65-F5344CB8AC3E}">
        <p14:creationId xmlns:p14="http://schemas.microsoft.com/office/powerpoint/2010/main" val="3386107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Résumé de la Note </a:t>
            </a:r>
            <a:r>
              <a:rPr lang="fr-FR" b="1" dirty="0"/>
              <a:t>sur la tenue du livret du BAC</a:t>
            </a:r>
          </a:p>
        </p:txBody>
      </p:sp>
      <p:sp>
        <p:nvSpPr>
          <p:cNvPr id="3" name="Espace réservé du contenu 2"/>
          <p:cNvSpPr>
            <a:spLocks noGrp="1"/>
          </p:cNvSpPr>
          <p:nvPr>
            <p:ph idx="1"/>
          </p:nvPr>
        </p:nvSpPr>
        <p:spPr/>
        <p:txBody>
          <a:bodyPr/>
          <a:lstStyle/>
          <a:p>
            <a:pPr marL="0" indent="0">
              <a:buNone/>
            </a:pPr>
            <a:r>
              <a:rPr lang="fr-FR" dirty="0" smtClean="0"/>
              <a:t>2- Cas d’un livret scolaire non conforme et irrecevable</a:t>
            </a:r>
          </a:p>
          <a:p>
            <a:pPr>
              <a:buFontTx/>
              <a:buChar char="-"/>
            </a:pPr>
            <a:r>
              <a:rPr lang="fr-FR" dirty="0" smtClean="0"/>
              <a:t>Absence de la décision du conseil de classe</a:t>
            </a:r>
          </a:p>
          <a:p>
            <a:pPr>
              <a:buFontTx/>
              <a:buChar char="-"/>
            </a:pPr>
            <a:r>
              <a:rPr lang="fr-FR" dirty="0" smtClean="0"/>
              <a:t>Absence de signatures et du cachet du Chef d’établissement</a:t>
            </a:r>
          </a:p>
          <a:p>
            <a:pPr>
              <a:buFontTx/>
              <a:buChar char="-"/>
            </a:pPr>
            <a:r>
              <a:rPr lang="fr-FR" dirty="0" smtClean="0"/>
              <a:t>Absence de notes pour une classe</a:t>
            </a:r>
          </a:p>
          <a:p>
            <a:pPr>
              <a:buFontTx/>
              <a:buChar char="-"/>
            </a:pPr>
            <a:r>
              <a:rPr lang="fr-FR" dirty="0" smtClean="0"/>
              <a:t>Absence d’appréciation des professeurs</a:t>
            </a:r>
          </a:p>
          <a:p>
            <a:pPr>
              <a:buFontTx/>
              <a:buChar char="-"/>
            </a:pPr>
            <a:r>
              <a:rPr lang="fr-FR" dirty="0" smtClean="0"/>
              <a:t>Manque de pages</a:t>
            </a:r>
          </a:p>
          <a:p>
            <a:endParaRPr lang="fr-FR" dirty="0"/>
          </a:p>
        </p:txBody>
      </p:sp>
    </p:spTree>
    <p:extLst>
      <p:ext uri="{BB962C8B-B14F-4D97-AF65-F5344CB8AC3E}">
        <p14:creationId xmlns:p14="http://schemas.microsoft.com/office/powerpoint/2010/main" val="1729134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1800" b="1" dirty="0">
                <a:solidFill>
                  <a:srgbClr val="FEFFFF"/>
                </a:solidFill>
              </a:rPr>
              <a:t>I- CONTEXTE</a:t>
            </a:r>
          </a:p>
        </p:txBody>
      </p:sp>
      <p:sp>
        <p:nvSpPr>
          <p:cNvPr id="3" name="Espace réservé du contenu 2"/>
          <p:cNvSpPr>
            <a:spLocks noGrp="1"/>
          </p:cNvSpPr>
          <p:nvPr>
            <p:ph idx="1"/>
          </p:nvPr>
        </p:nvSpPr>
        <p:spPr>
          <a:xfrm>
            <a:off x="-56520" y="2032000"/>
            <a:ext cx="8349084" cy="4826000"/>
          </a:xfrm>
        </p:spPr>
        <p:txBody>
          <a:bodyPr>
            <a:noAutofit/>
          </a:bodyPr>
          <a:lstStyle/>
          <a:p>
            <a:pPr>
              <a:lnSpc>
                <a:spcPct val="90000"/>
              </a:lnSpc>
            </a:pPr>
            <a:r>
              <a:rPr lang="fr-FR" dirty="0">
                <a:solidFill>
                  <a:srgbClr val="FEFFFF"/>
                </a:solidFill>
              </a:rPr>
              <a:t>La pandémie à </a:t>
            </a:r>
            <a:r>
              <a:rPr lang="fr-FR" dirty="0" err="1">
                <a:solidFill>
                  <a:srgbClr val="FEFFFF"/>
                </a:solidFill>
              </a:rPr>
              <a:t>Covid</a:t>
            </a:r>
            <a:r>
              <a:rPr lang="fr-FR" dirty="0">
                <a:solidFill>
                  <a:srgbClr val="FEFFFF"/>
                </a:solidFill>
              </a:rPr>
              <a:t> 19</a:t>
            </a:r>
          </a:p>
          <a:p>
            <a:pPr>
              <a:lnSpc>
                <a:spcPct val="90000"/>
              </a:lnSpc>
            </a:pPr>
            <a:r>
              <a:rPr lang="fr-FR" dirty="0">
                <a:solidFill>
                  <a:srgbClr val="FEFFFF"/>
                </a:solidFill>
              </a:rPr>
              <a:t>Les candidats de 2021, qui sont des élèves des classes intermédiaires de 2020, restés 8 mois sans faire de cours </a:t>
            </a:r>
            <a:r>
              <a:rPr lang="fr-FR" dirty="0" smtClean="0">
                <a:solidFill>
                  <a:srgbClr val="FEFFFF"/>
                </a:solidFill>
              </a:rPr>
              <a:t>présentiels même </a:t>
            </a:r>
            <a:r>
              <a:rPr lang="fr-FR" dirty="0">
                <a:solidFill>
                  <a:srgbClr val="FEFFFF"/>
                </a:solidFill>
              </a:rPr>
              <a:t>si un dispositif de résilience a été mis en place pour les accompagner et maintenir la tension pédagogique;</a:t>
            </a:r>
          </a:p>
          <a:p>
            <a:pPr>
              <a:lnSpc>
                <a:spcPct val="90000"/>
              </a:lnSpc>
            </a:pPr>
            <a:r>
              <a:rPr lang="fr-FR" dirty="0">
                <a:solidFill>
                  <a:srgbClr val="FEFFFF"/>
                </a:solidFill>
              </a:rPr>
              <a:t>Le passage en classes supérieures avec une révision des critères et des </a:t>
            </a:r>
            <a:r>
              <a:rPr lang="fr-FR" dirty="0" smtClean="0">
                <a:solidFill>
                  <a:srgbClr val="FEFFFF"/>
                </a:solidFill>
              </a:rPr>
              <a:t>moyennes ;</a:t>
            </a:r>
            <a:endParaRPr lang="fr-FR" dirty="0">
              <a:solidFill>
                <a:srgbClr val="FEFFFF"/>
              </a:solidFill>
            </a:endParaRPr>
          </a:p>
          <a:p>
            <a:pPr>
              <a:lnSpc>
                <a:spcPct val="90000"/>
              </a:lnSpc>
            </a:pPr>
            <a:r>
              <a:rPr lang="fr-FR" dirty="0" smtClean="0">
                <a:solidFill>
                  <a:srgbClr val="FEFFFF"/>
                </a:solidFill>
              </a:rPr>
              <a:t>L’augmentation </a:t>
            </a:r>
            <a:r>
              <a:rPr lang="fr-FR" dirty="0">
                <a:solidFill>
                  <a:srgbClr val="FEFFFF"/>
                </a:solidFill>
              </a:rPr>
              <a:t>des </a:t>
            </a:r>
            <a:r>
              <a:rPr lang="fr-FR" dirty="0" smtClean="0">
                <a:solidFill>
                  <a:srgbClr val="FEFFFF"/>
                </a:solidFill>
              </a:rPr>
              <a:t>effectifs;</a:t>
            </a:r>
          </a:p>
          <a:p>
            <a:pPr>
              <a:lnSpc>
                <a:spcPct val="90000"/>
              </a:lnSpc>
            </a:pPr>
            <a:r>
              <a:rPr lang="fr-FR" dirty="0" smtClean="0">
                <a:solidFill>
                  <a:srgbClr val="FEFFFF"/>
                </a:solidFill>
              </a:rPr>
              <a:t>Le </a:t>
            </a:r>
            <a:r>
              <a:rPr lang="fr-FR" dirty="0">
                <a:solidFill>
                  <a:srgbClr val="FEFFFF"/>
                </a:solidFill>
              </a:rPr>
              <a:t>démarrage des cours au mois de novembre (1 mois de </a:t>
            </a:r>
            <a:r>
              <a:rPr lang="fr-FR" dirty="0" smtClean="0">
                <a:solidFill>
                  <a:srgbClr val="FEFFFF"/>
                </a:solidFill>
              </a:rPr>
              <a:t>retard par </a:t>
            </a:r>
            <a:r>
              <a:rPr lang="fr-FR" dirty="0">
                <a:solidFill>
                  <a:srgbClr val="FEFFFF"/>
                </a:solidFill>
              </a:rPr>
              <a:t>rapport aux années précédentes); ); </a:t>
            </a:r>
          </a:p>
          <a:p>
            <a:pPr>
              <a:lnSpc>
                <a:spcPct val="90000"/>
              </a:lnSpc>
            </a:pPr>
            <a:r>
              <a:rPr lang="fr-FR" dirty="0">
                <a:solidFill>
                  <a:srgbClr val="FEFFFF"/>
                </a:solidFill>
              </a:rPr>
              <a:t>1 à 2 mois de remédiation non respectée par endroit;</a:t>
            </a:r>
          </a:p>
          <a:p>
            <a:pPr>
              <a:lnSpc>
                <a:spcPct val="90000"/>
              </a:lnSpc>
            </a:pPr>
            <a:r>
              <a:rPr lang="fr-FR" dirty="0">
                <a:solidFill>
                  <a:srgbClr val="FEFFFF"/>
                </a:solidFill>
              </a:rPr>
              <a:t>L’impact psychologique sur les élèves et sur les parents;</a:t>
            </a:r>
          </a:p>
          <a:p>
            <a:pPr>
              <a:lnSpc>
                <a:spcPct val="90000"/>
              </a:lnSpc>
            </a:pPr>
            <a:r>
              <a:rPr lang="fr-FR" dirty="0">
                <a:solidFill>
                  <a:srgbClr val="FEFFFF"/>
                </a:solidFill>
              </a:rPr>
              <a:t>Les très bonnes performances de </a:t>
            </a:r>
            <a:r>
              <a:rPr lang="fr-FR" dirty="0" smtClean="0">
                <a:solidFill>
                  <a:srgbClr val="FEFFFF"/>
                </a:solidFill>
              </a:rPr>
              <a:t>2020 malgré </a:t>
            </a:r>
            <a:r>
              <a:rPr lang="fr-FR" dirty="0">
                <a:solidFill>
                  <a:srgbClr val="FEFFFF"/>
                </a:solidFill>
              </a:rPr>
              <a:t>les défis  ;</a:t>
            </a:r>
          </a:p>
          <a:p>
            <a:pPr>
              <a:lnSpc>
                <a:spcPct val="90000"/>
              </a:lnSpc>
            </a:pPr>
            <a:r>
              <a:rPr lang="fr-FR" dirty="0" smtClean="0">
                <a:solidFill>
                  <a:srgbClr val="FEFFFF"/>
                </a:solidFill>
              </a:rPr>
              <a:t>2020-2021, une </a:t>
            </a:r>
            <a:r>
              <a:rPr lang="fr-FR" dirty="0">
                <a:solidFill>
                  <a:srgbClr val="FEFFFF"/>
                </a:solidFill>
              </a:rPr>
              <a:t>année normale sans perturbations avec une réduction des périodes de congé;</a:t>
            </a:r>
          </a:p>
          <a:p>
            <a:pPr>
              <a:lnSpc>
                <a:spcPct val="90000"/>
              </a:lnSpc>
            </a:pPr>
            <a:r>
              <a:rPr lang="fr-FR" dirty="0">
                <a:solidFill>
                  <a:srgbClr val="FEFFFF"/>
                </a:solidFill>
              </a:rPr>
              <a:t>Les programmes réajustés (PHARES à l’échelle de l’établissement).</a:t>
            </a:r>
          </a:p>
          <a:p>
            <a:pPr marL="0" indent="0">
              <a:lnSpc>
                <a:spcPct val="90000"/>
              </a:lnSpc>
              <a:buNone/>
            </a:pPr>
            <a:endParaRPr lang="fr-FR" dirty="0">
              <a:solidFill>
                <a:srgbClr val="FEFFFF"/>
              </a:solidFill>
            </a:endParaRPr>
          </a:p>
        </p:txBody>
      </p:sp>
      <p:pic>
        <p:nvPicPr>
          <p:cNvPr id="27" name="Picture 26">
            <a:extLst>
              <a:ext uri="{FF2B5EF4-FFF2-40B4-BE49-F238E27FC236}">
                <a16:creationId xmlns:a16="http://schemas.microsoft.com/office/drawing/2014/main" xmlns="" id="{9F796B18-651A-4D49-B9C7-0479AADB6247}"/>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17194540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Résumé de la Note </a:t>
            </a:r>
            <a:r>
              <a:rPr lang="fr-FR" b="1" dirty="0"/>
              <a:t>sur la tenue du livret du BAC</a:t>
            </a:r>
          </a:p>
        </p:txBody>
      </p:sp>
      <p:sp>
        <p:nvSpPr>
          <p:cNvPr id="3" name="Espace réservé du contenu 2"/>
          <p:cNvSpPr>
            <a:spLocks noGrp="1"/>
          </p:cNvSpPr>
          <p:nvPr>
            <p:ph idx="1"/>
          </p:nvPr>
        </p:nvSpPr>
        <p:spPr/>
        <p:txBody>
          <a:bodyPr>
            <a:normAutofit lnSpcReduction="10000"/>
          </a:bodyPr>
          <a:lstStyle/>
          <a:p>
            <a:r>
              <a:rPr lang="fr-FR" b="1" dirty="0" smtClean="0"/>
              <a:t>PRESENCE DE RATURES OU DE BLANCO SUR </a:t>
            </a:r>
            <a:r>
              <a:rPr lang="fr-FR" dirty="0" smtClean="0"/>
              <a:t>:</a:t>
            </a:r>
          </a:p>
          <a:p>
            <a:r>
              <a:rPr lang="fr-FR" dirty="0" smtClean="0"/>
              <a:t>La filiation / Les notes/ Les appréciations/ La décision du conseil de classe/ La signature du Chef d’établissement</a:t>
            </a:r>
          </a:p>
          <a:p>
            <a:r>
              <a:rPr lang="fr-FR" b="1" dirty="0" smtClean="0"/>
              <a:t>CAS D’UN LIVRET CONTENANT DES BULLETINS COLLES SUR LES PAES</a:t>
            </a:r>
          </a:p>
          <a:p>
            <a:pPr marL="0" indent="0">
              <a:buNone/>
            </a:pPr>
            <a:r>
              <a:rPr lang="fr-FR" b="1" u="sng" dirty="0" smtClean="0"/>
              <a:t>Bulletin provenant d’un même établissement</a:t>
            </a:r>
          </a:p>
          <a:p>
            <a:pPr>
              <a:buFontTx/>
              <a:buChar char="-"/>
            </a:pPr>
            <a:r>
              <a:rPr lang="fr-FR" dirty="0" smtClean="0"/>
              <a:t>Le livret peut être accepté par le président de jury si toutes  les conditions de recevabilité sont respectées</a:t>
            </a:r>
          </a:p>
          <a:p>
            <a:pPr marL="0" indent="0">
              <a:buNone/>
            </a:pPr>
            <a:r>
              <a:rPr lang="fr-FR" b="1" u="sng" dirty="0" smtClean="0"/>
              <a:t>Bulletins ne provenant pas du même établissement</a:t>
            </a:r>
          </a:p>
          <a:p>
            <a:pPr>
              <a:buFontTx/>
              <a:buChar char="-"/>
            </a:pPr>
            <a:r>
              <a:rPr lang="fr-FR" dirty="0" smtClean="0"/>
              <a:t>Toutes les conditions de recevabilité respectées</a:t>
            </a:r>
          </a:p>
          <a:p>
            <a:pPr>
              <a:buFontTx/>
              <a:buChar char="-"/>
            </a:pPr>
            <a:r>
              <a:rPr lang="fr-FR" dirty="0" smtClean="0"/>
              <a:t>Les bulletins authentifiés par les chefs d’établissement d’origine avec la mention «  Conforme à l’origine  »</a:t>
            </a:r>
            <a:endParaRPr lang="fr-FR" dirty="0"/>
          </a:p>
        </p:txBody>
      </p:sp>
    </p:spTree>
    <p:extLst>
      <p:ext uri="{BB962C8B-B14F-4D97-AF65-F5344CB8AC3E}">
        <p14:creationId xmlns:p14="http://schemas.microsoft.com/office/powerpoint/2010/main" val="882720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RECOMMANDATIONS (1)</a:t>
            </a:r>
            <a:endParaRPr lang="fr-FR" b="1" dirty="0"/>
          </a:p>
        </p:txBody>
      </p:sp>
      <p:sp>
        <p:nvSpPr>
          <p:cNvPr id="3" name="Espace réservé du contenu 2"/>
          <p:cNvSpPr>
            <a:spLocks noGrp="1"/>
          </p:cNvSpPr>
          <p:nvPr>
            <p:ph idx="1"/>
          </p:nvPr>
        </p:nvSpPr>
        <p:spPr/>
        <p:txBody>
          <a:bodyPr>
            <a:normAutofit/>
          </a:bodyPr>
          <a:lstStyle/>
          <a:p>
            <a:r>
              <a:rPr lang="fr-FR" dirty="0" smtClean="0"/>
              <a:t>Partager, au niveau local,  les conclusions issues de cette rencontre; </a:t>
            </a:r>
          </a:p>
          <a:p>
            <a:r>
              <a:rPr lang="fr-FR" dirty="0" smtClean="0"/>
              <a:t>Convoquer le conseil d’enseignement pour planifier l’ensemble des activités pédagogiques;</a:t>
            </a:r>
          </a:p>
          <a:p>
            <a:r>
              <a:rPr lang="fr-FR" dirty="0" smtClean="0"/>
              <a:t>Assurer la continuité des enseignements-apprentissages dans toutes les classes;</a:t>
            </a:r>
          </a:p>
          <a:p>
            <a:r>
              <a:rPr lang="fr-FR" dirty="0" smtClean="0"/>
              <a:t>Respecter le calendrier des compositions;</a:t>
            </a:r>
          </a:p>
          <a:p>
            <a:r>
              <a:rPr lang="fr-FR" dirty="0" smtClean="0"/>
              <a:t>Faire un plan d’action contextualisé pour gérer la fin de l’année scolaire et préparer les candidats;</a:t>
            </a:r>
          </a:p>
          <a:p>
            <a:r>
              <a:rPr lang="fr-FR" dirty="0" smtClean="0"/>
              <a:t>Prendre des initiatives, au niveau local, pour améliorer les performances des élèves;</a:t>
            </a:r>
          </a:p>
          <a:p>
            <a:endParaRPr lang="fr-FR" dirty="0"/>
          </a:p>
        </p:txBody>
      </p:sp>
    </p:spTree>
    <p:extLst>
      <p:ext uri="{BB962C8B-B14F-4D97-AF65-F5344CB8AC3E}">
        <p14:creationId xmlns:p14="http://schemas.microsoft.com/office/powerpoint/2010/main" val="41046418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RECOMMANDATIONS (2)</a:t>
            </a:r>
            <a:endParaRPr lang="fr-FR" b="1" dirty="0"/>
          </a:p>
        </p:txBody>
      </p:sp>
      <p:sp>
        <p:nvSpPr>
          <p:cNvPr id="3" name="Espace réservé du contenu 2"/>
          <p:cNvSpPr>
            <a:spLocks noGrp="1"/>
          </p:cNvSpPr>
          <p:nvPr>
            <p:ph idx="1"/>
          </p:nvPr>
        </p:nvSpPr>
        <p:spPr/>
        <p:txBody>
          <a:bodyPr>
            <a:normAutofit/>
          </a:bodyPr>
          <a:lstStyle/>
          <a:p>
            <a:r>
              <a:rPr lang="fr-FR" sz="2000" dirty="0" smtClean="0"/>
              <a:t>Systématiser la concertation et le dialogue avec tous les acteurs pour consolider l’apaisement du climat social;</a:t>
            </a:r>
          </a:p>
          <a:p>
            <a:r>
              <a:rPr lang="fr-FR" sz="2000" dirty="0" smtClean="0"/>
              <a:t>Signaler à temps les dysfonctionnements qui pourraient compromettre le bon déroulement des examens;</a:t>
            </a:r>
          </a:p>
          <a:p>
            <a:r>
              <a:rPr lang="fr-FR" sz="2000" b="1" dirty="0" smtClean="0"/>
              <a:t>BACCALAUREAT</a:t>
            </a:r>
            <a:r>
              <a:rPr lang="fr-FR" sz="2000" dirty="0" smtClean="0"/>
              <a:t>:  prendre contact avec les autorités administratives et académiques pour réceptionner et sécuriser les épreuves;</a:t>
            </a:r>
          </a:p>
          <a:p>
            <a:r>
              <a:rPr lang="fr-FR" sz="2000" dirty="0" smtClean="0"/>
              <a:t>Communiquer sur les nouvelles dates des examens;</a:t>
            </a:r>
          </a:p>
          <a:p>
            <a:r>
              <a:rPr lang="fr-FR" sz="2000" dirty="0" smtClean="0"/>
              <a:t>Faire des rapports d’activités;</a:t>
            </a:r>
          </a:p>
          <a:p>
            <a:r>
              <a:rPr lang="fr-FR" sz="2000" dirty="0" smtClean="0"/>
              <a:t>Mettre en place un dispositif de gestion des grossesses en milieu scolaire;</a:t>
            </a:r>
          </a:p>
          <a:p>
            <a:endParaRPr lang="fr-FR" sz="2000" dirty="0"/>
          </a:p>
        </p:txBody>
      </p:sp>
    </p:spTree>
    <p:extLst>
      <p:ext uri="{BB962C8B-B14F-4D97-AF65-F5344CB8AC3E}">
        <p14:creationId xmlns:p14="http://schemas.microsoft.com/office/powerpoint/2010/main" val="29724432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RECOMMANDATIONS(3) </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Communiquer et sensibiliser à travers les radios communautaires;</a:t>
            </a:r>
          </a:p>
          <a:p>
            <a:r>
              <a:rPr lang="fr-FR" dirty="0" smtClean="0"/>
              <a:t>Rendre compte de toutes les initiatives prises;</a:t>
            </a:r>
          </a:p>
          <a:p>
            <a:r>
              <a:rPr lang="fr-FR" dirty="0" smtClean="0"/>
              <a:t>Sécuriser les centres et les épreuves;</a:t>
            </a:r>
          </a:p>
          <a:p>
            <a:r>
              <a:rPr lang="fr-FR" dirty="0" smtClean="0"/>
              <a:t>Solliciter le CAOSP, en cas de besoin, pour un encadrement psychosocial;</a:t>
            </a:r>
          </a:p>
          <a:p>
            <a:r>
              <a:rPr lang="fr-FR" dirty="0" smtClean="0"/>
              <a:t>Remonter les statistiques : le 1</a:t>
            </a:r>
            <a:r>
              <a:rPr lang="fr-FR" baseline="30000" dirty="0" smtClean="0"/>
              <a:t>er</a:t>
            </a:r>
            <a:r>
              <a:rPr lang="fr-FR" dirty="0" smtClean="0"/>
              <a:t> jour du BAC (au </a:t>
            </a:r>
            <a:r>
              <a:rPr lang="fr-FR" dirty="0"/>
              <a:t>plus tard à 10 </a:t>
            </a:r>
            <a:r>
              <a:rPr lang="fr-FR" dirty="0" smtClean="0"/>
              <a:t>heures), les résultats du 1 er groupe et du 2éme groupe selon le format envoyé par l’IA;</a:t>
            </a:r>
          </a:p>
          <a:p>
            <a:r>
              <a:rPr lang="fr-FR" sz="1900" dirty="0" smtClean="0"/>
              <a:t>Sensibiliser les candidats sur la fraude aux examens (l’outil sera envoyé );</a:t>
            </a:r>
          </a:p>
          <a:p>
            <a:r>
              <a:rPr lang="fr-FR" sz="1900" dirty="0" smtClean="0"/>
              <a:t>Mettre en place un comité de contrôle qualité des épreuves (surtout en langues)- Apposer le cachet et la signature du CE sur l’épreuve choisie;</a:t>
            </a:r>
          </a:p>
          <a:p>
            <a:endParaRPr lang="fr-FR" sz="1900" dirty="0" smtClean="0"/>
          </a:p>
          <a:p>
            <a:pPr marL="0" indent="0">
              <a:buNone/>
            </a:pPr>
            <a:endParaRPr lang="fr-FR" dirty="0"/>
          </a:p>
        </p:txBody>
      </p:sp>
    </p:spTree>
    <p:extLst>
      <p:ext uri="{BB962C8B-B14F-4D97-AF65-F5344CB8AC3E}">
        <p14:creationId xmlns:p14="http://schemas.microsoft.com/office/powerpoint/2010/main" val="32402135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RECOMMANDATIONS(4)</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a:t>Mettre en place un dispositif de détection des cas de stress et de démotivation Encadrer les candidats aux examens (BAC et BFEM</a:t>
            </a:r>
            <a:r>
              <a:rPr lang="fr-FR" dirty="0" smtClean="0"/>
              <a:t>);</a:t>
            </a:r>
          </a:p>
          <a:p>
            <a:r>
              <a:rPr lang="fr-FR" dirty="0" smtClean="0"/>
              <a:t>Sensibiliser sur le format du BAC UEMOA et sur la grille d’évaluation; </a:t>
            </a:r>
          </a:p>
          <a:p>
            <a:r>
              <a:rPr lang="fr-FR" dirty="0"/>
              <a:t>S’approprier la note sur la gestion des livrets </a:t>
            </a:r>
            <a:r>
              <a:rPr lang="fr-FR" dirty="0" smtClean="0"/>
              <a:t>scolaires;</a:t>
            </a:r>
          </a:p>
          <a:p>
            <a:r>
              <a:rPr lang="fr-FR" b="1" dirty="0" smtClean="0"/>
              <a:t>Encadrer les candidats aux examens (BAC-BFEM)</a:t>
            </a:r>
          </a:p>
          <a:p>
            <a:pPr marL="0" indent="0">
              <a:buNone/>
            </a:pPr>
            <a:r>
              <a:rPr lang="fr-FR" b="1" dirty="0" smtClean="0"/>
              <a:t>1- </a:t>
            </a:r>
            <a:r>
              <a:rPr lang="fr-FR" dirty="0" smtClean="0"/>
              <a:t>Préparer et ranger les documents à présenter </a:t>
            </a:r>
            <a:r>
              <a:rPr lang="fr-FR" dirty="0"/>
              <a:t>au jury ( carte d’identité et autres pièces</a:t>
            </a:r>
            <a:r>
              <a:rPr lang="fr-FR" b="1" dirty="0"/>
              <a:t>);</a:t>
            </a:r>
          </a:p>
          <a:p>
            <a:pPr marL="0" indent="0">
              <a:buNone/>
            </a:pPr>
            <a:r>
              <a:rPr lang="fr-FR" b="1" dirty="0"/>
              <a:t>2</a:t>
            </a:r>
            <a:r>
              <a:rPr lang="fr-FR" b="1" dirty="0" smtClean="0"/>
              <a:t>- </a:t>
            </a:r>
            <a:r>
              <a:rPr lang="fr-FR" dirty="0"/>
              <a:t>Eviter les </a:t>
            </a:r>
            <a:r>
              <a:rPr lang="fr-FR" dirty="0" smtClean="0"/>
              <a:t>retards</a:t>
            </a:r>
            <a:r>
              <a:rPr lang="fr-FR" b="1" dirty="0" smtClean="0"/>
              <a:t>;</a:t>
            </a:r>
            <a:endParaRPr lang="fr-FR" b="1" dirty="0"/>
          </a:p>
          <a:p>
            <a:pPr marL="0" indent="0">
              <a:buNone/>
            </a:pPr>
            <a:r>
              <a:rPr lang="fr-FR" b="1" dirty="0"/>
              <a:t>3</a:t>
            </a:r>
            <a:r>
              <a:rPr lang="fr-FR" b="1" dirty="0" smtClean="0"/>
              <a:t>- </a:t>
            </a:r>
            <a:r>
              <a:rPr lang="fr-FR" dirty="0" smtClean="0"/>
              <a:t>Aider </a:t>
            </a:r>
            <a:r>
              <a:rPr lang="fr-FR" dirty="0"/>
              <a:t>les candidats à faire de bons choix  pour les disciplines à faire  au 2éme  tour ;</a:t>
            </a:r>
            <a:endParaRPr lang="fr-FR" dirty="0" smtClean="0"/>
          </a:p>
          <a:p>
            <a:pPr marL="0" indent="0">
              <a:buNone/>
            </a:pPr>
            <a:r>
              <a:rPr lang="fr-FR" b="1" dirty="0"/>
              <a:t>4</a:t>
            </a:r>
            <a:r>
              <a:rPr lang="fr-FR" dirty="0" smtClean="0"/>
              <a:t>- Aider les candidats à identifier les </a:t>
            </a:r>
            <a:r>
              <a:rPr lang="fr-FR" dirty="0"/>
              <a:t>centres et salles d’examen l’avant-veille </a:t>
            </a:r>
            <a:r>
              <a:rPr lang="fr-FR" dirty="0" smtClean="0"/>
              <a:t>de l’examen.</a:t>
            </a:r>
            <a:endParaRPr lang="fr-FR" dirty="0"/>
          </a:p>
          <a:p>
            <a:endParaRPr lang="fr-FR" dirty="0"/>
          </a:p>
        </p:txBody>
      </p:sp>
    </p:spTree>
    <p:extLst>
      <p:ext uri="{BB962C8B-B14F-4D97-AF65-F5344CB8AC3E}">
        <p14:creationId xmlns:p14="http://schemas.microsoft.com/office/powerpoint/2010/main" val="38813431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FIN DE LA PRESENTATION</a:t>
            </a:r>
          </a:p>
        </p:txBody>
      </p:sp>
      <p:sp>
        <p:nvSpPr>
          <p:cNvPr id="3" name="Espace réservé du contenu 2"/>
          <p:cNvSpPr>
            <a:spLocks noGrp="1"/>
          </p:cNvSpPr>
          <p:nvPr>
            <p:ph idx="1"/>
          </p:nvPr>
        </p:nvSpPr>
        <p:spPr>
          <a:xfrm>
            <a:off x="541866" y="2032000"/>
            <a:ext cx="7145867" cy="3879222"/>
          </a:xfrm>
        </p:spPr>
        <p:txBody>
          <a:bodyPr>
            <a:normAutofit/>
          </a:bodyPr>
          <a:lstStyle/>
          <a:p>
            <a:endParaRPr lang="fr-FR" b="1" i="1">
              <a:solidFill>
                <a:srgbClr val="FEFFFF"/>
              </a:solidFill>
            </a:endParaRPr>
          </a:p>
          <a:p>
            <a:endParaRPr lang="fr-FR" b="1" i="1">
              <a:solidFill>
                <a:srgbClr val="FEFFFF"/>
              </a:solidFill>
            </a:endParaRPr>
          </a:p>
          <a:p>
            <a:r>
              <a:rPr lang="fr-FR" b="1" i="1">
                <a:solidFill>
                  <a:srgbClr val="FEFFFF"/>
                </a:solidFill>
              </a:rPr>
              <a:t>MERCI DE VOTRE AIMABLE ATTENTION </a:t>
            </a:r>
          </a:p>
        </p:txBody>
      </p:sp>
      <p:pic>
        <p:nvPicPr>
          <p:cNvPr id="4" name="Picture 3">
            <a:extLst>
              <a:ext uri="{FF2B5EF4-FFF2-40B4-BE49-F238E27FC236}">
                <a16:creationId xmlns:a16="http://schemas.microsoft.com/office/drawing/2014/main" xmlns="" id="{45244727-8D8D-47BC-9E73-3D85E14AF408}"/>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36528370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II- DEFIS</a:t>
            </a:r>
          </a:p>
        </p:txBody>
      </p:sp>
      <p:sp>
        <p:nvSpPr>
          <p:cNvPr id="3" name="Espace réservé du contenu 2"/>
          <p:cNvSpPr>
            <a:spLocks noGrp="1"/>
          </p:cNvSpPr>
          <p:nvPr>
            <p:ph idx="1"/>
          </p:nvPr>
        </p:nvSpPr>
        <p:spPr>
          <a:xfrm>
            <a:off x="224852" y="2032000"/>
            <a:ext cx="8004747" cy="4533692"/>
          </a:xfrm>
        </p:spPr>
        <p:txBody>
          <a:bodyPr>
            <a:normAutofit/>
          </a:bodyPr>
          <a:lstStyle/>
          <a:p>
            <a:pPr>
              <a:lnSpc>
                <a:spcPct val="90000"/>
              </a:lnSpc>
            </a:pPr>
            <a:r>
              <a:rPr lang="fr-FR" dirty="0">
                <a:solidFill>
                  <a:srgbClr val="FEFFFF"/>
                </a:solidFill>
              </a:rPr>
              <a:t>La maitrise du séquençage du temps qui reste d’ici aux nouvelles dates des examens;</a:t>
            </a:r>
          </a:p>
          <a:p>
            <a:pPr>
              <a:lnSpc>
                <a:spcPct val="90000"/>
              </a:lnSpc>
            </a:pPr>
            <a:r>
              <a:rPr lang="fr-FR" dirty="0">
                <a:solidFill>
                  <a:srgbClr val="FEFFFF"/>
                </a:solidFill>
              </a:rPr>
              <a:t>La consolidation des bonnes pratiques du dispositif de résilience de l’année dernière qui ont produit de bonnes </a:t>
            </a:r>
            <a:r>
              <a:rPr lang="fr-FR" dirty="0" smtClean="0">
                <a:solidFill>
                  <a:srgbClr val="FEFFFF"/>
                </a:solidFill>
              </a:rPr>
              <a:t>performances;  </a:t>
            </a:r>
            <a:endParaRPr lang="fr-FR" dirty="0">
              <a:solidFill>
                <a:srgbClr val="FEFFFF"/>
              </a:solidFill>
            </a:endParaRPr>
          </a:p>
          <a:p>
            <a:pPr>
              <a:lnSpc>
                <a:spcPct val="90000"/>
              </a:lnSpc>
              <a:buFont typeface="Wingdings" panose="05000000000000000000" pitchFamily="2" charset="2"/>
              <a:buChar char="Ø"/>
            </a:pPr>
            <a:r>
              <a:rPr lang="fr-FR" b="1" dirty="0">
                <a:solidFill>
                  <a:srgbClr val="FEFFFF"/>
                </a:solidFill>
              </a:rPr>
              <a:t>   BAC</a:t>
            </a:r>
            <a:r>
              <a:rPr lang="fr-FR" dirty="0">
                <a:solidFill>
                  <a:srgbClr val="FEFFFF"/>
                </a:solidFill>
              </a:rPr>
              <a:t> : 51,61% en 2019 </a:t>
            </a:r>
            <a:r>
              <a:rPr lang="fr-FR">
                <a:solidFill>
                  <a:srgbClr val="FEFFFF"/>
                </a:solidFill>
              </a:rPr>
              <a:t>et </a:t>
            </a:r>
            <a:r>
              <a:rPr lang="fr-FR" smtClean="0">
                <a:solidFill>
                  <a:srgbClr val="FEFFFF"/>
                </a:solidFill>
              </a:rPr>
              <a:t>63,64 </a:t>
            </a:r>
            <a:r>
              <a:rPr lang="fr-FR" dirty="0">
                <a:solidFill>
                  <a:srgbClr val="FEFFFF"/>
                </a:solidFill>
              </a:rPr>
              <a:t>% en 2020 ;</a:t>
            </a:r>
          </a:p>
          <a:p>
            <a:pPr>
              <a:lnSpc>
                <a:spcPct val="90000"/>
              </a:lnSpc>
              <a:buFont typeface="Wingdings" panose="05000000000000000000" pitchFamily="2" charset="2"/>
              <a:buChar char="Ø"/>
            </a:pPr>
            <a:r>
              <a:rPr lang="fr-FR" dirty="0">
                <a:solidFill>
                  <a:srgbClr val="FEFFFF"/>
                </a:solidFill>
              </a:rPr>
              <a:t>   </a:t>
            </a:r>
            <a:r>
              <a:rPr lang="fr-FR" b="1" dirty="0">
                <a:solidFill>
                  <a:srgbClr val="FEFFFF"/>
                </a:solidFill>
              </a:rPr>
              <a:t>BFEM</a:t>
            </a:r>
            <a:r>
              <a:rPr lang="fr-FR" dirty="0">
                <a:solidFill>
                  <a:srgbClr val="FEFFFF"/>
                </a:solidFill>
              </a:rPr>
              <a:t> : 44,57% en 2019 et 71,67% en 2020; </a:t>
            </a:r>
          </a:p>
          <a:p>
            <a:pPr>
              <a:lnSpc>
                <a:spcPct val="90000"/>
              </a:lnSpc>
              <a:buFont typeface="Wingdings" panose="05000000000000000000" pitchFamily="2" charset="2"/>
              <a:buChar char="Ø"/>
            </a:pPr>
            <a:r>
              <a:rPr lang="fr-FR" dirty="0">
                <a:solidFill>
                  <a:srgbClr val="FEFFFF"/>
                </a:solidFill>
              </a:rPr>
              <a:t>   </a:t>
            </a:r>
            <a:r>
              <a:rPr lang="fr-FR" b="1" dirty="0">
                <a:solidFill>
                  <a:srgbClr val="FEFFFF"/>
                </a:solidFill>
              </a:rPr>
              <a:t>CFEE</a:t>
            </a:r>
            <a:r>
              <a:rPr lang="fr-FR" dirty="0">
                <a:solidFill>
                  <a:srgbClr val="FEFFFF"/>
                </a:solidFill>
              </a:rPr>
              <a:t> : 55,33% en 2019 et 73,51% en 2020); </a:t>
            </a:r>
          </a:p>
          <a:p>
            <a:pPr>
              <a:lnSpc>
                <a:spcPct val="90000"/>
              </a:lnSpc>
            </a:pPr>
            <a:r>
              <a:rPr lang="fr-FR" dirty="0">
                <a:solidFill>
                  <a:srgbClr val="FEFFFF"/>
                </a:solidFill>
              </a:rPr>
              <a:t>La préparation psychologique des candidats;</a:t>
            </a:r>
          </a:p>
          <a:p>
            <a:pPr>
              <a:lnSpc>
                <a:spcPct val="90000"/>
              </a:lnSpc>
            </a:pPr>
            <a:r>
              <a:rPr lang="fr-FR" dirty="0">
                <a:solidFill>
                  <a:srgbClr val="FEFFFF"/>
                </a:solidFill>
              </a:rPr>
              <a:t>La communication et la sensibilisation de l’ensemble des acteurs;</a:t>
            </a:r>
          </a:p>
          <a:p>
            <a:pPr>
              <a:lnSpc>
                <a:spcPct val="90000"/>
              </a:lnSpc>
            </a:pPr>
            <a:r>
              <a:rPr lang="fr-FR" dirty="0">
                <a:solidFill>
                  <a:srgbClr val="FEFFFF"/>
                </a:solidFill>
              </a:rPr>
              <a:t>L’implication </a:t>
            </a:r>
            <a:r>
              <a:rPr lang="fr-FR" dirty="0" smtClean="0">
                <a:solidFill>
                  <a:srgbClr val="FEFFFF"/>
                </a:solidFill>
              </a:rPr>
              <a:t>communautaire;</a:t>
            </a:r>
            <a:endParaRPr lang="fr-FR" dirty="0">
              <a:solidFill>
                <a:srgbClr val="FEFFFF"/>
              </a:solidFill>
            </a:endParaRPr>
          </a:p>
          <a:p>
            <a:pPr>
              <a:lnSpc>
                <a:spcPct val="90000"/>
              </a:lnSpc>
            </a:pPr>
            <a:r>
              <a:rPr lang="fr-FR" dirty="0">
                <a:solidFill>
                  <a:srgbClr val="FEFFFF"/>
                </a:solidFill>
              </a:rPr>
              <a:t>La bonne organisation des examens;</a:t>
            </a:r>
          </a:p>
          <a:p>
            <a:pPr>
              <a:lnSpc>
                <a:spcPct val="90000"/>
              </a:lnSpc>
            </a:pPr>
            <a:r>
              <a:rPr lang="fr-FR" dirty="0">
                <a:solidFill>
                  <a:srgbClr val="FEFFFF"/>
                </a:solidFill>
              </a:rPr>
              <a:t>La consolidation des acquis de l’année scolaire 2019-2020 et l’amélioration des performances des </a:t>
            </a:r>
            <a:r>
              <a:rPr lang="fr-FR" dirty="0" smtClean="0">
                <a:solidFill>
                  <a:srgbClr val="FEFFFF"/>
                </a:solidFill>
              </a:rPr>
              <a:t>élèves.</a:t>
            </a:r>
            <a:endParaRPr lang="fr-FR" dirty="0">
              <a:solidFill>
                <a:srgbClr val="FEFFFF"/>
              </a:solidFill>
            </a:endParaRPr>
          </a:p>
          <a:p>
            <a:pPr marL="0" indent="0">
              <a:lnSpc>
                <a:spcPct val="90000"/>
              </a:lnSpc>
              <a:buNone/>
            </a:pPr>
            <a:endParaRPr lang="fr-FR" sz="1400" dirty="0">
              <a:solidFill>
                <a:srgbClr val="FEFFFF"/>
              </a:solidFill>
            </a:endParaRPr>
          </a:p>
          <a:p>
            <a:pPr>
              <a:lnSpc>
                <a:spcPct val="90000"/>
              </a:lnSpc>
            </a:pPr>
            <a:endParaRPr lang="fr-FR" sz="1400" dirty="0">
              <a:solidFill>
                <a:srgbClr val="FEFFFF"/>
              </a:solidFill>
            </a:endParaRPr>
          </a:p>
          <a:p>
            <a:pPr>
              <a:lnSpc>
                <a:spcPct val="90000"/>
              </a:lnSpc>
            </a:pPr>
            <a:endParaRPr lang="fr-FR" sz="1400" dirty="0">
              <a:solidFill>
                <a:srgbClr val="FEFFFF"/>
              </a:solidFill>
            </a:endParaRPr>
          </a:p>
        </p:txBody>
      </p:sp>
      <p:pic>
        <p:nvPicPr>
          <p:cNvPr id="4" name="Picture 3">
            <a:extLst>
              <a:ext uri="{FF2B5EF4-FFF2-40B4-BE49-F238E27FC236}">
                <a16:creationId xmlns:a16="http://schemas.microsoft.com/office/drawing/2014/main" xmlns="" id="{8C3B8823-CD1A-44FA-83D6-7E751DEF46C2}"/>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291008675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dirty="0">
                <a:solidFill>
                  <a:srgbClr val="FEFFFF"/>
                </a:solidFill>
              </a:rPr>
              <a:t>III- OBJECTIFS</a:t>
            </a:r>
          </a:p>
        </p:txBody>
      </p:sp>
      <p:sp>
        <p:nvSpPr>
          <p:cNvPr id="3" name="Espace réservé du contenu 2"/>
          <p:cNvSpPr>
            <a:spLocks noGrp="1"/>
          </p:cNvSpPr>
          <p:nvPr>
            <p:ph idx="1"/>
          </p:nvPr>
        </p:nvSpPr>
        <p:spPr>
          <a:xfrm>
            <a:off x="541866" y="2032000"/>
            <a:ext cx="7145867" cy="3879222"/>
          </a:xfrm>
        </p:spPr>
        <p:txBody>
          <a:bodyPr>
            <a:normAutofit/>
          </a:bodyPr>
          <a:lstStyle/>
          <a:p>
            <a:r>
              <a:rPr lang="fr-FR" dirty="0">
                <a:solidFill>
                  <a:srgbClr val="FEFFFF"/>
                </a:solidFill>
              </a:rPr>
              <a:t> Faire un bon séquençage du temps qui reste  pour mieux l’exploiter;</a:t>
            </a:r>
          </a:p>
          <a:p>
            <a:r>
              <a:rPr lang="fr-FR" dirty="0">
                <a:solidFill>
                  <a:srgbClr val="FEFFFF"/>
                </a:solidFill>
              </a:rPr>
              <a:t>Consolider les bonnes pratiques du plan de résilience de l’année dernière et les planifier correctement;</a:t>
            </a:r>
          </a:p>
          <a:p>
            <a:r>
              <a:rPr lang="fr-FR" dirty="0">
                <a:solidFill>
                  <a:srgbClr val="FEFFFF"/>
                </a:solidFill>
              </a:rPr>
              <a:t>Préparer psychologiquement les candidats;</a:t>
            </a:r>
          </a:p>
          <a:p>
            <a:r>
              <a:rPr lang="fr-FR" dirty="0">
                <a:solidFill>
                  <a:srgbClr val="FEFFFF"/>
                </a:solidFill>
              </a:rPr>
              <a:t>Communiquer avec les acteurs et les sensibiliser ;</a:t>
            </a:r>
          </a:p>
          <a:p>
            <a:r>
              <a:rPr lang="fr-FR" dirty="0">
                <a:solidFill>
                  <a:srgbClr val="FEFFFF"/>
                </a:solidFill>
              </a:rPr>
              <a:t> Impliquer la communauté;</a:t>
            </a:r>
          </a:p>
          <a:p>
            <a:r>
              <a:rPr lang="fr-FR" dirty="0">
                <a:solidFill>
                  <a:srgbClr val="FEFFFF"/>
                </a:solidFill>
              </a:rPr>
              <a:t>Réussir l’organisation pratique des examens;</a:t>
            </a:r>
          </a:p>
          <a:p>
            <a:r>
              <a:rPr lang="fr-FR" dirty="0">
                <a:solidFill>
                  <a:srgbClr val="FEFFFF"/>
                </a:solidFill>
              </a:rPr>
              <a:t>Consolider et améliorer les performances des élèves.</a:t>
            </a:r>
          </a:p>
          <a:p>
            <a:endParaRPr lang="fr-FR" dirty="0">
              <a:solidFill>
                <a:srgbClr val="FEFFFF"/>
              </a:solidFill>
            </a:endParaRPr>
          </a:p>
        </p:txBody>
      </p:sp>
      <p:pic>
        <p:nvPicPr>
          <p:cNvPr id="4" name="Picture 3">
            <a:extLst>
              <a:ext uri="{FF2B5EF4-FFF2-40B4-BE49-F238E27FC236}">
                <a16:creationId xmlns:a16="http://schemas.microsoft.com/office/drawing/2014/main" xmlns="" id="{080B06F7-9907-406E-BF53-6C77BB63D2A9}"/>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12150900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IV- RESULTATS ATTENDUS</a:t>
            </a:r>
          </a:p>
        </p:txBody>
      </p:sp>
      <p:sp>
        <p:nvSpPr>
          <p:cNvPr id="3" name="Espace réservé du contenu 2"/>
          <p:cNvSpPr>
            <a:spLocks noGrp="1"/>
          </p:cNvSpPr>
          <p:nvPr>
            <p:ph idx="1"/>
          </p:nvPr>
        </p:nvSpPr>
        <p:spPr>
          <a:xfrm>
            <a:off x="541866" y="2032000"/>
            <a:ext cx="7145867" cy="3879222"/>
          </a:xfrm>
        </p:spPr>
        <p:txBody>
          <a:bodyPr>
            <a:normAutofit/>
          </a:bodyPr>
          <a:lstStyle/>
          <a:p>
            <a:pPr lvl="0">
              <a:buClr>
                <a:srgbClr val="A53010"/>
              </a:buClr>
            </a:pPr>
            <a:r>
              <a:rPr lang="fr-FR" dirty="0">
                <a:solidFill>
                  <a:srgbClr val="FEFFFF"/>
                </a:solidFill>
              </a:rPr>
              <a:t>Le temps est bien séquencé et bien exploité;</a:t>
            </a:r>
          </a:p>
          <a:p>
            <a:pPr lvl="0">
              <a:buClr>
                <a:srgbClr val="A53010"/>
              </a:buClr>
            </a:pPr>
            <a:r>
              <a:rPr lang="fr-FR" dirty="0">
                <a:solidFill>
                  <a:srgbClr val="FEFFFF"/>
                </a:solidFill>
              </a:rPr>
              <a:t>Les bonnes pratiques sont consolidées et bien planifiées; </a:t>
            </a:r>
          </a:p>
          <a:p>
            <a:pPr lvl="0">
              <a:buClr>
                <a:srgbClr val="A53010"/>
              </a:buClr>
            </a:pPr>
            <a:r>
              <a:rPr lang="fr-FR" dirty="0">
                <a:solidFill>
                  <a:srgbClr val="FEFFFF"/>
                </a:solidFill>
              </a:rPr>
              <a:t>Les candidats sont préparé </a:t>
            </a:r>
            <a:r>
              <a:rPr lang="fr-FR" dirty="0" smtClean="0">
                <a:solidFill>
                  <a:srgbClr val="FEFFFF"/>
                </a:solidFill>
              </a:rPr>
              <a:t>psychologiquement;</a:t>
            </a:r>
            <a:endParaRPr lang="fr-FR" dirty="0">
              <a:solidFill>
                <a:srgbClr val="FEFFFF"/>
              </a:solidFill>
            </a:endParaRPr>
          </a:p>
          <a:p>
            <a:pPr lvl="0">
              <a:buClr>
                <a:srgbClr val="A53010"/>
              </a:buClr>
            </a:pPr>
            <a:r>
              <a:rPr lang="fr-FR" dirty="0">
                <a:solidFill>
                  <a:srgbClr val="FEFFFF"/>
                </a:solidFill>
              </a:rPr>
              <a:t>Les acteurs sont sensibilisés;</a:t>
            </a:r>
          </a:p>
          <a:p>
            <a:pPr lvl="0">
              <a:buClr>
                <a:srgbClr val="A53010"/>
              </a:buClr>
            </a:pPr>
            <a:r>
              <a:rPr lang="fr-FR" dirty="0">
                <a:solidFill>
                  <a:srgbClr val="FEFFFF"/>
                </a:solidFill>
              </a:rPr>
              <a:t>La communauté est bien impliquée;</a:t>
            </a:r>
          </a:p>
          <a:p>
            <a:pPr lvl="0">
              <a:buClr>
                <a:srgbClr val="A53010"/>
              </a:buClr>
            </a:pPr>
            <a:r>
              <a:rPr lang="fr-FR" dirty="0">
                <a:solidFill>
                  <a:srgbClr val="FEFFFF"/>
                </a:solidFill>
              </a:rPr>
              <a:t>Les examens sont bien organisés;</a:t>
            </a:r>
          </a:p>
          <a:p>
            <a:pPr lvl="0">
              <a:buClr>
                <a:srgbClr val="A53010"/>
              </a:buClr>
            </a:pPr>
            <a:r>
              <a:rPr lang="fr-FR" dirty="0">
                <a:solidFill>
                  <a:srgbClr val="FEFFFF"/>
                </a:solidFill>
              </a:rPr>
              <a:t>Les performances sont consolidées  et améliorées.</a:t>
            </a:r>
          </a:p>
          <a:p>
            <a:pPr marL="0" indent="0">
              <a:buNone/>
            </a:pPr>
            <a:endParaRPr lang="fr-FR" dirty="0">
              <a:solidFill>
                <a:srgbClr val="FEFFFF"/>
              </a:solidFill>
            </a:endParaRPr>
          </a:p>
        </p:txBody>
      </p:sp>
      <p:pic>
        <p:nvPicPr>
          <p:cNvPr id="4" name="Picture 3">
            <a:extLst>
              <a:ext uri="{FF2B5EF4-FFF2-40B4-BE49-F238E27FC236}">
                <a16:creationId xmlns:a16="http://schemas.microsoft.com/office/drawing/2014/main" xmlns="" id="{33A51F94-2D55-4D21-BFD8-3E7C0BF1228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288877152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V- STRATEGIES</a:t>
            </a:r>
            <a:r>
              <a:rPr lang="fr-FR" sz="3200">
                <a:solidFill>
                  <a:srgbClr val="FEFFFF"/>
                </a:solidFill>
              </a:rPr>
              <a:t> </a:t>
            </a:r>
          </a:p>
        </p:txBody>
      </p:sp>
      <p:sp>
        <p:nvSpPr>
          <p:cNvPr id="3" name="Espace réservé du contenu 2"/>
          <p:cNvSpPr>
            <a:spLocks noGrp="1"/>
          </p:cNvSpPr>
          <p:nvPr>
            <p:ph idx="1"/>
          </p:nvPr>
        </p:nvSpPr>
        <p:spPr>
          <a:xfrm>
            <a:off x="194872" y="2032000"/>
            <a:ext cx="8034727" cy="4279590"/>
          </a:xfrm>
        </p:spPr>
        <p:txBody>
          <a:bodyPr>
            <a:normAutofit lnSpcReduction="10000"/>
          </a:bodyPr>
          <a:lstStyle/>
          <a:p>
            <a:pPr>
              <a:lnSpc>
                <a:spcPct val="90000"/>
              </a:lnSpc>
            </a:pPr>
            <a:r>
              <a:rPr lang="fr-FR" dirty="0">
                <a:solidFill>
                  <a:srgbClr val="FEFFFF"/>
                </a:solidFill>
              </a:rPr>
              <a:t>Continuité des enseignements-apprentissages; </a:t>
            </a:r>
          </a:p>
          <a:p>
            <a:pPr>
              <a:lnSpc>
                <a:spcPct val="90000"/>
              </a:lnSpc>
            </a:pPr>
            <a:r>
              <a:rPr lang="fr-FR" dirty="0">
                <a:solidFill>
                  <a:srgbClr val="FEFFFF"/>
                </a:solidFill>
              </a:rPr>
              <a:t>Respect du calendrier des compositions;</a:t>
            </a:r>
          </a:p>
          <a:p>
            <a:pPr>
              <a:lnSpc>
                <a:spcPct val="90000"/>
              </a:lnSpc>
            </a:pPr>
            <a:r>
              <a:rPr lang="fr-FR" dirty="0">
                <a:solidFill>
                  <a:srgbClr val="FEFFFF"/>
                </a:solidFill>
              </a:rPr>
              <a:t>Stratégies d’auto-apprentissage (devoirs individuels, travaux de groupes);</a:t>
            </a:r>
          </a:p>
          <a:p>
            <a:pPr>
              <a:lnSpc>
                <a:spcPct val="90000"/>
              </a:lnSpc>
            </a:pPr>
            <a:r>
              <a:rPr lang="fr-FR" dirty="0">
                <a:solidFill>
                  <a:srgbClr val="FEFFFF"/>
                </a:solidFill>
              </a:rPr>
              <a:t>Suivi rapproché des élèves des classes d’examen par la systématisation des périodes d’encadrement; </a:t>
            </a:r>
          </a:p>
          <a:p>
            <a:pPr>
              <a:lnSpc>
                <a:spcPct val="90000"/>
              </a:lnSpc>
            </a:pPr>
            <a:r>
              <a:rPr lang="fr-FR" dirty="0">
                <a:solidFill>
                  <a:srgbClr val="FEFFFF"/>
                </a:solidFill>
              </a:rPr>
              <a:t>Réduction de l’effectif des classes d’examen (20 par classes) et  encadrement des élèves par les équipes pédagogiques;</a:t>
            </a:r>
          </a:p>
          <a:p>
            <a:pPr>
              <a:lnSpc>
                <a:spcPct val="90000"/>
              </a:lnSpc>
            </a:pPr>
            <a:r>
              <a:rPr lang="fr-FR" dirty="0">
                <a:solidFill>
                  <a:srgbClr val="FEFFFF"/>
                </a:solidFill>
              </a:rPr>
              <a:t>Organisation de séances de remédiation;</a:t>
            </a:r>
          </a:p>
          <a:p>
            <a:pPr>
              <a:lnSpc>
                <a:spcPct val="90000"/>
              </a:lnSpc>
            </a:pPr>
            <a:r>
              <a:rPr lang="fr-FR" dirty="0">
                <a:solidFill>
                  <a:srgbClr val="FEFFFF"/>
                </a:solidFill>
              </a:rPr>
              <a:t>Utilisation des ressources numériques;</a:t>
            </a:r>
          </a:p>
          <a:p>
            <a:pPr>
              <a:lnSpc>
                <a:spcPct val="90000"/>
              </a:lnSpc>
            </a:pPr>
            <a:r>
              <a:rPr lang="fr-FR" dirty="0">
                <a:solidFill>
                  <a:srgbClr val="FEFFFF"/>
                </a:solidFill>
              </a:rPr>
              <a:t>Canal Education;</a:t>
            </a:r>
          </a:p>
          <a:p>
            <a:pPr>
              <a:lnSpc>
                <a:spcPct val="90000"/>
              </a:lnSpc>
            </a:pPr>
            <a:r>
              <a:rPr lang="fr-FR" dirty="0">
                <a:solidFill>
                  <a:srgbClr val="FEFFFF"/>
                </a:solidFill>
              </a:rPr>
              <a:t>Accompagnement psychosocial;</a:t>
            </a:r>
          </a:p>
          <a:p>
            <a:pPr>
              <a:lnSpc>
                <a:spcPct val="90000"/>
              </a:lnSpc>
            </a:pPr>
            <a:r>
              <a:rPr lang="fr-FR" dirty="0">
                <a:solidFill>
                  <a:srgbClr val="FEFFFF"/>
                </a:solidFill>
              </a:rPr>
              <a:t>Communication/ Sensibilisation; </a:t>
            </a:r>
          </a:p>
          <a:p>
            <a:pPr>
              <a:lnSpc>
                <a:spcPct val="90000"/>
              </a:lnSpc>
            </a:pPr>
            <a:endParaRPr lang="fr-FR" sz="1400" dirty="0">
              <a:solidFill>
                <a:srgbClr val="FEFFFF"/>
              </a:solidFill>
            </a:endParaRPr>
          </a:p>
        </p:txBody>
      </p:sp>
      <p:pic>
        <p:nvPicPr>
          <p:cNvPr id="4" name="Picture 3">
            <a:extLst>
              <a:ext uri="{FF2B5EF4-FFF2-40B4-BE49-F238E27FC236}">
                <a16:creationId xmlns:a16="http://schemas.microsoft.com/office/drawing/2014/main" xmlns="" id="{859EB924-5812-482D-B0FB-C041559ADFBE}"/>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275711540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V-STRATEGIES (SUITE) </a:t>
            </a:r>
          </a:p>
        </p:txBody>
      </p:sp>
      <p:sp>
        <p:nvSpPr>
          <p:cNvPr id="3" name="Espace réservé du contenu 2"/>
          <p:cNvSpPr>
            <a:spLocks noGrp="1"/>
          </p:cNvSpPr>
          <p:nvPr>
            <p:ph idx="1"/>
          </p:nvPr>
        </p:nvSpPr>
        <p:spPr>
          <a:xfrm>
            <a:off x="541866" y="2032000"/>
            <a:ext cx="7145867" cy="3879222"/>
          </a:xfrm>
        </p:spPr>
        <p:txBody>
          <a:bodyPr>
            <a:normAutofit lnSpcReduction="10000"/>
          </a:bodyPr>
          <a:lstStyle/>
          <a:p>
            <a:r>
              <a:rPr lang="fr-FR" dirty="0">
                <a:solidFill>
                  <a:srgbClr val="FEFFFF"/>
                </a:solidFill>
              </a:rPr>
              <a:t>Préparation organisationnelle de </a:t>
            </a:r>
            <a:r>
              <a:rPr lang="fr-FR" dirty="0" smtClean="0">
                <a:solidFill>
                  <a:srgbClr val="FEFFFF"/>
                </a:solidFill>
              </a:rPr>
              <a:t>l’examen;</a:t>
            </a:r>
            <a:endParaRPr lang="fr-FR" dirty="0">
              <a:solidFill>
                <a:srgbClr val="FEFFFF"/>
              </a:solidFill>
            </a:endParaRPr>
          </a:p>
          <a:p>
            <a:r>
              <a:rPr lang="fr-FR" dirty="0">
                <a:solidFill>
                  <a:srgbClr val="FEFFFF"/>
                </a:solidFill>
              </a:rPr>
              <a:t> Récupération des heures de cours de certaines disciplines ( non dominantes) pour des séances de remédiation;</a:t>
            </a:r>
          </a:p>
          <a:p>
            <a:r>
              <a:rPr lang="fr-FR" dirty="0">
                <a:solidFill>
                  <a:srgbClr val="FEFFFF"/>
                </a:solidFill>
              </a:rPr>
              <a:t>Suivi-encadrement des enseignants par les IEMS;</a:t>
            </a:r>
          </a:p>
          <a:p>
            <a:r>
              <a:rPr lang="fr-FR" dirty="0">
                <a:solidFill>
                  <a:srgbClr val="FEFFFF"/>
                </a:solidFill>
              </a:rPr>
              <a:t>Organisation d’examens blancs; </a:t>
            </a:r>
          </a:p>
          <a:p>
            <a:r>
              <a:rPr lang="fr-FR" dirty="0">
                <a:solidFill>
                  <a:srgbClr val="FEFFFF"/>
                </a:solidFill>
              </a:rPr>
              <a:t>B</a:t>
            </a:r>
            <a:r>
              <a:rPr lang="fr-FR" dirty="0" smtClean="0">
                <a:solidFill>
                  <a:srgbClr val="FEFFFF"/>
                </a:solidFill>
              </a:rPr>
              <a:t>ouclage </a:t>
            </a:r>
            <a:r>
              <a:rPr lang="fr-FR" dirty="0">
                <a:solidFill>
                  <a:srgbClr val="FEFFFF"/>
                </a:solidFill>
              </a:rPr>
              <a:t>du programme allégé en fin juin 2021 pour les matières non-dominantes;</a:t>
            </a:r>
          </a:p>
          <a:p>
            <a:r>
              <a:rPr lang="fr-FR" dirty="0">
                <a:solidFill>
                  <a:srgbClr val="FEFFFF"/>
                </a:solidFill>
              </a:rPr>
              <a:t>Organisation </a:t>
            </a:r>
            <a:r>
              <a:rPr lang="fr-FR" dirty="0" smtClean="0">
                <a:solidFill>
                  <a:srgbClr val="FEFFFF"/>
                </a:solidFill>
              </a:rPr>
              <a:t>de demi-journées </a:t>
            </a:r>
            <a:r>
              <a:rPr lang="fr-FR" dirty="0">
                <a:solidFill>
                  <a:srgbClr val="FEFFFF"/>
                </a:solidFill>
              </a:rPr>
              <a:t>pédagogiques </a:t>
            </a:r>
            <a:r>
              <a:rPr lang="fr-FR" dirty="0" smtClean="0">
                <a:solidFill>
                  <a:srgbClr val="FEFFFF"/>
                </a:solidFill>
              </a:rPr>
              <a:t>réservées </a:t>
            </a:r>
            <a:r>
              <a:rPr lang="fr-FR" dirty="0">
                <a:solidFill>
                  <a:srgbClr val="FEFFFF"/>
                </a:solidFill>
              </a:rPr>
              <a:t>exclusivement aux </a:t>
            </a:r>
            <a:r>
              <a:rPr lang="fr-FR" dirty="0" smtClean="0">
                <a:solidFill>
                  <a:srgbClr val="FEFFFF"/>
                </a:solidFill>
              </a:rPr>
              <a:t>(3 </a:t>
            </a:r>
            <a:r>
              <a:rPr lang="fr-FR" dirty="0">
                <a:solidFill>
                  <a:srgbClr val="FEFFFF"/>
                </a:solidFill>
              </a:rPr>
              <a:t>à 4 </a:t>
            </a:r>
            <a:r>
              <a:rPr lang="fr-FR" dirty="0" smtClean="0">
                <a:solidFill>
                  <a:srgbClr val="FEFFFF"/>
                </a:solidFill>
              </a:rPr>
              <a:t>) matières </a:t>
            </a:r>
            <a:r>
              <a:rPr lang="fr-FR" dirty="0">
                <a:solidFill>
                  <a:srgbClr val="FEFFFF"/>
                </a:solidFill>
              </a:rPr>
              <a:t>dominantes;</a:t>
            </a:r>
          </a:p>
          <a:p>
            <a:r>
              <a:rPr lang="fr-FR" dirty="0">
                <a:solidFill>
                  <a:srgbClr val="FEFFFF"/>
                </a:solidFill>
              </a:rPr>
              <a:t>Préparation des examens sur la base d’épreuves réelles du BFEM et du Baccalauréat </a:t>
            </a:r>
            <a:r>
              <a:rPr lang="fr-FR" dirty="0" smtClean="0">
                <a:solidFill>
                  <a:srgbClr val="FEFFFF"/>
                </a:solidFill>
              </a:rPr>
              <a:t>sénégalais (habituer </a:t>
            </a:r>
            <a:r>
              <a:rPr lang="fr-FR" dirty="0">
                <a:solidFill>
                  <a:srgbClr val="FEFFFF"/>
                </a:solidFill>
              </a:rPr>
              <a:t>les candidats aux conditions de </a:t>
            </a:r>
            <a:r>
              <a:rPr lang="fr-FR" dirty="0" smtClean="0">
                <a:solidFill>
                  <a:srgbClr val="FEFFFF"/>
                </a:solidFill>
              </a:rPr>
              <a:t>l’examen) . </a:t>
            </a:r>
            <a:endParaRPr lang="fr-FR" dirty="0">
              <a:solidFill>
                <a:srgbClr val="FEFFFF"/>
              </a:solidFill>
            </a:endParaRPr>
          </a:p>
          <a:p>
            <a:endParaRPr lang="fr-FR" dirty="0">
              <a:solidFill>
                <a:srgbClr val="FEFFFF"/>
              </a:solidFill>
            </a:endParaRPr>
          </a:p>
          <a:p>
            <a:endParaRPr lang="fr-FR" dirty="0">
              <a:solidFill>
                <a:srgbClr val="FEFFFF"/>
              </a:solidFill>
            </a:endParaRPr>
          </a:p>
        </p:txBody>
      </p:sp>
      <p:pic>
        <p:nvPicPr>
          <p:cNvPr id="4" name="Picture 3">
            <a:extLst>
              <a:ext uri="{FF2B5EF4-FFF2-40B4-BE49-F238E27FC236}">
                <a16:creationId xmlns:a16="http://schemas.microsoft.com/office/drawing/2014/main" xmlns="" id="{74E3CCFE-F6D3-4444-9633-B9D948D079C7}"/>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392640220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7B5A23F-7276-435D-91DA-09104D7777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F3ECD7F-BF61-4CB1-AA15-464BB771E7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66F1B29-3A08-4DB7-9F92-4C09B3BCF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xmlns="" id="{44A5AAD1-9616-4E1C-B3AC-E5497A6A3C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title"/>
          </p:nvPr>
        </p:nvSpPr>
        <p:spPr>
          <a:xfrm>
            <a:off x="541867" y="787400"/>
            <a:ext cx="7145866" cy="778933"/>
          </a:xfrm>
        </p:spPr>
        <p:txBody>
          <a:bodyPr anchor="ctr">
            <a:normAutofit/>
          </a:bodyPr>
          <a:lstStyle/>
          <a:p>
            <a:r>
              <a:rPr lang="fr-FR" sz="3200" b="1">
                <a:solidFill>
                  <a:srgbClr val="FEFFFF"/>
                </a:solidFill>
              </a:rPr>
              <a:t>VI- INSTRUMENTS/OUTILS</a:t>
            </a:r>
            <a:r>
              <a:rPr lang="fr-FR" sz="3200">
                <a:solidFill>
                  <a:srgbClr val="FEFFFF"/>
                </a:solidFill>
              </a:rPr>
              <a:t> </a:t>
            </a:r>
          </a:p>
        </p:txBody>
      </p:sp>
      <p:sp>
        <p:nvSpPr>
          <p:cNvPr id="3" name="Espace réservé du contenu 2"/>
          <p:cNvSpPr>
            <a:spLocks noGrp="1"/>
          </p:cNvSpPr>
          <p:nvPr>
            <p:ph idx="1"/>
          </p:nvPr>
        </p:nvSpPr>
        <p:spPr>
          <a:xfrm>
            <a:off x="541866" y="2032000"/>
            <a:ext cx="7145867" cy="3879222"/>
          </a:xfrm>
        </p:spPr>
        <p:txBody>
          <a:bodyPr>
            <a:normAutofit/>
          </a:bodyPr>
          <a:lstStyle/>
          <a:p>
            <a:r>
              <a:rPr lang="fr-FR" dirty="0">
                <a:solidFill>
                  <a:srgbClr val="FEFFFF"/>
                </a:solidFill>
              </a:rPr>
              <a:t>A- Outil de séquençage du temps disponible;</a:t>
            </a:r>
          </a:p>
          <a:p>
            <a:r>
              <a:rPr lang="fr-FR" dirty="0">
                <a:solidFill>
                  <a:srgbClr val="FEFFFF"/>
                </a:solidFill>
              </a:rPr>
              <a:t>B- Plan d’action;</a:t>
            </a:r>
          </a:p>
          <a:p>
            <a:r>
              <a:rPr lang="fr-FR" dirty="0">
                <a:solidFill>
                  <a:srgbClr val="FEFFFF"/>
                </a:solidFill>
              </a:rPr>
              <a:t>C- Outils de standardisation de l’administration des épreuves de la composition du 2</a:t>
            </a:r>
            <a:r>
              <a:rPr lang="fr-FR" baseline="30000" dirty="0">
                <a:solidFill>
                  <a:srgbClr val="FEFFFF"/>
                </a:solidFill>
              </a:rPr>
              <a:t>nd</a:t>
            </a:r>
            <a:r>
              <a:rPr lang="fr-FR" dirty="0">
                <a:solidFill>
                  <a:srgbClr val="FEFFFF"/>
                </a:solidFill>
              </a:rPr>
              <a:t> semestre des classes d’examen;</a:t>
            </a:r>
          </a:p>
          <a:p>
            <a:r>
              <a:rPr lang="fr-FR" dirty="0">
                <a:solidFill>
                  <a:srgbClr val="FEFFFF"/>
                </a:solidFill>
              </a:rPr>
              <a:t>D- Outils de  suivi-évaluation (en cours d’élaboration) </a:t>
            </a:r>
          </a:p>
        </p:txBody>
      </p:sp>
      <p:pic>
        <p:nvPicPr>
          <p:cNvPr id="4" name="Picture 3">
            <a:extLst>
              <a:ext uri="{FF2B5EF4-FFF2-40B4-BE49-F238E27FC236}">
                <a16:creationId xmlns:a16="http://schemas.microsoft.com/office/drawing/2014/main" xmlns="" id="{23721487-AD59-4C51-BDF4-93A28059CBDC}"/>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713057" y="3143642"/>
            <a:ext cx="3001931" cy="1639212"/>
          </a:xfrm>
          <a:prstGeom prst="rect">
            <a:avLst/>
          </a:prstGeom>
          <a:noFill/>
        </p:spPr>
      </p:pic>
    </p:spTree>
    <p:extLst>
      <p:ext uri="{BB962C8B-B14F-4D97-AF65-F5344CB8AC3E}">
        <p14:creationId xmlns:p14="http://schemas.microsoft.com/office/powerpoint/2010/main" val="64532714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1786</TotalTime>
  <Words>2310</Words>
  <Application>Microsoft Office PowerPoint</Application>
  <PresentationFormat>Grand écran</PresentationFormat>
  <Paragraphs>395</Paragraphs>
  <Slides>35</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35</vt:i4>
      </vt:variant>
    </vt:vector>
  </HeadingPairs>
  <TitlesOfParts>
    <vt:vector size="42" baseType="lpstr">
      <vt:lpstr>Arial</vt:lpstr>
      <vt:lpstr>Calibri</vt:lpstr>
      <vt:lpstr>Century Gothic</vt:lpstr>
      <vt:lpstr>Times New Roman</vt:lpstr>
      <vt:lpstr>Wingdings</vt:lpstr>
      <vt:lpstr>Wingdings 3</vt:lpstr>
      <vt:lpstr>Brin</vt:lpstr>
      <vt:lpstr>ACADEMIE DE THIES </vt:lpstr>
      <vt:lpstr>PLAN DE PRESENTATION </vt:lpstr>
      <vt:lpstr>I- CONTEXTE</vt:lpstr>
      <vt:lpstr>II- DEFIS</vt:lpstr>
      <vt:lpstr>III- OBJECTIFS</vt:lpstr>
      <vt:lpstr>IV- RESULTATS ATTENDUS</vt:lpstr>
      <vt:lpstr>V- STRATEGIES </vt:lpstr>
      <vt:lpstr>V-STRATEGIES (SUITE) </vt:lpstr>
      <vt:lpstr>VI- INSTRUMENTS/OUTILS </vt:lpstr>
      <vt:lpstr>Présentation PowerPoint</vt:lpstr>
      <vt:lpstr>Présentation PowerPoint</vt:lpstr>
      <vt:lpstr>Présentation PowerPoint</vt:lpstr>
      <vt:lpstr>Présentation PowerPoint</vt:lpstr>
      <vt:lpstr>Présentation PowerPoint</vt:lpstr>
      <vt:lpstr>B- PLAN D’ACTION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II-Sur le plan pédagogique </vt:lpstr>
      <vt:lpstr>Présentation PowerPoint</vt:lpstr>
      <vt:lpstr>C- Proposition de calendriers des compositions du 2nd semestre pour les classes d’examen</vt:lpstr>
      <vt:lpstr>D- OUTILS DE SUIVI-EVALUATION – en cours d’élaboration) </vt:lpstr>
      <vt:lpstr>Partage d’informations </vt:lpstr>
      <vt:lpstr>Résumé de la Note sur la tenue du livret du BAC</vt:lpstr>
      <vt:lpstr>Résumé de la Note sur la tenue du livret du BAC</vt:lpstr>
      <vt:lpstr>Résumé de la Note sur la tenue du livret du BAC</vt:lpstr>
      <vt:lpstr>RECOMMANDATIONS (1)</vt:lpstr>
      <vt:lpstr>RECOMMANDATIONS (2)</vt:lpstr>
      <vt:lpstr>RECOMMANDATIONS(3)  </vt:lpstr>
      <vt:lpstr>RECOMMANDATIONS(4)</vt:lpstr>
      <vt:lpstr>FIN DE LA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khady sow diop</dc:creator>
  <cp:lastModifiedBy>khady sow diop</cp:lastModifiedBy>
  <cp:revision>79</cp:revision>
  <dcterms:created xsi:type="dcterms:W3CDTF">2021-06-04T05:36:00Z</dcterms:created>
  <dcterms:modified xsi:type="dcterms:W3CDTF">2021-06-10T16:40:26Z</dcterms:modified>
</cp:coreProperties>
</file>