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2"/>
  </p:notesMasterIdLst>
  <p:sldIdLst>
    <p:sldId id="256" r:id="rId2"/>
    <p:sldId id="257" r:id="rId3"/>
    <p:sldId id="258" r:id="rId4"/>
    <p:sldId id="296" r:id="rId5"/>
    <p:sldId id="259" r:id="rId6"/>
    <p:sldId id="260" r:id="rId7"/>
    <p:sldId id="261" r:id="rId8"/>
    <p:sldId id="262" r:id="rId9"/>
    <p:sldId id="263" r:id="rId10"/>
    <p:sldId id="294" r:id="rId11"/>
    <p:sldId id="264" r:id="rId12"/>
    <p:sldId id="295" r:id="rId13"/>
    <p:sldId id="265" r:id="rId14"/>
    <p:sldId id="266" r:id="rId15"/>
    <p:sldId id="267" r:id="rId16"/>
    <p:sldId id="268" r:id="rId17"/>
    <p:sldId id="269" r:id="rId18"/>
    <p:sldId id="270" r:id="rId19"/>
    <p:sldId id="271" r:id="rId20"/>
    <p:sldId id="272" r:id="rId21"/>
    <p:sldId id="276" r:id="rId22"/>
    <p:sldId id="273" r:id="rId23"/>
    <p:sldId id="275" r:id="rId24"/>
    <p:sldId id="274" r:id="rId25"/>
    <p:sldId id="278" r:id="rId26"/>
    <p:sldId id="279" r:id="rId27"/>
    <p:sldId id="280" r:id="rId28"/>
    <p:sldId id="281" r:id="rId29"/>
    <p:sldId id="282" r:id="rId30"/>
    <p:sldId id="283" r:id="rId31"/>
    <p:sldId id="284" r:id="rId32"/>
    <p:sldId id="285" r:id="rId33"/>
    <p:sldId id="286" r:id="rId34"/>
    <p:sldId id="287" r:id="rId35"/>
    <p:sldId id="288" r:id="rId36"/>
    <p:sldId id="289" r:id="rId37"/>
    <p:sldId id="290" r:id="rId38"/>
    <p:sldId id="291" r:id="rId39"/>
    <p:sldId id="292" r:id="rId40"/>
    <p:sldId id="293" r:id="rId4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4" autoAdjust="0"/>
    <p:restoredTop sz="88351" autoAdjust="0"/>
  </p:normalViewPr>
  <p:slideViewPr>
    <p:cSldViewPr>
      <p:cViewPr varScale="1">
        <p:scale>
          <a:sx n="66" d="100"/>
          <a:sy n="66" d="100"/>
        </p:scale>
        <p:origin x="1500" y="66"/>
      </p:cViewPr>
      <p:guideLst>
        <p:guide orient="horz" pos="2160"/>
        <p:guide pos="2880"/>
      </p:guideLst>
    </p:cSldViewPr>
  </p:slideViewPr>
  <p:outlineViewPr>
    <p:cViewPr>
      <p:scale>
        <a:sx n="33" d="100"/>
        <a:sy n="33" d="100"/>
      </p:scale>
      <p:origin x="0" y="11214"/>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C7DA194-2746-41D8-93FF-F90AE37C7598}" type="datetimeFigureOut">
              <a:rPr lang="fr-FR" smtClean="0"/>
              <a:pPr/>
              <a:t>22/07/2020</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74280AA-01DC-4DCF-AE76-AA52664C1C9B}" type="slidenum">
              <a:rPr lang="fr-FR" smtClean="0"/>
              <a:pPr/>
              <a:t>‹N°›</a:t>
            </a:fld>
            <a:endParaRPr lang="fr-FR"/>
          </a:p>
        </p:txBody>
      </p:sp>
    </p:spTree>
    <p:extLst>
      <p:ext uri="{BB962C8B-B14F-4D97-AF65-F5344CB8AC3E}">
        <p14:creationId xmlns:p14="http://schemas.microsoft.com/office/powerpoint/2010/main" val="33592343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2418ED06-147F-4C6A-AF3F-7F164C4C35A1}" type="datetime1">
              <a:rPr lang="fr-FR" smtClean="0"/>
              <a:t>22/07/2020</a:t>
            </a:fld>
            <a:endParaRPr lang="fr-FR"/>
          </a:p>
        </p:txBody>
      </p:sp>
      <p:sp>
        <p:nvSpPr>
          <p:cNvPr id="19" name="Espace réservé du pied de page 18"/>
          <p:cNvSpPr>
            <a:spLocks noGrp="1"/>
          </p:cNvSpPr>
          <p:nvPr>
            <p:ph type="ftr" sz="quarter" idx="11"/>
          </p:nvPr>
        </p:nvSpPr>
        <p:spPr/>
        <p:txBody>
          <a:bodyPr/>
          <a:lstStyle/>
          <a:p>
            <a:r>
              <a:rPr lang="fr-FR" smtClean="0"/>
              <a:t>OUVERTURE, EXTENSION, TRANSFERT, RECONNAISSANCE, SUBVENTION</a:t>
            </a:r>
            <a:endParaRPr lang="fr-FR"/>
          </a:p>
        </p:txBody>
      </p:sp>
      <p:sp>
        <p:nvSpPr>
          <p:cNvPr id="27" name="Espace réservé du numéro de diapositive 26"/>
          <p:cNvSpPr>
            <a:spLocks noGrp="1"/>
          </p:cNvSpPr>
          <p:nvPr>
            <p:ph type="sldNum" sz="quarter" idx="12"/>
          </p:nvPr>
        </p:nvSpPr>
        <p:spPr/>
        <p:txBody>
          <a:bodyPr/>
          <a:lstStyle/>
          <a:p>
            <a:fld id="{28C56E26-76B7-47AD-AFBA-6CDC05A0B5F8}"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transition spd="slow">
    <p:pull dir="ru"/>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1E02B9C2-5885-449A-849B-B6D87D96938D}" type="datetime1">
              <a:rPr lang="fr-FR" smtClean="0"/>
              <a:t>22/07/2020</a:t>
            </a:fld>
            <a:endParaRPr lang="fr-FR"/>
          </a:p>
        </p:txBody>
      </p:sp>
      <p:sp>
        <p:nvSpPr>
          <p:cNvPr id="5" name="Espace réservé du pied de page 4"/>
          <p:cNvSpPr>
            <a:spLocks noGrp="1"/>
          </p:cNvSpPr>
          <p:nvPr>
            <p:ph type="ftr" sz="quarter" idx="11"/>
          </p:nvPr>
        </p:nvSpPr>
        <p:spPr/>
        <p:txBody>
          <a:bodyPr/>
          <a:lstStyle/>
          <a:p>
            <a:r>
              <a:rPr lang="fr-FR" smtClean="0"/>
              <a:t>OUVERTURE, EXTENSION, TRANSFERT, RECONNAISSANCE, SUBVENTION</a:t>
            </a:r>
            <a:endParaRPr lang="fr-FR"/>
          </a:p>
        </p:txBody>
      </p:sp>
      <p:sp>
        <p:nvSpPr>
          <p:cNvPr id="6" name="Espace réservé du numéro de diapositive 5"/>
          <p:cNvSpPr>
            <a:spLocks noGrp="1"/>
          </p:cNvSpPr>
          <p:nvPr>
            <p:ph type="sldNum" sz="quarter" idx="12"/>
          </p:nvPr>
        </p:nvSpPr>
        <p:spPr/>
        <p:txBody>
          <a:bodyPr/>
          <a:lstStyle/>
          <a:p>
            <a:fld id="{28C56E26-76B7-47AD-AFBA-6CDC05A0B5F8}" type="slidenum">
              <a:rPr lang="fr-FR" smtClean="0"/>
              <a:pPr/>
              <a:t>‹N°›</a:t>
            </a:fld>
            <a:endParaRPr lang="fr-FR"/>
          </a:p>
        </p:txBody>
      </p:sp>
    </p:spTree>
  </p:cSld>
  <p:clrMapOvr>
    <a:masterClrMapping/>
  </p:clrMapOvr>
  <p:transition spd="slow">
    <p:pull dir="ru"/>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7BF1AD20-62D4-4AA0-82FB-3B0006BAB7FA}" type="datetime1">
              <a:rPr lang="fr-FR" smtClean="0"/>
              <a:t>22/07/2020</a:t>
            </a:fld>
            <a:endParaRPr lang="fr-FR"/>
          </a:p>
        </p:txBody>
      </p:sp>
      <p:sp>
        <p:nvSpPr>
          <p:cNvPr id="5" name="Espace réservé du pied de page 4"/>
          <p:cNvSpPr>
            <a:spLocks noGrp="1"/>
          </p:cNvSpPr>
          <p:nvPr>
            <p:ph type="ftr" sz="quarter" idx="11"/>
          </p:nvPr>
        </p:nvSpPr>
        <p:spPr/>
        <p:txBody>
          <a:bodyPr/>
          <a:lstStyle/>
          <a:p>
            <a:r>
              <a:rPr lang="fr-FR" smtClean="0"/>
              <a:t>OUVERTURE, EXTENSION, TRANSFERT, RECONNAISSANCE, SUBVENTION</a:t>
            </a:r>
            <a:endParaRPr lang="fr-FR"/>
          </a:p>
        </p:txBody>
      </p:sp>
      <p:sp>
        <p:nvSpPr>
          <p:cNvPr id="6" name="Espace réservé du numéro de diapositive 5"/>
          <p:cNvSpPr>
            <a:spLocks noGrp="1"/>
          </p:cNvSpPr>
          <p:nvPr>
            <p:ph type="sldNum" sz="quarter" idx="12"/>
          </p:nvPr>
        </p:nvSpPr>
        <p:spPr/>
        <p:txBody>
          <a:bodyPr/>
          <a:lstStyle/>
          <a:p>
            <a:fld id="{28C56E26-76B7-47AD-AFBA-6CDC05A0B5F8}" type="slidenum">
              <a:rPr lang="fr-FR" smtClean="0"/>
              <a:pPr/>
              <a:t>‹N°›</a:t>
            </a:fld>
            <a:endParaRPr lang="fr-FR"/>
          </a:p>
        </p:txBody>
      </p:sp>
    </p:spTree>
  </p:cSld>
  <p:clrMapOvr>
    <a:masterClrMapping/>
  </p:clrMapOvr>
  <p:transition spd="slow">
    <p:pull dir="ru"/>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3807B9E-4080-4228-A35B-F7CE07924FCA}" type="datetime1">
              <a:rPr lang="fr-FR" smtClean="0"/>
              <a:t>22/07/2020</a:t>
            </a:fld>
            <a:endParaRPr lang="fr-FR"/>
          </a:p>
        </p:txBody>
      </p:sp>
      <p:sp>
        <p:nvSpPr>
          <p:cNvPr id="5" name="Espace réservé du pied de page 4"/>
          <p:cNvSpPr>
            <a:spLocks noGrp="1"/>
          </p:cNvSpPr>
          <p:nvPr>
            <p:ph type="ftr" sz="quarter" idx="11"/>
          </p:nvPr>
        </p:nvSpPr>
        <p:spPr/>
        <p:txBody>
          <a:bodyPr/>
          <a:lstStyle/>
          <a:p>
            <a:r>
              <a:rPr lang="fr-FR" smtClean="0"/>
              <a:t>OUVERTURE, EXTENSION, TRANSFERT, RECONNAISSANCE, SUBVENTION</a:t>
            </a:r>
            <a:endParaRPr lang="fr-FR"/>
          </a:p>
        </p:txBody>
      </p:sp>
      <p:sp>
        <p:nvSpPr>
          <p:cNvPr id="6" name="Espace réservé du numéro de diapositive 5"/>
          <p:cNvSpPr>
            <a:spLocks noGrp="1"/>
          </p:cNvSpPr>
          <p:nvPr>
            <p:ph type="sldNum" sz="quarter" idx="12"/>
          </p:nvPr>
        </p:nvSpPr>
        <p:spPr/>
        <p:txBody>
          <a:bodyPr/>
          <a:lstStyle/>
          <a:p>
            <a:fld id="{28C56E26-76B7-47AD-AFBA-6CDC05A0B5F8}" type="slidenum">
              <a:rPr lang="fr-FR" smtClean="0"/>
              <a:pPr/>
              <a:t>‹N°›</a:t>
            </a:fld>
            <a:endParaRPr lang="fr-FR"/>
          </a:p>
        </p:txBody>
      </p:sp>
    </p:spTree>
  </p:cSld>
  <p:clrMapOvr>
    <a:masterClrMapping/>
  </p:clrMapOvr>
  <p:transition spd="slow">
    <p:pull dir="ru"/>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78138922-F449-4163-A741-889FAD83A9AB}" type="datetime1">
              <a:rPr lang="fr-FR" smtClean="0"/>
              <a:t>22/07/2020</a:t>
            </a:fld>
            <a:endParaRPr lang="fr-FR"/>
          </a:p>
        </p:txBody>
      </p:sp>
      <p:sp>
        <p:nvSpPr>
          <p:cNvPr id="5" name="Espace réservé du pied de page 4"/>
          <p:cNvSpPr>
            <a:spLocks noGrp="1"/>
          </p:cNvSpPr>
          <p:nvPr>
            <p:ph type="ftr" sz="quarter" idx="11"/>
          </p:nvPr>
        </p:nvSpPr>
        <p:spPr/>
        <p:txBody>
          <a:bodyPr/>
          <a:lstStyle/>
          <a:p>
            <a:r>
              <a:rPr lang="fr-FR" smtClean="0"/>
              <a:t>OUVERTURE, EXTENSION, TRANSFERT, RECONNAISSANCE, SUBVENTION</a:t>
            </a:r>
            <a:endParaRPr lang="fr-FR"/>
          </a:p>
        </p:txBody>
      </p:sp>
      <p:sp>
        <p:nvSpPr>
          <p:cNvPr id="6" name="Espace réservé du numéro de diapositive 5"/>
          <p:cNvSpPr>
            <a:spLocks noGrp="1"/>
          </p:cNvSpPr>
          <p:nvPr>
            <p:ph type="sldNum" sz="quarter" idx="12"/>
          </p:nvPr>
        </p:nvSpPr>
        <p:spPr/>
        <p:txBody>
          <a:bodyPr/>
          <a:lstStyle/>
          <a:p>
            <a:fld id="{28C56E26-76B7-47AD-AFBA-6CDC05A0B5F8}"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transition spd="slow">
    <p:pull dir="ru"/>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92EE94EE-FC47-4095-B758-C0D80C5E1142}" type="datetime1">
              <a:rPr lang="fr-FR" smtClean="0"/>
              <a:t>22/07/2020</a:t>
            </a:fld>
            <a:endParaRPr lang="fr-FR"/>
          </a:p>
        </p:txBody>
      </p:sp>
      <p:sp>
        <p:nvSpPr>
          <p:cNvPr id="6" name="Espace réservé du pied de page 5"/>
          <p:cNvSpPr>
            <a:spLocks noGrp="1"/>
          </p:cNvSpPr>
          <p:nvPr>
            <p:ph type="ftr" sz="quarter" idx="11"/>
          </p:nvPr>
        </p:nvSpPr>
        <p:spPr/>
        <p:txBody>
          <a:bodyPr/>
          <a:lstStyle/>
          <a:p>
            <a:r>
              <a:rPr lang="fr-FR" smtClean="0"/>
              <a:t>OUVERTURE, EXTENSION, TRANSFERT, RECONNAISSANCE, SUBVENTION</a:t>
            </a:r>
            <a:endParaRPr lang="fr-FR"/>
          </a:p>
        </p:txBody>
      </p:sp>
      <p:sp>
        <p:nvSpPr>
          <p:cNvPr id="7" name="Espace réservé du numéro de diapositive 6"/>
          <p:cNvSpPr>
            <a:spLocks noGrp="1"/>
          </p:cNvSpPr>
          <p:nvPr>
            <p:ph type="sldNum" sz="quarter" idx="12"/>
          </p:nvPr>
        </p:nvSpPr>
        <p:spPr/>
        <p:txBody>
          <a:bodyPr/>
          <a:lstStyle/>
          <a:p>
            <a:fld id="{28C56E26-76B7-47AD-AFBA-6CDC05A0B5F8}" type="slidenum">
              <a:rPr lang="fr-FR" smtClean="0"/>
              <a:pPr/>
              <a:t>‹N°›</a:t>
            </a:fld>
            <a:endParaRPr lang="fr-FR"/>
          </a:p>
        </p:txBody>
      </p:sp>
    </p:spTree>
  </p:cSld>
  <p:clrMapOvr>
    <a:masterClrMapping/>
  </p:clrMapOvr>
  <p:transition spd="slow">
    <p:pull dir="ru"/>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C1390EE6-C1EC-4137-8ED1-9FC32E46E35C}" type="datetime1">
              <a:rPr lang="fr-FR" smtClean="0"/>
              <a:t>22/07/2020</a:t>
            </a:fld>
            <a:endParaRPr lang="fr-FR"/>
          </a:p>
        </p:txBody>
      </p:sp>
      <p:sp>
        <p:nvSpPr>
          <p:cNvPr id="8" name="Espace réservé du pied de page 7"/>
          <p:cNvSpPr>
            <a:spLocks noGrp="1"/>
          </p:cNvSpPr>
          <p:nvPr>
            <p:ph type="ftr" sz="quarter" idx="11"/>
          </p:nvPr>
        </p:nvSpPr>
        <p:spPr/>
        <p:txBody>
          <a:bodyPr/>
          <a:lstStyle/>
          <a:p>
            <a:r>
              <a:rPr lang="fr-FR" smtClean="0"/>
              <a:t>OUVERTURE, EXTENSION, TRANSFERT, RECONNAISSANCE, SUBVENTION</a:t>
            </a:r>
            <a:endParaRPr lang="fr-FR"/>
          </a:p>
        </p:txBody>
      </p:sp>
      <p:sp>
        <p:nvSpPr>
          <p:cNvPr id="9" name="Espace réservé du numéro de diapositive 8"/>
          <p:cNvSpPr>
            <a:spLocks noGrp="1"/>
          </p:cNvSpPr>
          <p:nvPr>
            <p:ph type="sldNum" sz="quarter" idx="12"/>
          </p:nvPr>
        </p:nvSpPr>
        <p:spPr/>
        <p:txBody>
          <a:bodyPr/>
          <a:lstStyle/>
          <a:p>
            <a:fld id="{28C56E26-76B7-47AD-AFBA-6CDC05A0B5F8}" type="slidenum">
              <a:rPr lang="fr-FR" smtClean="0"/>
              <a:pPr/>
              <a:t>‹N°›</a:t>
            </a:fld>
            <a:endParaRPr lang="fr-FR"/>
          </a:p>
        </p:txBody>
      </p:sp>
    </p:spTree>
  </p:cSld>
  <p:clrMapOvr>
    <a:masterClrMapping/>
  </p:clrMapOvr>
  <p:transition spd="slow">
    <p:pull dir="ru"/>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9A67A85B-B73E-4F1A-A9F6-ACBF608AA085}" type="datetime1">
              <a:rPr lang="fr-FR" smtClean="0"/>
              <a:t>22/07/2020</a:t>
            </a:fld>
            <a:endParaRPr lang="fr-FR"/>
          </a:p>
        </p:txBody>
      </p:sp>
      <p:sp>
        <p:nvSpPr>
          <p:cNvPr id="4" name="Espace réservé du pied de page 3"/>
          <p:cNvSpPr>
            <a:spLocks noGrp="1"/>
          </p:cNvSpPr>
          <p:nvPr>
            <p:ph type="ftr" sz="quarter" idx="11"/>
          </p:nvPr>
        </p:nvSpPr>
        <p:spPr/>
        <p:txBody>
          <a:bodyPr/>
          <a:lstStyle/>
          <a:p>
            <a:r>
              <a:rPr lang="fr-FR" smtClean="0"/>
              <a:t>OUVERTURE, EXTENSION, TRANSFERT, RECONNAISSANCE, SUBVENTION</a:t>
            </a:r>
            <a:endParaRPr lang="fr-FR"/>
          </a:p>
        </p:txBody>
      </p:sp>
      <p:sp>
        <p:nvSpPr>
          <p:cNvPr id="5" name="Espace réservé du numéro de diapositive 4"/>
          <p:cNvSpPr>
            <a:spLocks noGrp="1"/>
          </p:cNvSpPr>
          <p:nvPr>
            <p:ph type="sldNum" sz="quarter" idx="12"/>
          </p:nvPr>
        </p:nvSpPr>
        <p:spPr/>
        <p:txBody>
          <a:bodyPr/>
          <a:lstStyle/>
          <a:p>
            <a:fld id="{28C56E26-76B7-47AD-AFBA-6CDC05A0B5F8}" type="slidenum">
              <a:rPr lang="fr-FR" smtClean="0"/>
              <a:pPr/>
              <a:t>‹N°›</a:t>
            </a:fld>
            <a:endParaRPr lang="fr-FR"/>
          </a:p>
        </p:txBody>
      </p:sp>
    </p:spTree>
  </p:cSld>
  <p:clrMapOvr>
    <a:masterClrMapping/>
  </p:clrMapOvr>
  <p:transition spd="slow">
    <p:pull dir="ru"/>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F99B5A9F-D3E7-4598-9F72-AE3489E66FDB}" type="datetime1">
              <a:rPr lang="fr-FR" smtClean="0"/>
              <a:t>22/07/2020</a:t>
            </a:fld>
            <a:endParaRPr lang="fr-FR"/>
          </a:p>
        </p:txBody>
      </p:sp>
      <p:sp>
        <p:nvSpPr>
          <p:cNvPr id="3" name="Espace réservé du pied de page 2"/>
          <p:cNvSpPr>
            <a:spLocks noGrp="1"/>
          </p:cNvSpPr>
          <p:nvPr>
            <p:ph type="ftr" sz="quarter" idx="11"/>
          </p:nvPr>
        </p:nvSpPr>
        <p:spPr/>
        <p:txBody>
          <a:bodyPr/>
          <a:lstStyle/>
          <a:p>
            <a:r>
              <a:rPr lang="fr-FR" smtClean="0"/>
              <a:t>OUVERTURE, EXTENSION, TRANSFERT, RECONNAISSANCE, SUBVENTION</a:t>
            </a:r>
            <a:endParaRPr lang="fr-FR"/>
          </a:p>
        </p:txBody>
      </p:sp>
      <p:sp>
        <p:nvSpPr>
          <p:cNvPr id="4" name="Espace réservé du numéro de diapositive 3"/>
          <p:cNvSpPr>
            <a:spLocks noGrp="1"/>
          </p:cNvSpPr>
          <p:nvPr>
            <p:ph type="sldNum" sz="quarter" idx="12"/>
          </p:nvPr>
        </p:nvSpPr>
        <p:spPr/>
        <p:txBody>
          <a:bodyPr/>
          <a:lstStyle/>
          <a:p>
            <a:fld id="{28C56E26-76B7-47AD-AFBA-6CDC05A0B5F8}" type="slidenum">
              <a:rPr lang="fr-FR" smtClean="0"/>
              <a:pPr/>
              <a:t>‹N°›</a:t>
            </a:fld>
            <a:endParaRPr lang="fr-FR"/>
          </a:p>
        </p:txBody>
      </p:sp>
    </p:spTree>
  </p:cSld>
  <p:clrMapOvr>
    <a:masterClrMapping/>
  </p:clrMapOvr>
  <p:transition spd="slow">
    <p:pull dir="ru"/>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0CAE56EC-2821-4101-BC65-1768DF27766A}" type="datetime1">
              <a:rPr lang="fr-FR" smtClean="0"/>
              <a:t>22/07/2020</a:t>
            </a:fld>
            <a:endParaRPr lang="fr-FR"/>
          </a:p>
        </p:txBody>
      </p:sp>
      <p:sp>
        <p:nvSpPr>
          <p:cNvPr id="6" name="Espace réservé du pied de page 5"/>
          <p:cNvSpPr>
            <a:spLocks noGrp="1"/>
          </p:cNvSpPr>
          <p:nvPr>
            <p:ph type="ftr" sz="quarter" idx="11"/>
          </p:nvPr>
        </p:nvSpPr>
        <p:spPr/>
        <p:txBody>
          <a:bodyPr/>
          <a:lstStyle/>
          <a:p>
            <a:r>
              <a:rPr lang="fr-FR" smtClean="0"/>
              <a:t>OUVERTURE, EXTENSION, TRANSFERT, RECONNAISSANCE, SUBVENTION</a:t>
            </a:r>
            <a:endParaRPr lang="fr-FR"/>
          </a:p>
        </p:txBody>
      </p:sp>
      <p:sp>
        <p:nvSpPr>
          <p:cNvPr id="7" name="Espace réservé du numéro de diapositive 6"/>
          <p:cNvSpPr>
            <a:spLocks noGrp="1"/>
          </p:cNvSpPr>
          <p:nvPr>
            <p:ph type="sldNum" sz="quarter" idx="12"/>
          </p:nvPr>
        </p:nvSpPr>
        <p:spPr/>
        <p:txBody>
          <a:bodyPr/>
          <a:lstStyle/>
          <a:p>
            <a:fld id="{28C56E26-76B7-47AD-AFBA-6CDC05A0B5F8}" type="slidenum">
              <a:rPr lang="fr-FR" smtClean="0"/>
              <a:pPr/>
              <a:t>‹N°›</a:t>
            </a:fld>
            <a:endParaRPr lang="fr-FR"/>
          </a:p>
        </p:txBody>
      </p:sp>
    </p:spTree>
  </p:cSld>
  <p:clrMapOvr>
    <a:masterClrMapping/>
  </p:clrMapOvr>
  <p:transition spd="slow">
    <p:pull dir="ru"/>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33C8C05F-25E6-4842-8F1E-55C02EE8640E}" type="datetime1">
              <a:rPr lang="fr-FR" smtClean="0"/>
              <a:t>22/07/2020</a:t>
            </a:fld>
            <a:endParaRPr lang="fr-FR"/>
          </a:p>
        </p:txBody>
      </p:sp>
      <p:sp>
        <p:nvSpPr>
          <p:cNvPr id="6" name="Espace réservé du pied de page 5"/>
          <p:cNvSpPr>
            <a:spLocks noGrp="1"/>
          </p:cNvSpPr>
          <p:nvPr>
            <p:ph type="ftr" sz="quarter" idx="11"/>
          </p:nvPr>
        </p:nvSpPr>
        <p:spPr/>
        <p:txBody>
          <a:bodyPr/>
          <a:lstStyle/>
          <a:p>
            <a:r>
              <a:rPr lang="fr-FR" smtClean="0"/>
              <a:t>OUVERTURE, EXTENSION, TRANSFERT, RECONNAISSANCE, SUBVENTION</a:t>
            </a:r>
            <a:endParaRPr lang="fr-FR"/>
          </a:p>
        </p:txBody>
      </p:sp>
      <p:sp>
        <p:nvSpPr>
          <p:cNvPr id="7" name="Espace réservé du numéro de diapositive 6"/>
          <p:cNvSpPr>
            <a:spLocks noGrp="1"/>
          </p:cNvSpPr>
          <p:nvPr>
            <p:ph type="sldNum" sz="quarter" idx="12"/>
          </p:nvPr>
        </p:nvSpPr>
        <p:spPr>
          <a:xfrm>
            <a:off x="8077200" y="6356350"/>
            <a:ext cx="609600" cy="365125"/>
          </a:xfrm>
        </p:spPr>
        <p:txBody>
          <a:bodyPr/>
          <a:lstStyle/>
          <a:p>
            <a:fld id="{28C56E26-76B7-47AD-AFBA-6CDC05A0B5F8}" type="slidenum">
              <a:rPr lang="fr-FR" smtClean="0"/>
              <a:pPr/>
              <a:t>‹N°›</a:t>
            </a:fld>
            <a:endParaRPr lang="fr-FR"/>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spd="slow">
    <p:pull dir="ru"/>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13580B3-EA90-4F4B-BDF5-B90B6CEE9F49}" type="datetime1">
              <a:rPr lang="fr-FR" smtClean="0"/>
              <a:t>22/07/2020</a:t>
            </a:fld>
            <a:endParaRPr lang="fr-FR"/>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r>
              <a:rPr lang="fr-FR" smtClean="0"/>
              <a:t>OUVERTURE, EXTENSION, TRANSFERT, RECONNAISSANCE, SUBVENTION</a:t>
            </a:r>
            <a:endParaRPr lang="fr-FR"/>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28C56E26-76B7-47AD-AFBA-6CDC05A0B5F8}" type="slidenum">
              <a:rPr lang="fr-FR" smtClean="0"/>
              <a:pPr/>
              <a:t>‹N°›</a:t>
            </a:fld>
            <a:endParaRPr lang="fr-FR"/>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slow">
    <p:pull dir="ru"/>
  </p:transition>
  <p:timing>
    <p:tnLst>
      <p:par>
        <p:cTn id="1" dur="indefinite" restart="never" nodeType="tmRoot"/>
      </p:par>
    </p:tnLst>
  </p:timing>
  <p:hf sldNum="0" hdr="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title"/>
          </p:nvPr>
        </p:nvSpPr>
        <p:spPr>
          <a:xfrm>
            <a:off x="457200" y="274638"/>
            <a:ext cx="8229600" cy="1725602"/>
          </a:xfrm>
        </p:spPr>
        <p:txBody>
          <a:bodyPr>
            <a:normAutofit fontScale="90000"/>
          </a:bodyPr>
          <a:lstStyle/>
          <a:p>
            <a:pPr algn="ctr"/>
            <a:r>
              <a:rPr lang="fr-FR" sz="2400" dirty="0" smtClean="0">
                <a:latin typeface="Tw Cen MT Condensed Extra Bold" pitchFamily="34" charset="0"/>
              </a:rPr>
              <a:t>REPUBLIQUE DU SENEGAL</a:t>
            </a:r>
            <a:br>
              <a:rPr lang="fr-FR" sz="2400" dirty="0" smtClean="0">
                <a:latin typeface="Tw Cen MT Condensed Extra Bold" pitchFamily="34" charset="0"/>
              </a:rPr>
            </a:br>
            <a:r>
              <a:rPr lang="fr-FR" sz="1600" dirty="0" smtClean="0">
                <a:latin typeface="Tw Cen MT Condensed Extra Bold" pitchFamily="34" charset="0"/>
              </a:rPr>
              <a:t>Un Peuple – Un But – Une Foi</a:t>
            </a:r>
            <a:r>
              <a:rPr lang="fr-FR" sz="2400" dirty="0" smtClean="0">
                <a:latin typeface="Tw Cen MT Condensed Extra Bold" pitchFamily="34" charset="0"/>
              </a:rPr>
              <a:t/>
            </a:r>
            <a:br>
              <a:rPr lang="fr-FR" sz="2400" dirty="0" smtClean="0">
                <a:latin typeface="Tw Cen MT Condensed Extra Bold" pitchFamily="34" charset="0"/>
              </a:rPr>
            </a:br>
            <a:r>
              <a:rPr lang="fr-FR" sz="2400" dirty="0" smtClean="0">
                <a:latin typeface="Tw Cen MT Condensed Extra Bold" pitchFamily="34" charset="0"/>
              </a:rPr>
              <a:t>MINISTERE DE L’EDUCATION NATIONALE</a:t>
            </a:r>
            <a:br>
              <a:rPr lang="fr-FR" sz="2400" dirty="0" smtClean="0">
                <a:latin typeface="Tw Cen MT Condensed Extra Bold" pitchFamily="34" charset="0"/>
              </a:rPr>
            </a:br>
            <a:r>
              <a:rPr lang="fr-FR" sz="2400" dirty="0" smtClean="0">
                <a:latin typeface="Tw Cen MT Condensed Extra Bold" pitchFamily="34" charset="0"/>
              </a:rPr>
              <a:t>….. O …..</a:t>
            </a:r>
            <a:br>
              <a:rPr lang="fr-FR" sz="2400" dirty="0" smtClean="0">
                <a:latin typeface="Tw Cen MT Condensed Extra Bold" pitchFamily="34" charset="0"/>
              </a:rPr>
            </a:br>
            <a:r>
              <a:rPr lang="fr-FR" sz="2400" dirty="0" smtClean="0">
                <a:latin typeface="Tw Cen MT Condensed Extra Bold" pitchFamily="34" charset="0"/>
              </a:rPr>
              <a:t>DIVISION DE L’ENSEIGNEMENT PRIVE</a:t>
            </a:r>
            <a:endParaRPr lang="fr-FR" sz="2400" dirty="0">
              <a:latin typeface="Tw Cen MT Condensed Extra Bold" pitchFamily="34" charset="0"/>
            </a:endParaRPr>
          </a:p>
        </p:txBody>
      </p:sp>
      <p:sp>
        <p:nvSpPr>
          <p:cNvPr id="7" name="Espace réservé du contenu 6"/>
          <p:cNvSpPr>
            <a:spLocks noGrp="1"/>
          </p:cNvSpPr>
          <p:nvPr>
            <p:ph sz="half" idx="1"/>
          </p:nvPr>
        </p:nvSpPr>
        <p:spPr>
          <a:xfrm>
            <a:off x="457200" y="2500306"/>
            <a:ext cx="8186766" cy="3625857"/>
          </a:xfrm>
        </p:spPr>
        <p:txBody>
          <a:bodyPr>
            <a:normAutofit/>
          </a:bodyPr>
          <a:lstStyle/>
          <a:p>
            <a:pPr algn="ctr">
              <a:buNone/>
            </a:pPr>
            <a:r>
              <a:rPr lang="fr-FR" sz="6600" b="1" dirty="0" smtClean="0">
                <a:ln w="22225">
                  <a:solidFill>
                    <a:schemeClr val="accent2"/>
                  </a:solidFill>
                  <a:prstDash val="solid"/>
                </a:ln>
                <a:solidFill>
                  <a:srgbClr val="C00000"/>
                </a:solidFill>
                <a:latin typeface="Tw Cen MT Condensed Extra Bold" pitchFamily="34" charset="0"/>
              </a:rPr>
              <a:t>FICHES DE RENSEIGNEMENTS </a:t>
            </a:r>
          </a:p>
          <a:p>
            <a:pPr algn="ctr">
              <a:buNone/>
            </a:pPr>
            <a:endParaRPr lang="fr-FR" sz="1800" b="1" dirty="0">
              <a:solidFill>
                <a:srgbClr val="FF0000"/>
              </a:solidFill>
              <a:latin typeface="Tw Cen MT Condensed Extra Bold" pitchFamily="34" charset="0"/>
            </a:endParaRPr>
          </a:p>
          <a:p>
            <a:pPr algn="ctr">
              <a:buNone/>
            </a:pPr>
            <a:r>
              <a:rPr lang="fr-FR" sz="2400" b="1" dirty="0" smtClean="0">
                <a:solidFill>
                  <a:srgbClr val="FF0000"/>
                </a:solidFill>
                <a:latin typeface="Apple Chancery" pitchFamily="66" charset="0"/>
              </a:rPr>
              <a:t>« L’Enseignement </a:t>
            </a:r>
            <a:r>
              <a:rPr lang="fr-FR" sz="2400" b="1" dirty="0">
                <a:solidFill>
                  <a:srgbClr val="FF0000"/>
                </a:solidFill>
                <a:latin typeface="Apple Chancery" pitchFamily="66" charset="0"/>
              </a:rPr>
              <a:t>Privé au service d’une </a:t>
            </a:r>
            <a:r>
              <a:rPr lang="fr-FR" sz="2400" b="1" dirty="0" smtClean="0">
                <a:solidFill>
                  <a:srgbClr val="FF0000"/>
                </a:solidFill>
                <a:latin typeface="Apple Chancery" pitchFamily="66" charset="0"/>
              </a:rPr>
              <a:t>Education</a:t>
            </a:r>
          </a:p>
          <a:p>
            <a:pPr algn="ctr">
              <a:buNone/>
            </a:pPr>
            <a:r>
              <a:rPr lang="fr-FR" sz="2400" b="1" dirty="0" smtClean="0">
                <a:solidFill>
                  <a:srgbClr val="FF0000"/>
                </a:solidFill>
                <a:latin typeface="Apple Chancery" pitchFamily="66" charset="0"/>
              </a:rPr>
              <a:t> </a:t>
            </a:r>
            <a:r>
              <a:rPr lang="fr-FR" sz="2400" b="1" dirty="0">
                <a:solidFill>
                  <a:srgbClr val="FF0000"/>
                </a:solidFill>
                <a:latin typeface="Apple Chancery" pitchFamily="66" charset="0"/>
              </a:rPr>
              <a:t>Universelle et </a:t>
            </a:r>
            <a:r>
              <a:rPr lang="fr-FR" sz="2400" b="1" dirty="0" smtClean="0">
                <a:solidFill>
                  <a:srgbClr val="FF0000"/>
                </a:solidFill>
                <a:latin typeface="Apple Chancery" pitchFamily="66" charset="0"/>
              </a:rPr>
              <a:t>Qualité »</a:t>
            </a:r>
            <a:endParaRPr lang="fr-FR" sz="2400" dirty="0"/>
          </a:p>
        </p:txBody>
      </p:sp>
      <p:pic>
        <p:nvPicPr>
          <p:cNvPr id="1026" name="Image 2" descr="http://1.bp.blogspot.com/__28-wE2rr_o/TAlS87YmaDI/AAAAAAAAAog/lk_dBqZSiWI/s1600/drapeau20senegal1.jpg"/>
          <p:cNvPicPr>
            <a:picLocks noChangeAspect="1" noChangeArrowheads="1"/>
          </p:cNvPicPr>
          <p:nvPr/>
        </p:nvPicPr>
        <p:blipFill>
          <a:blip r:embed="rId2"/>
          <a:srcRect/>
          <a:stretch>
            <a:fillRect/>
          </a:stretch>
        </p:blipFill>
        <p:spPr bwMode="auto">
          <a:xfrm>
            <a:off x="714348" y="428604"/>
            <a:ext cx="1143008" cy="642942"/>
          </a:xfrm>
          <a:prstGeom prst="rect">
            <a:avLst/>
          </a:prstGeom>
          <a:noFill/>
          <a:ln w="9525">
            <a:noFill/>
            <a:miter lim="800000"/>
            <a:headEnd/>
            <a:tailEnd/>
          </a:ln>
        </p:spPr>
      </p:pic>
      <p:pic>
        <p:nvPicPr>
          <p:cNvPr id="1027" name="Image 2" descr="Logo M"/>
          <p:cNvPicPr>
            <a:picLocks noChangeAspect="1" noChangeArrowheads="1"/>
          </p:cNvPicPr>
          <p:nvPr/>
        </p:nvPicPr>
        <p:blipFill>
          <a:blip r:embed="rId3"/>
          <a:srcRect/>
          <a:stretch>
            <a:fillRect/>
          </a:stretch>
        </p:blipFill>
        <p:spPr bwMode="auto">
          <a:xfrm>
            <a:off x="7215206" y="428604"/>
            <a:ext cx="1120776" cy="642939"/>
          </a:xfrm>
          <a:prstGeom prst="rect">
            <a:avLst/>
          </a:prstGeom>
          <a:noFill/>
          <a:ln w="9525">
            <a:noFill/>
            <a:miter lim="800000"/>
            <a:headEnd/>
            <a:tailEnd/>
          </a:ln>
        </p:spPr>
      </p:pic>
      <p:sp>
        <p:nvSpPr>
          <p:cNvPr id="8" name="Espace réservé de la date 7"/>
          <p:cNvSpPr>
            <a:spLocks noGrp="1"/>
          </p:cNvSpPr>
          <p:nvPr>
            <p:ph type="dt" sz="half" idx="10"/>
          </p:nvPr>
        </p:nvSpPr>
        <p:spPr/>
        <p:txBody>
          <a:bodyPr/>
          <a:lstStyle/>
          <a:p>
            <a:fld id="{D81B8F1E-E1A8-45AB-B11C-4362DA14CBF4}" type="datetime1">
              <a:rPr lang="fr-FR" smtClean="0"/>
              <a:t>22/07/2020</a:t>
            </a:fld>
            <a:endParaRPr lang="fr-FR"/>
          </a:p>
        </p:txBody>
      </p:sp>
      <p:sp>
        <p:nvSpPr>
          <p:cNvPr id="9" name="Espace réservé du pied de page 8"/>
          <p:cNvSpPr>
            <a:spLocks noGrp="1"/>
          </p:cNvSpPr>
          <p:nvPr>
            <p:ph type="ftr" sz="quarter" idx="11"/>
          </p:nvPr>
        </p:nvSpPr>
        <p:spPr>
          <a:xfrm>
            <a:off x="2000232" y="6286521"/>
            <a:ext cx="6215106" cy="285752"/>
          </a:xfrm>
        </p:spPr>
        <p:txBody>
          <a:bodyPr/>
          <a:lstStyle/>
          <a:p>
            <a:pPr algn="ctr"/>
            <a:r>
              <a:rPr lang="fr-FR" b="1" dirty="0" smtClean="0">
                <a:solidFill>
                  <a:schemeClr val="accent5">
                    <a:lumMod val="50000"/>
                  </a:schemeClr>
                </a:solidFill>
              </a:rPr>
              <a:t>OUVERTURE, EXTENSION, TRANSFERT, RECONNAISSANCE, SUBVENTION</a:t>
            </a:r>
            <a:endParaRPr lang="fr-FR" b="1" dirty="0">
              <a:solidFill>
                <a:schemeClr val="accent5">
                  <a:lumMod val="50000"/>
                </a:schemeClr>
              </a:solidFill>
            </a:endParaRPr>
          </a:p>
        </p:txBody>
      </p:sp>
    </p:spTree>
  </p:cSld>
  <p:clrMapOvr>
    <a:masterClrMapping/>
  </p:clrMapOvr>
  <p:transition spd="slow">
    <p:pull dir="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377420"/>
            <a:ext cx="8305800" cy="4320480"/>
          </a:xfrm>
        </p:spPr>
        <p:txBody>
          <a:bodyPr>
            <a:normAutofit fontScale="90000"/>
          </a:bodyPr>
          <a:lstStyle/>
          <a:p>
            <a:r>
              <a:rPr lang="fr-FR" sz="3600" dirty="0">
                <a:solidFill>
                  <a:srgbClr val="FF0000"/>
                </a:solidFill>
                <a:latin typeface="Arial Rounded MT Bold" panose="020F0704030504030204" pitchFamily="34" charset="0"/>
              </a:rPr>
              <a:t>c</a:t>
            </a:r>
            <a:r>
              <a:rPr lang="fr-FR" sz="3600" dirty="0">
                <a:latin typeface="Arial Rounded MT Bold" panose="020F0704030504030204" pitchFamily="34" charset="0"/>
              </a:rPr>
              <a:t> - Note indiquant les titres et diplômes préparés ;</a:t>
            </a:r>
            <a:br>
              <a:rPr lang="fr-FR" sz="3600" dirty="0">
                <a:latin typeface="Arial Rounded MT Bold" panose="020F0704030504030204" pitchFamily="34" charset="0"/>
              </a:rPr>
            </a:br>
            <a:r>
              <a:rPr lang="fr-FR" sz="3600" dirty="0">
                <a:solidFill>
                  <a:srgbClr val="FF0000"/>
                </a:solidFill>
                <a:latin typeface="Arial Rounded MT Bold" panose="020F0704030504030204" pitchFamily="34" charset="0"/>
              </a:rPr>
              <a:t>d</a:t>
            </a:r>
            <a:r>
              <a:rPr lang="fr-FR" sz="3600" dirty="0">
                <a:latin typeface="Arial Rounded MT Bold" panose="020F0704030504030204" pitchFamily="34" charset="0"/>
              </a:rPr>
              <a:t> - Programmes et horaires prévus pour chaque cycle ou section faisant ressortir la durée de la formation ;</a:t>
            </a:r>
            <a:br>
              <a:rPr lang="fr-FR" sz="3600" dirty="0">
                <a:latin typeface="Arial Rounded MT Bold" panose="020F0704030504030204" pitchFamily="34" charset="0"/>
              </a:rPr>
            </a:br>
            <a:r>
              <a:rPr lang="fr-FR" sz="3600" dirty="0">
                <a:solidFill>
                  <a:srgbClr val="FF0000"/>
                </a:solidFill>
                <a:latin typeface="Arial Rounded MT Bold" panose="020F0704030504030204" pitchFamily="34" charset="0"/>
              </a:rPr>
              <a:t>e</a:t>
            </a:r>
            <a:r>
              <a:rPr lang="fr-FR" sz="3600" dirty="0">
                <a:latin typeface="Arial Rounded MT Bold" panose="020F0704030504030204" pitchFamily="34" charset="0"/>
              </a:rPr>
              <a:t> - Conditions de recrutement des élèves ou des auditeurs accompagnés de l’effectif prévu par discipline, section, classe et régime ( internat, demi-pension, externat ) ;</a:t>
            </a:r>
            <a:r>
              <a:rPr lang="fr-FR" dirty="0">
                <a:latin typeface="Arial Rounded MT Bold" panose="020F0704030504030204" pitchFamily="34" charset="0"/>
              </a:rPr>
              <a:t/>
            </a:r>
            <a:br>
              <a:rPr lang="fr-FR" dirty="0">
                <a:latin typeface="Arial Rounded MT Bold" panose="020F0704030504030204" pitchFamily="34" charset="0"/>
              </a:rPr>
            </a:br>
            <a:endParaRPr lang="fr-FR" dirty="0"/>
          </a:p>
        </p:txBody>
      </p:sp>
      <p:sp>
        <p:nvSpPr>
          <p:cNvPr id="3" name="Espace réservé de la date 2"/>
          <p:cNvSpPr>
            <a:spLocks noGrp="1"/>
          </p:cNvSpPr>
          <p:nvPr>
            <p:ph type="dt" sz="half" idx="10"/>
          </p:nvPr>
        </p:nvSpPr>
        <p:spPr/>
        <p:txBody>
          <a:bodyPr/>
          <a:lstStyle/>
          <a:p>
            <a:fld id="{9A67A85B-B73E-4F1A-A9F6-ACBF608AA085}" type="datetime1">
              <a:rPr lang="fr-FR" smtClean="0"/>
              <a:t>22/07/2020</a:t>
            </a:fld>
            <a:endParaRPr lang="fr-FR"/>
          </a:p>
        </p:txBody>
      </p:sp>
      <p:sp>
        <p:nvSpPr>
          <p:cNvPr id="4" name="Espace réservé du pied de page 3"/>
          <p:cNvSpPr>
            <a:spLocks noGrp="1"/>
          </p:cNvSpPr>
          <p:nvPr>
            <p:ph type="ftr" sz="quarter" idx="11"/>
          </p:nvPr>
        </p:nvSpPr>
        <p:spPr/>
        <p:txBody>
          <a:bodyPr/>
          <a:lstStyle/>
          <a:p>
            <a:r>
              <a:rPr lang="fr-FR" smtClean="0"/>
              <a:t>OUVERTURE, EXTENSION, TRANSFERT, RECONNAISSANCE, SUBVENTION</a:t>
            </a:r>
            <a:endParaRPr lang="fr-FR"/>
          </a:p>
        </p:txBody>
      </p:sp>
    </p:spTree>
    <p:extLst>
      <p:ext uri="{BB962C8B-B14F-4D97-AF65-F5344CB8AC3E}">
        <p14:creationId xmlns:p14="http://schemas.microsoft.com/office/powerpoint/2010/main" val="3368424337"/>
      </p:ext>
    </p:extLst>
  </p:cSld>
  <p:clrMapOvr>
    <a:masterClrMapping/>
  </p:clrMapOvr>
  <p:transition spd="slow">
    <p:pull dir="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2687978"/>
            <a:ext cx="8305800" cy="4021056"/>
          </a:xfrm>
        </p:spPr>
        <p:txBody>
          <a:bodyPr>
            <a:normAutofit fontScale="90000"/>
          </a:bodyPr>
          <a:lstStyle/>
          <a:p>
            <a:pPr>
              <a:lnSpc>
                <a:spcPct val="150000"/>
              </a:lnSpc>
            </a:pPr>
            <a:r>
              <a:rPr lang="fr-FR" sz="2700" dirty="0" smtClean="0">
                <a:solidFill>
                  <a:srgbClr val="FF0000"/>
                </a:solidFill>
                <a:latin typeface="Arial Rounded MT Bold" panose="020F0704030504030204" pitchFamily="34" charset="0"/>
              </a:rPr>
              <a:t>f</a:t>
            </a:r>
            <a:r>
              <a:rPr lang="fr-FR" sz="2700" dirty="0" smtClean="0">
                <a:latin typeface="Arial Rounded MT Bold" panose="020F0704030504030204" pitchFamily="34" charset="0"/>
              </a:rPr>
              <a:t> </a:t>
            </a:r>
            <a:r>
              <a:rPr lang="fr-FR" sz="3100" dirty="0" smtClean="0">
                <a:latin typeface="Arial Rounded MT Bold" panose="020F0704030504030204" pitchFamily="34" charset="0"/>
              </a:rPr>
              <a:t>- Nombre d’enseignants prévus ainsi que leur qualification souhaitée pour chaque discipline enseignée ;</a:t>
            </a:r>
            <a:br>
              <a:rPr lang="fr-FR" sz="3100" dirty="0" smtClean="0">
                <a:latin typeface="Arial Rounded MT Bold" panose="020F0704030504030204" pitchFamily="34" charset="0"/>
              </a:rPr>
            </a:br>
            <a:r>
              <a:rPr lang="fr-FR" sz="3100" dirty="0" smtClean="0">
                <a:solidFill>
                  <a:srgbClr val="FF0000"/>
                </a:solidFill>
                <a:latin typeface="Arial Rounded MT Bold" panose="020F0704030504030204" pitchFamily="34" charset="0"/>
              </a:rPr>
              <a:t>g</a:t>
            </a:r>
            <a:r>
              <a:rPr lang="fr-FR" sz="3100" dirty="0" smtClean="0">
                <a:latin typeface="Arial Rounded MT Bold" panose="020F0704030504030204" pitchFamily="34" charset="0"/>
              </a:rPr>
              <a:t> - Nombre de classes prévues qui ne peut être inférieur à 2 sections pour le préscolaire, 3 pour l’élémentaire, 2 pour le moyen général et 2 pour le secondaire ; 2 pour le professionnel et technique ;</a:t>
            </a:r>
            <a:br>
              <a:rPr lang="fr-FR" sz="3100" dirty="0" smtClean="0">
                <a:latin typeface="Arial Rounded MT Bold" panose="020F0704030504030204" pitchFamily="34" charset="0"/>
              </a:rPr>
            </a:br>
            <a:endParaRPr lang="fr-FR" dirty="0">
              <a:latin typeface="Perpetua" pitchFamily="18" charset="0"/>
            </a:endParaRPr>
          </a:p>
        </p:txBody>
      </p:sp>
      <p:sp>
        <p:nvSpPr>
          <p:cNvPr id="3" name="Espace réservé de la date 2"/>
          <p:cNvSpPr>
            <a:spLocks noGrp="1"/>
          </p:cNvSpPr>
          <p:nvPr>
            <p:ph type="dt" sz="half" idx="10"/>
          </p:nvPr>
        </p:nvSpPr>
        <p:spPr/>
        <p:txBody>
          <a:bodyPr/>
          <a:lstStyle/>
          <a:p>
            <a:fld id="{79664354-E032-44E0-A831-7AD7C8C3E208}" type="datetime1">
              <a:rPr lang="fr-FR" smtClean="0"/>
              <a:t>22/07/2020</a:t>
            </a:fld>
            <a:endParaRPr lang="fr-FR"/>
          </a:p>
        </p:txBody>
      </p:sp>
      <p:sp>
        <p:nvSpPr>
          <p:cNvPr id="4" name="Espace réservé du pied de page 3"/>
          <p:cNvSpPr>
            <a:spLocks noGrp="1"/>
          </p:cNvSpPr>
          <p:nvPr>
            <p:ph type="ftr" sz="quarter" idx="11"/>
          </p:nvPr>
        </p:nvSpPr>
        <p:spPr/>
        <p:txBody>
          <a:bodyPr/>
          <a:lstStyle/>
          <a:p>
            <a:r>
              <a:rPr lang="fr-FR" smtClean="0"/>
              <a:t>OUVERTURE, EXTENSION, TRANSFERT, RECONNAISSANCE, SUBVENTION</a:t>
            </a:r>
            <a:endParaRPr lang="fr-FR"/>
          </a:p>
        </p:txBody>
      </p:sp>
    </p:spTree>
  </p:cSld>
  <p:clrMapOvr>
    <a:masterClrMapping/>
  </p:clrMapOvr>
  <p:transition spd="slow">
    <p:pull dir="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564904"/>
            <a:ext cx="9001000" cy="5267610"/>
          </a:xfrm>
        </p:spPr>
        <p:txBody>
          <a:bodyPr>
            <a:noAutofit/>
          </a:bodyPr>
          <a:lstStyle/>
          <a:p>
            <a:pPr>
              <a:lnSpc>
                <a:spcPct val="150000"/>
              </a:lnSpc>
            </a:pPr>
            <a:r>
              <a:rPr lang="fr-FR" sz="2800" dirty="0">
                <a:solidFill>
                  <a:srgbClr val="FF0000"/>
                </a:solidFill>
                <a:latin typeface="Arial Rounded MT Bold" panose="020F0704030504030204" pitchFamily="34" charset="0"/>
              </a:rPr>
              <a:t>h</a:t>
            </a:r>
            <a:r>
              <a:rPr lang="fr-FR" sz="2800" dirty="0">
                <a:latin typeface="Arial Rounded MT Bold" panose="020F0704030504030204" pitchFamily="34" charset="0"/>
              </a:rPr>
              <a:t> - Etat précisant le nombre de personnes prévues pour occuper les emplois de direction, d’administration et de surveillance ;</a:t>
            </a:r>
            <a:br>
              <a:rPr lang="fr-FR" sz="2800" dirty="0">
                <a:latin typeface="Arial Rounded MT Bold" panose="020F0704030504030204" pitchFamily="34" charset="0"/>
              </a:rPr>
            </a:br>
            <a:r>
              <a:rPr lang="fr-FR" sz="2800" dirty="0">
                <a:latin typeface="Arial Rounded MT Bold" panose="020F0704030504030204" pitchFamily="34" charset="0"/>
              </a:rPr>
              <a:t> </a:t>
            </a:r>
            <a:r>
              <a:rPr lang="fr-FR" sz="2800" dirty="0">
                <a:solidFill>
                  <a:srgbClr val="FF0000"/>
                </a:solidFill>
                <a:latin typeface="Arial Rounded MT Bold" panose="020F0704030504030204" pitchFamily="34" charset="0"/>
              </a:rPr>
              <a:t>i)</a:t>
            </a:r>
            <a:r>
              <a:rPr lang="fr-FR" sz="2800" b="1" dirty="0">
                <a:latin typeface="Arial Rounded MT Bold" panose="020F0704030504030204" pitchFamily="34" charset="0"/>
              </a:rPr>
              <a:t> - Titre de propriété ou un contrat de location ou de bail légalisé à durée indéterminée à la date d’ouverture</a:t>
            </a:r>
            <a:r>
              <a:rPr lang="fr-FR" sz="2800" dirty="0">
                <a:latin typeface="Arial Rounded MT Bold" panose="020F0704030504030204" pitchFamily="34" charset="0"/>
              </a:rPr>
              <a:t>.</a:t>
            </a:r>
            <a:br>
              <a:rPr lang="fr-FR" sz="2800" dirty="0">
                <a:latin typeface="Arial Rounded MT Bold" panose="020F0704030504030204" pitchFamily="34" charset="0"/>
              </a:rPr>
            </a:br>
            <a:r>
              <a:rPr lang="fr-FR" sz="1800" b="1" i="1" u="sng" dirty="0">
                <a:latin typeface="Perpetua" pitchFamily="18" charset="0"/>
              </a:rPr>
              <a:t>NB</a:t>
            </a:r>
            <a:r>
              <a:rPr lang="fr-FR" sz="1800" i="1" dirty="0">
                <a:latin typeface="Perpetua" pitchFamily="18" charset="0"/>
              </a:rPr>
              <a:t> : « l’établissement commence à fonctionner dès le dépôt de ces dossiers, sanctionné par la délivrance d’un récépissé » ( article 4 décret 98.562 du 26.06.98 </a:t>
            </a:r>
            <a:r>
              <a:rPr lang="fr-FR" sz="1800" i="1" dirty="0" smtClean="0">
                <a:latin typeface="Perpetua" pitchFamily="18" charset="0"/>
              </a:rPr>
              <a:t>)</a:t>
            </a:r>
            <a:r>
              <a:rPr lang="fr-FR" sz="1800" i="1" dirty="0">
                <a:latin typeface="Perpetua" pitchFamily="18" charset="0"/>
              </a:rPr>
              <a:t/>
            </a:r>
            <a:br>
              <a:rPr lang="fr-FR" sz="1800" i="1" dirty="0">
                <a:latin typeface="Perpetua" pitchFamily="18" charset="0"/>
              </a:rPr>
            </a:br>
            <a:r>
              <a:rPr lang="fr-FR" sz="2400" b="1" dirty="0">
                <a:solidFill>
                  <a:schemeClr val="tx1"/>
                </a:solidFill>
                <a:latin typeface="Arial Rounded MT Bold" panose="020F0704030504030204" pitchFamily="34" charset="0"/>
              </a:rPr>
              <a:t>Dossier à faire parvenir </a:t>
            </a:r>
            <a:r>
              <a:rPr lang="fr-FR" sz="2400" b="1" dirty="0" smtClean="0">
                <a:solidFill>
                  <a:schemeClr val="tx1"/>
                </a:solidFill>
                <a:latin typeface="Arial Rounded MT Bold" panose="020F0704030504030204" pitchFamily="34" charset="0"/>
              </a:rPr>
              <a:t>par </a:t>
            </a:r>
            <a:r>
              <a:rPr lang="fr-FR" sz="2400" b="1" dirty="0">
                <a:solidFill>
                  <a:schemeClr val="tx1"/>
                </a:solidFill>
                <a:latin typeface="Arial Rounded MT Bold" panose="020F0704030504030204" pitchFamily="34" charset="0"/>
              </a:rPr>
              <a:t>voie hiérarchique entre le 10 avril et le 10 août de </a:t>
            </a:r>
            <a:r>
              <a:rPr lang="fr-FR" sz="2800" b="1" dirty="0">
                <a:solidFill>
                  <a:schemeClr val="tx1"/>
                </a:solidFill>
                <a:latin typeface="Arial Rounded MT Bold" panose="020F0704030504030204" pitchFamily="34" charset="0"/>
              </a:rPr>
              <a:t>chaque année</a:t>
            </a:r>
            <a:r>
              <a:rPr lang="fr-FR" sz="2800" b="1" dirty="0">
                <a:solidFill>
                  <a:srgbClr val="FF0000"/>
                </a:solidFill>
                <a:latin typeface="Arial Rounded MT Bold" panose="020F0704030504030204" pitchFamily="34" charset="0"/>
              </a:rPr>
              <a:t>.</a:t>
            </a:r>
            <a:r>
              <a:rPr lang="fr-FR" sz="2000" dirty="0">
                <a:solidFill>
                  <a:srgbClr val="FF0000"/>
                </a:solidFill>
                <a:latin typeface="Arial Rounded MT Bold" panose="020F0704030504030204" pitchFamily="34" charset="0"/>
              </a:rPr>
              <a:t/>
            </a:r>
            <a:br>
              <a:rPr lang="fr-FR" sz="2000" dirty="0">
                <a:solidFill>
                  <a:srgbClr val="FF0000"/>
                </a:solidFill>
                <a:latin typeface="Arial Rounded MT Bold" panose="020F0704030504030204" pitchFamily="34" charset="0"/>
              </a:rPr>
            </a:br>
            <a:r>
              <a:rPr lang="fr-FR" sz="2800" dirty="0">
                <a:latin typeface="Perpetua" pitchFamily="18" charset="0"/>
              </a:rPr>
              <a:t/>
            </a:r>
            <a:br>
              <a:rPr lang="fr-FR" sz="2800" dirty="0">
                <a:latin typeface="Perpetua" pitchFamily="18" charset="0"/>
              </a:rPr>
            </a:br>
            <a:endParaRPr lang="fr-FR" sz="2400" dirty="0"/>
          </a:p>
        </p:txBody>
      </p:sp>
      <p:sp>
        <p:nvSpPr>
          <p:cNvPr id="3" name="Espace réservé de la date 2"/>
          <p:cNvSpPr>
            <a:spLocks noGrp="1"/>
          </p:cNvSpPr>
          <p:nvPr>
            <p:ph type="dt" sz="half" idx="10"/>
          </p:nvPr>
        </p:nvSpPr>
        <p:spPr/>
        <p:txBody>
          <a:bodyPr/>
          <a:lstStyle/>
          <a:p>
            <a:fld id="{9A67A85B-B73E-4F1A-A9F6-ACBF608AA085}" type="datetime1">
              <a:rPr lang="fr-FR" smtClean="0"/>
              <a:t>22/07/2020</a:t>
            </a:fld>
            <a:endParaRPr lang="fr-FR"/>
          </a:p>
        </p:txBody>
      </p:sp>
      <p:sp>
        <p:nvSpPr>
          <p:cNvPr id="4" name="Espace réservé du pied de page 3"/>
          <p:cNvSpPr>
            <a:spLocks noGrp="1"/>
          </p:cNvSpPr>
          <p:nvPr>
            <p:ph type="ftr" sz="quarter" idx="11"/>
          </p:nvPr>
        </p:nvSpPr>
        <p:spPr/>
        <p:txBody>
          <a:bodyPr/>
          <a:lstStyle/>
          <a:p>
            <a:r>
              <a:rPr lang="fr-FR" smtClean="0"/>
              <a:t>OUVERTURE, EXTENSION, TRANSFERT, RECONNAISSANCE, SUBVENTION</a:t>
            </a:r>
            <a:endParaRPr lang="fr-FR"/>
          </a:p>
        </p:txBody>
      </p:sp>
    </p:spTree>
    <p:extLst>
      <p:ext uri="{BB962C8B-B14F-4D97-AF65-F5344CB8AC3E}">
        <p14:creationId xmlns:p14="http://schemas.microsoft.com/office/powerpoint/2010/main" val="2476639521"/>
      </p:ext>
    </p:extLst>
  </p:cSld>
  <p:clrMapOvr>
    <a:masterClrMapping/>
  </p:clrMapOvr>
  <p:transition spd="slow">
    <p:pull dir="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4309088"/>
          </a:xfrm>
        </p:spPr>
        <p:txBody>
          <a:bodyPr>
            <a:noAutofit/>
          </a:bodyPr>
          <a:lstStyle/>
          <a:p>
            <a:pPr algn="ctr"/>
            <a:r>
              <a:rPr lang="nl-NL" sz="6600" b="1" dirty="0" smtClean="0">
                <a:ln w="22225">
                  <a:solidFill>
                    <a:schemeClr val="accent2"/>
                  </a:solidFill>
                  <a:prstDash val="solid"/>
                </a:ln>
                <a:solidFill>
                  <a:srgbClr val="C00000"/>
                </a:solidFill>
                <a:latin typeface="Cooper Black" pitchFamily="18" charset="0"/>
              </a:rPr>
              <a:t>EXTENSION D’UNE ECOLE PRIVEE </a:t>
            </a:r>
            <a:endParaRPr lang="fr-FR" sz="6600" b="1" dirty="0">
              <a:ln w="22225">
                <a:solidFill>
                  <a:schemeClr val="accent2"/>
                </a:solidFill>
                <a:prstDash val="solid"/>
              </a:ln>
              <a:solidFill>
                <a:srgbClr val="C00000"/>
              </a:solidFill>
              <a:latin typeface="Cooper Black" pitchFamily="18" charset="0"/>
            </a:endParaRPr>
          </a:p>
        </p:txBody>
      </p:sp>
      <p:sp>
        <p:nvSpPr>
          <p:cNvPr id="3" name="Espace réservé de la date 2"/>
          <p:cNvSpPr>
            <a:spLocks noGrp="1"/>
          </p:cNvSpPr>
          <p:nvPr>
            <p:ph type="dt" sz="half" idx="10"/>
          </p:nvPr>
        </p:nvSpPr>
        <p:spPr/>
        <p:txBody>
          <a:bodyPr/>
          <a:lstStyle/>
          <a:p>
            <a:fld id="{9C3468DC-B64D-46CA-B928-DDF76BFF9A8A}" type="datetime1">
              <a:rPr lang="fr-FR" smtClean="0"/>
              <a:t>22/07/2020</a:t>
            </a:fld>
            <a:endParaRPr lang="fr-FR"/>
          </a:p>
        </p:txBody>
      </p:sp>
      <p:sp>
        <p:nvSpPr>
          <p:cNvPr id="4" name="Espace réservé du pied de page 3"/>
          <p:cNvSpPr>
            <a:spLocks noGrp="1"/>
          </p:cNvSpPr>
          <p:nvPr>
            <p:ph type="ftr" sz="quarter" idx="11"/>
          </p:nvPr>
        </p:nvSpPr>
        <p:spPr/>
        <p:txBody>
          <a:bodyPr/>
          <a:lstStyle/>
          <a:p>
            <a:r>
              <a:rPr lang="fr-FR" smtClean="0"/>
              <a:t>OUVERTURE, EXTENSION, TRANSFERT, RECONNAISSANCE, SUBVENTION</a:t>
            </a:r>
            <a:endParaRPr lang="fr-FR"/>
          </a:p>
        </p:txBody>
      </p:sp>
    </p:spTree>
  </p:cSld>
  <p:clrMapOvr>
    <a:masterClrMapping/>
  </p:clrMapOvr>
  <p:transition spd="slow">
    <p:pull dir="r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88347" y="982082"/>
            <a:ext cx="8305800" cy="5582432"/>
          </a:xfrm>
        </p:spPr>
        <p:txBody>
          <a:bodyPr>
            <a:normAutofit fontScale="90000"/>
          </a:bodyPr>
          <a:lstStyle/>
          <a:p>
            <a:pPr lvl="0"/>
            <a:r>
              <a:rPr lang="fr-FR" dirty="0" smtClean="0"/>
              <a:t>         </a:t>
            </a:r>
            <a:r>
              <a:rPr lang="nl-NL" sz="5300" b="1" dirty="0" smtClean="0">
                <a:ln w="22225">
                  <a:solidFill>
                    <a:schemeClr val="accent2"/>
                  </a:solidFill>
                  <a:prstDash val="solid"/>
                </a:ln>
                <a:solidFill>
                  <a:srgbClr val="C00000"/>
                </a:solidFill>
                <a:latin typeface="Cooper Black" pitchFamily="18" charset="0"/>
              </a:rPr>
              <a:t>EXTENSION D’UN    NOUVEAU CYCLE</a:t>
            </a:r>
            <a:r>
              <a:rPr lang="nl-NL" sz="3100" b="1" dirty="0" smtClean="0">
                <a:ln w="22225">
                  <a:solidFill>
                    <a:schemeClr val="accent2"/>
                  </a:solidFill>
                  <a:prstDash val="solid"/>
                </a:ln>
                <a:solidFill>
                  <a:srgbClr val="C00000"/>
                </a:solidFill>
              </a:rPr>
              <a:t/>
            </a:r>
            <a:br>
              <a:rPr lang="nl-NL" sz="3100" b="1" dirty="0" smtClean="0">
                <a:ln w="22225">
                  <a:solidFill>
                    <a:schemeClr val="accent2"/>
                  </a:solidFill>
                  <a:prstDash val="solid"/>
                </a:ln>
                <a:solidFill>
                  <a:srgbClr val="C00000"/>
                </a:solidFill>
              </a:rPr>
            </a:br>
            <a:r>
              <a:rPr lang="nl-NL" sz="2800" b="1" dirty="0" smtClean="0">
                <a:latin typeface="Arial Rounded MT Bold" panose="020F0704030504030204" pitchFamily="34" charset="0"/>
              </a:rPr>
              <a:t>- </a:t>
            </a:r>
            <a:r>
              <a:rPr lang="fr-FR" sz="2700" dirty="0" smtClean="0">
                <a:latin typeface="Arial Rounded MT Bold" panose="020F0704030504030204" pitchFamily="34" charset="0"/>
              </a:rPr>
              <a:t>Une demande manuscrite adressée au Ministre de l’Education.</a:t>
            </a:r>
            <a:br>
              <a:rPr lang="fr-FR" sz="2700" dirty="0" smtClean="0">
                <a:latin typeface="Arial Rounded MT Bold" panose="020F0704030504030204" pitchFamily="34" charset="0"/>
              </a:rPr>
            </a:br>
            <a:r>
              <a:rPr lang="fr-FR" sz="2700" dirty="0" smtClean="0">
                <a:latin typeface="Arial Rounded MT Bold" panose="020F0704030504030204" pitchFamily="34" charset="0"/>
              </a:rPr>
              <a:t>- L’arrêté d’ouverture de l’établissement.</a:t>
            </a:r>
            <a:br>
              <a:rPr lang="fr-FR" sz="2700" dirty="0" smtClean="0">
                <a:latin typeface="Arial Rounded MT Bold" panose="020F0704030504030204" pitchFamily="34" charset="0"/>
              </a:rPr>
            </a:br>
            <a:r>
              <a:rPr lang="fr-FR" sz="2700" dirty="0" smtClean="0">
                <a:latin typeface="Arial Rounded MT Bold" panose="020F0704030504030204" pitchFamily="34" charset="0"/>
              </a:rPr>
              <a:t>- Le Plan des locaux</a:t>
            </a:r>
            <a:r>
              <a:rPr lang="fr-FR" sz="2700" b="1" dirty="0" smtClean="0">
                <a:latin typeface="Arial Rounded MT Bold" panose="020F0704030504030204" pitchFamily="34" charset="0"/>
              </a:rPr>
              <a:t> </a:t>
            </a:r>
            <a:r>
              <a:rPr lang="fr-FR" sz="2700" dirty="0" smtClean="0">
                <a:latin typeface="Arial Rounded MT Bold" panose="020F0704030504030204" pitchFamily="34" charset="0"/>
              </a:rPr>
              <a:t>à usage de classes, ateliers, laboratoire, dortoirs, foyers, des installations et services sanitaires etc.</a:t>
            </a:r>
            <a:br>
              <a:rPr lang="fr-FR" sz="2700" dirty="0" smtClean="0">
                <a:latin typeface="Arial Rounded MT Bold" panose="020F0704030504030204" pitchFamily="34" charset="0"/>
              </a:rPr>
            </a:br>
            <a:r>
              <a:rPr lang="fr-FR" sz="2700" dirty="0" smtClean="0">
                <a:latin typeface="Arial Rounded MT Bold" panose="020F0704030504030204" pitchFamily="34" charset="0"/>
              </a:rPr>
              <a:t>- Une note indiquant les titres et diplômes préparés.</a:t>
            </a:r>
            <a:br>
              <a:rPr lang="fr-FR" sz="2700" dirty="0" smtClean="0">
                <a:latin typeface="Arial Rounded MT Bold" panose="020F0704030504030204" pitchFamily="34" charset="0"/>
              </a:rPr>
            </a:br>
            <a:r>
              <a:rPr lang="fr-FR" sz="2700" dirty="0" smtClean="0">
                <a:latin typeface="Arial Rounded MT Bold" panose="020F0704030504030204" pitchFamily="34" charset="0"/>
              </a:rPr>
              <a:t>- Le nombre d’enseignants prévus pour chaque classe.</a:t>
            </a:r>
            <a:br>
              <a:rPr lang="fr-FR" sz="2700" dirty="0" smtClean="0">
                <a:latin typeface="Arial Rounded MT Bold" panose="020F0704030504030204" pitchFamily="34" charset="0"/>
              </a:rPr>
            </a:br>
            <a:r>
              <a:rPr lang="fr-FR" sz="2700" dirty="0" smtClean="0">
                <a:latin typeface="Arial Rounded MT Bold" panose="020F0704030504030204" pitchFamily="34" charset="0"/>
              </a:rPr>
              <a:t>- Une note fixant les conditions de recrutement.</a:t>
            </a:r>
            <a:br>
              <a:rPr lang="fr-FR" sz="2700" dirty="0" smtClean="0">
                <a:latin typeface="Arial Rounded MT Bold" panose="020F0704030504030204" pitchFamily="34" charset="0"/>
              </a:rPr>
            </a:br>
            <a:r>
              <a:rPr lang="fr-FR" sz="2700" dirty="0" smtClean="0">
                <a:latin typeface="Arial Rounded MT Bold" panose="020F0704030504030204" pitchFamily="34" charset="0"/>
              </a:rPr>
              <a:t>- L’Effectif prévu par classe/section.</a:t>
            </a:r>
            <a:br>
              <a:rPr lang="fr-FR" sz="2700" dirty="0" smtClean="0">
                <a:latin typeface="Arial Rounded MT Bold" panose="020F0704030504030204" pitchFamily="34" charset="0"/>
              </a:rPr>
            </a:br>
            <a:r>
              <a:rPr lang="fr-FR" sz="2700" dirty="0" smtClean="0">
                <a:latin typeface="Arial Rounded MT Bold" panose="020F0704030504030204" pitchFamily="34" charset="0"/>
              </a:rPr>
              <a:t>- Une enveloppe timbrée portant l’adresse.</a:t>
            </a:r>
            <a:br>
              <a:rPr lang="fr-FR" sz="2700" dirty="0" smtClean="0">
                <a:latin typeface="Arial Rounded MT Bold" panose="020F0704030504030204" pitchFamily="34" charset="0"/>
              </a:rPr>
            </a:br>
            <a:endParaRPr lang="fr-FR" dirty="0">
              <a:latin typeface="Arial Rounded MT Bold" panose="020F0704030504030204" pitchFamily="34" charset="0"/>
            </a:endParaRPr>
          </a:p>
        </p:txBody>
      </p:sp>
      <p:sp>
        <p:nvSpPr>
          <p:cNvPr id="3" name="Espace réservé de la date 2"/>
          <p:cNvSpPr>
            <a:spLocks noGrp="1"/>
          </p:cNvSpPr>
          <p:nvPr>
            <p:ph type="dt" sz="half" idx="10"/>
          </p:nvPr>
        </p:nvSpPr>
        <p:spPr/>
        <p:txBody>
          <a:bodyPr/>
          <a:lstStyle/>
          <a:p>
            <a:fld id="{075C7108-52E0-483B-8646-015636CF1AF3}" type="datetime1">
              <a:rPr lang="fr-FR" smtClean="0"/>
              <a:t>22/07/2020</a:t>
            </a:fld>
            <a:endParaRPr lang="fr-FR"/>
          </a:p>
        </p:txBody>
      </p:sp>
      <p:sp>
        <p:nvSpPr>
          <p:cNvPr id="4" name="Espace réservé du pied de page 3"/>
          <p:cNvSpPr>
            <a:spLocks noGrp="1"/>
          </p:cNvSpPr>
          <p:nvPr>
            <p:ph type="ftr" sz="quarter" idx="11"/>
          </p:nvPr>
        </p:nvSpPr>
        <p:spPr/>
        <p:txBody>
          <a:bodyPr/>
          <a:lstStyle/>
          <a:p>
            <a:r>
              <a:rPr lang="fr-FR" smtClean="0"/>
              <a:t>OUVERTURE, EXTENSION, TRANSFERT, RECONNAISSANCE, SUBVENTION</a:t>
            </a:r>
            <a:endParaRPr lang="fr-FR"/>
          </a:p>
        </p:txBody>
      </p:sp>
    </p:spTree>
  </p:cSld>
  <p:clrMapOvr>
    <a:masterClrMapping/>
  </p:clrMapOvr>
  <p:transition spd="slow">
    <p:pull dir="r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55576" y="2132856"/>
            <a:ext cx="8079432" cy="5088628"/>
          </a:xfrm>
        </p:spPr>
        <p:txBody>
          <a:bodyPr>
            <a:normAutofit fontScale="90000"/>
          </a:bodyPr>
          <a:lstStyle/>
          <a:p>
            <a:r>
              <a:rPr lang="nl-NL" sz="4900" b="1" dirty="0" smtClean="0">
                <a:ln w="22225">
                  <a:solidFill>
                    <a:schemeClr val="accent2"/>
                  </a:solidFill>
                  <a:prstDash val="solid"/>
                </a:ln>
                <a:solidFill>
                  <a:srgbClr val="C00000"/>
                </a:solidFill>
                <a:latin typeface="Cooper Black" pitchFamily="18" charset="0"/>
              </a:rPr>
              <a:t>EXTENSION DE CLASSES </a:t>
            </a:r>
            <a:r>
              <a:rPr lang="nl-NL" sz="4900" b="1" dirty="0" err="1" smtClean="0">
                <a:ln w="22225">
                  <a:solidFill>
                    <a:schemeClr val="accent2"/>
                  </a:solidFill>
                  <a:prstDash val="solid"/>
                </a:ln>
                <a:solidFill>
                  <a:srgbClr val="C00000"/>
                </a:solidFill>
                <a:latin typeface="Cooper Black" pitchFamily="18" charset="0"/>
              </a:rPr>
              <a:t>ou</a:t>
            </a:r>
            <a:r>
              <a:rPr lang="nl-NL" sz="4900" b="1" dirty="0" smtClean="0">
                <a:ln w="22225">
                  <a:solidFill>
                    <a:schemeClr val="accent2"/>
                  </a:solidFill>
                  <a:prstDash val="solid"/>
                </a:ln>
                <a:solidFill>
                  <a:srgbClr val="C00000"/>
                </a:solidFill>
                <a:latin typeface="Cooper Black" pitchFamily="18" charset="0"/>
              </a:rPr>
              <a:t> SECTIONS DANS UN MEME CYCLE</a:t>
            </a:r>
            <a:r>
              <a:rPr lang="fr-FR" sz="5300" b="1" dirty="0" smtClean="0">
                <a:ln w="22225">
                  <a:solidFill>
                    <a:schemeClr val="accent2"/>
                  </a:solidFill>
                  <a:prstDash val="solid"/>
                </a:ln>
                <a:solidFill>
                  <a:srgbClr val="C00000"/>
                </a:solidFill>
              </a:rPr>
              <a:t/>
            </a:r>
            <a:br>
              <a:rPr lang="fr-FR" sz="5300" b="1" dirty="0" smtClean="0">
                <a:ln w="22225">
                  <a:solidFill>
                    <a:schemeClr val="accent2"/>
                  </a:solidFill>
                  <a:prstDash val="solid"/>
                </a:ln>
                <a:solidFill>
                  <a:srgbClr val="C00000"/>
                </a:solidFill>
              </a:rPr>
            </a:br>
            <a:r>
              <a:rPr lang="fr-FR" dirty="0" smtClean="0"/>
              <a:t>                                     </a:t>
            </a:r>
            <a:r>
              <a:rPr lang="fr-FR" sz="2700" dirty="0" smtClean="0"/>
              <a:t/>
            </a:r>
            <a:br>
              <a:rPr lang="fr-FR" sz="2700" dirty="0" smtClean="0"/>
            </a:br>
            <a:r>
              <a:rPr lang="fr-FR" sz="2700" dirty="0" smtClean="0">
                <a:latin typeface="Arial Rounded MT Bold" panose="020F0704030504030204" pitchFamily="34" charset="0"/>
              </a:rPr>
              <a:t>1- Une demande manuscrite adressée au Ministre de l’Education.</a:t>
            </a:r>
            <a:br>
              <a:rPr lang="fr-FR" sz="2700" dirty="0" smtClean="0">
                <a:latin typeface="Arial Rounded MT Bold" panose="020F0704030504030204" pitchFamily="34" charset="0"/>
              </a:rPr>
            </a:br>
            <a:r>
              <a:rPr lang="fr-FR" sz="2700" dirty="0" smtClean="0">
                <a:latin typeface="Arial Rounded MT Bold" panose="020F0704030504030204" pitchFamily="34" charset="0"/>
              </a:rPr>
              <a:t>-2-L’arrêté d’ouverture de l’établissement.</a:t>
            </a:r>
            <a:br>
              <a:rPr lang="fr-FR" sz="2700" dirty="0" smtClean="0">
                <a:latin typeface="Arial Rounded MT Bold" panose="020F0704030504030204" pitchFamily="34" charset="0"/>
              </a:rPr>
            </a:br>
            <a:r>
              <a:rPr lang="fr-FR" sz="2700" dirty="0" smtClean="0">
                <a:latin typeface="Arial Rounded MT Bold" panose="020F0704030504030204" pitchFamily="34" charset="0"/>
              </a:rPr>
              <a:t>3. Le Plan des locaux à usage de classes, ateliers, laboratoire, dortoirs, foyers, des installations et services sanitaires etc.</a:t>
            </a:r>
            <a:br>
              <a:rPr lang="fr-FR" sz="2700" dirty="0" smtClean="0">
                <a:latin typeface="Arial Rounded MT Bold" panose="020F0704030504030204" pitchFamily="34" charset="0"/>
              </a:rPr>
            </a:br>
            <a:r>
              <a:rPr lang="fr-FR" sz="2700" dirty="0" smtClean="0">
                <a:latin typeface="Arial Rounded MT Bold" panose="020F0704030504030204" pitchFamily="34" charset="0"/>
              </a:rPr>
              <a:t>4. Une note indiquant les titres et diplômes préparés.</a:t>
            </a:r>
            <a:r>
              <a:rPr lang="fr-FR" dirty="0" smtClean="0">
                <a:latin typeface="Arial Rounded MT Bold" panose="020F0704030504030204" pitchFamily="34" charset="0"/>
              </a:rPr>
              <a:t/>
            </a:r>
            <a:br>
              <a:rPr lang="fr-FR" dirty="0" smtClean="0">
                <a:latin typeface="Arial Rounded MT Bold" panose="020F0704030504030204" pitchFamily="34" charset="0"/>
              </a:rPr>
            </a:br>
            <a:r>
              <a:rPr lang="fr-FR" dirty="0" smtClean="0"/>
              <a:t> </a:t>
            </a:r>
            <a:br>
              <a:rPr lang="fr-FR" dirty="0" smtClean="0"/>
            </a:br>
            <a:endParaRPr lang="fr-FR" dirty="0"/>
          </a:p>
        </p:txBody>
      </p:sp>
      <p:sp>
        <p:nvSpPr>
          <p:cNvPr id="3" name="Espace réservé de la date 2"/>
          <p:cNvSpPr>
            <a:spLocks noGrp="1"/>
          </p:cNvSpPr>
          <p:nvPr>
            <p:ph type="dt" sz="half" idx="10"/>
          </p:nvPr>
        </p:nvSpPr>
        <p:spPr/>
        <p:txBody>
          <a:bodyPr/>
          <a:lstStyle/>
          <a:p>
            <a:fld id="{731A9163-9FE3-46DE-9309-7D9452D29B26}" type="datetime1">
              <a:rPr lang="fr-FR" smtClean="0"/>
              <a:t>22/07/2020</a:t>
            </a:fld>
            <a:endParaRPr lang="fr-FR"/>
          </a:p>
        </p:txBody>
      </p:sp>
      <p:sp>
        <p:nvSpPr>
          <p:cNvPr id="4" name="Espace réservé du pied de page 3"/>
          <p:cNvSpPr>
            <a:spLocks noGrp="1"/>
          </p:cNvSpPr>
          <p:nvPr>
            <p:ph type="ftr" sz="quarter" idx="11"/>
          </p:nvPr>
        </p:nvSpPr>
        <p:spPr/>
        <p:txBody>
          <a:bodyPr/>
          <a:lstStyle/>
          <a:p>
            <a:r>
              <a:rPr lang="fr-FR" smtClean="0"/>
              <a:t>OUVERTURE, EXTENSION, TRANSFERT, RECONNAISSANCE, SUBVENTION</a:t>
            </a:r>
            <a:endParaRPr lang="fr-FR"/>
          </a:p>
        </p:txBody>
      </p:sp>
    </p:spTree>
  </p:cSld>
  <p:clrMapOvr>
    <a:masterClrMapping/>
  </p:clrMapOvr>
  <p:transition spd="slow">
    <p:pull dir="ru"/>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785794"/>
            <a:ext cx="8305800" cy="3939349"/>
          </a:xfrm>
        </p:spPr>
        <p:txBody>
          <a:bodyPr>
            <a:noAutofit/>
          </a:bodyPr>
          <a:lstStyle/>
          <a:p>
            <a:pPr algn="ctr"/>
            <a:r>
              <a:rPr lang="fr-FR" sz="5400" b="1" dirty="0" smtClean="0">
                <a:ln w="22225">
                  <a:solidFill>
                    <a:schemeClr val="accent2"/>
                  </a:solidFill>
                  <a:prstDash val="solid"/>
                </a:ln>
                <a:solidFill>
                  <a:srgbClr val="C00000"/>
                </a:solidFill>
                <a:latin typeface="Cooper Black" pitchFamily="18" charset="0"/>
              </a:rPr>
              <a:t>CHANGEMENT DE DECLARANT RESPONSABLE</a:t>
            </a:r>
            <a:br>
              <a:rPr lang="fr-FR" sz="5400" b="1" dirty="0" smtClean="0">
                <a:ln w="22225">
                  <a:solidFill>
                    <a:schemeClr val="accent2"/>
                  </a:solidFill>
                  <a:prstDash val="solid"/>
                </a:ln>
                <a:solidFill>
                  <a:srgbClr val="C00000"/>
                </a:solidFill>
                <a:latin typeface="Cooper Black" pitchFamily="18" charset="0"/>
              </a:rPr>
            </a:br>
            <a:r>
              <a:rPr lang="fr-FR" sz="5400" b="1" dirty="0" smtClean="0">
                <a:ln w="22225">
                  <a:solidFill>
                    <a:schemeClr val="accent2"/>
                  </a:solidFill>
                  <a:prstDash val="solid"/>
                </a:ln>
                <a:solidFill>
                  <a:srgbClr val="C00000"/>
                </a:solidFill>
                <a:latin typeface="Cooper Black" pitchFamily="18" charset="0"/>
              </a:rPr>
              <a:t>D’UNE ECOLE PRIVEE</a:t>
            </a:r>
            <a:endParaRPr lang="fr-FR" sz="5400" b="1" dirty="0">
              <a:ln w="22225">
                <a:solidFill>
                  <a:schemeClr val="accent2"/>
                </a:solidFill>
                <a:prstDash val="solid"/>
              </a:ln>
              <a:solidFill>
                <a:srgbClr val="C00000"/>
              </a:solidFill>
              <a:latin typeface="Cooper Black" pitchFamily="18" charset="0"/>
            </a:endParaRPr>
          </a:p>
        </p:txBody>
      </p:sp>
      <p:sp>
        <p:nvSpPr>
          <p:cNvPr id="3" name="Espace réservé de la date 2"/>
          <p:cNvSpPr>
            <a:spLocks noGrp="1"/>
          </p:cNvSpPr>
          <p:nvPr>
            <p:ph type="dt" sz="half" idx="10"/>
          </p:nvPr>
        </p:nvSpPr>
        <p:spPr/>
        <p:txBody>
          <a:bodyPr/>
          <a:lstStyle/>
          <a:p>
            <a:fld id="{0F336AB2-D35C-4915-A334-70959023D69E}" type="datetime1">
              <a:rPr lang="fr-FR" smtClean="0"/>
              <a:t>22/07/2020</a:t>
            </a:fld>
            <a:endParaRPr lang="fr-FR"/>
          </a:p>
        </p:txBody>
      </p:sp>
      <p:sp>
        <p:nvSpPr>
          <p:cNvPr id="4" name="Espace réservé du pied de page 3"/>
          <p:cNvSpPr>
            <a:spLocks noGrp="1"/>
          </p:cNvSpPr>
          <p:nvPr>
            <p:ph type="ftr" sz="quarter" idx="11"/>
          </p:nvPr>
        </p:nvSpPr>
        <p:spPr/>
        <p:txBody>
          <a:bodyPr/>
          <a:lstStyle/>
          <a:p>
            <a:r>
              <a:rPr lang="fr-FR" smtClean="0"/>
              <a:t>OUVERTURE, EXTENSION, TRANSFERT, RECONNAISSANCE, SUBVENTION</a:t>
            </a:r>
            <a:endParaRPr lang="fr-FR"/>
          </a:p>
        </p:txBody>
      </p:sp>
    </p:spTree>
  </p:cSld>
  <p:clrMapOvr>
    <a:masterClrMapping/>
  </p:clrMapOvr>
  <p:transition spd="slow">
    <p:pull dir="ru"/>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11560" y="6858000"/>
            <a:ext cx="8305800" cy="335530"/>
          </a:xfrm>
        </p:spPr>
        <p:txBody>
          <a:bodyPr>
            <a:normAutofit fontScale="90000"/>
          </a:bodyPr>
          <a:lstStyle/>
          <a:p>
            <a:r>
              <a:rPr lang="fr-FR" sz="4000" b="1" dirty="0" smtClean="0">
                <a:solidFill>
                  <a:srgbClr val="FF0000"/>
                </a:solidFill>
              </a:rPr>
              <a:t/>
            </a:r>
            <a:br>
              <a:rPr lang="fr-FR" sz="4000" b="1" dirty="0" smtClean="0">
                <a:solidFill>
                  <a:srgbClr val="FF0000"/>
                </a:solidFill>
              </a:rPr>
            </a:br>
            <a:r>
              <a:rPr lang="fr-FR" sz="4000" b="1" dirty="0" smtClean="0">
                <a:solidFill>
                  <a:srgbClr val="FF0000"/>
                </a:solidFill>
              </a:rPr>
              <a:t/>
            </a:r>
            <a:br>
              <a:rPr lang="fr-FR" sz="4000" b="1" dirty="0" smtClean="0">
                <a:solidFill>
                  <a:srgbClr val="FF0000"/>
                </a:solidFill>
              </a:rPr>
            </a:br>
            <a:r>
              <a:rPr lang="fr-FR" sz="4000" b="1" dirty="0" smtClean="0">
                <a:solidFill>
                  <a:srgbClr val="FF0000"/>
                </a:solidFill>
              </a:rPr>
              <a:t/>
            </a:r>
            <a:br>
              <a:rPr lang="fr-FR" sz="4000" b="1" dirty="0" smtClean="0">
                <a:solidFill>
                  <a:srgbClr val="FF0000"/>
                </a:solidFill>
              </a:rPr>
            </a:br>
            <a:r>
              <a:rPr lang="fr-FR" sz="4000" b="1" dirty="0" smtClean="0">
                <a:solidFill>
                  <a:srgbClr val="FF0000"/>
                </a:solidFill>
              </a:rPr>
              <a:t/>
            </a:r>
            <a:br>
              <a:rPr lang="fr-FR" sz="4000" b="1" dirty="0" smtClean="0">
                <a:solidFill>
                  <a:srgbClr val="FF0000"/>
                </a:solidFill>
              </a:rPr>
            </a:br>
            <a:r>
              <a:rPr lang="fr-FR" sz="4000" b="1" dirty="0" smtClean="0">
                <a:solidFill>
                  <a:srgbClr val="FF0000"/>
                </a:solidFill>
              </a:rPr>
              <a:t/>
            </a:r>
            <a:br>
              <a:rPr lang="fr-FR" sz="4000" b="1" dirty="0" smtClean="0">
                <a:solidFill>
                  <a:srgbClr val="FF0000"/>
                </a:solidFill>
              </a:rPr>
            </a:br>
            <a:r>
              <a:rPr lang="fr-FR" b="1" dirty="0" smtClean="0"/>
              <a:t/>
            </a:r>
            <a:br>
              <a:rPr lang="fr-FR" b="1" dirty="0" smtClean="0"/>
            </a:br>
            <a:r>
              <a:rPr lang="fr-FR" dirty="0" smtClean="0"/>
              <a:t/>
            </a:r>
            <a:br>
              <a:rPr lang="fr-FR" dirty="0" smtClean="0"/>
            </a:br>
            <a:r>
              <a:rPr lang="fr-FR" sz="2800" b="1" dirty="0" smtClean="0">
                <a:solidFill>
                  <a:srgbClr val="FF0000"/>
                </a:solidFill>
              </a:rPr>
              <a:t> </a:t>
            </a:r>
            <a:br>
              <a:rPr lang="fr-FR" sz="2800" b="1" dirty="0" smtClean="0">
                <a:solidFill>
                  <a:srgbClr val="FF0000"/>
                </a:solidFill>
              </a:rPr>
            </a:br>
            <a:r>
              <a:rPr lang="fr-FR" sz="2800" b="1" dirty="0" smtClean="0">
                <a:solidFill>
                  <a:srgbClr val="FF0000"/>
                </a:solidFill>
              </a:rPr>
              <a:t/>
            </a:r>
            <a:br>
              <a:rPr lang="fr-FR" sz="2800" b="1" dirty="0" smtClean="0">
                <a:solidFill>
                  <a:srgbClr val="FF0000"/>
                </a:solidFill>
              </a:rPr>
            </a:br>
            <a:r>
              <a:rPr lang="fr-FR" sz="2800" b="1" dirty="0" smtClean="0">
                <a:solidFill>
                  <a:srgbClr val="FF0000"/>
                </a:solidFill>
              </a:rPr>
              <a:t/>
            </a:r>
            <a:br>
              <a:rPr lang="fr-FR" sz="2800" b="1" dirty="0" smtClean="0">
                <a:solidFill>
                  <a:srgbClr val="FF0000"/>
                </a:solidFill>
              </a:rPr>
            </a:br>
            <a:r>
              <a:rPr lang="fr-FR" sz="2800" b="1" dirty="0" smtClean="0">
                <a:solidFill>
                  <a:srgbClr val="FF0000"/>
                </a:solidFill>
              </a:rPr>
              <a:t/>
            </a:r>
            <a:br>
              <a:rPr lang="fr-FR" sz="2800" b="1" dirty="0" smtClean="0">
                <a:solidFill>
                  <a:srgbClr val="FF0000"/>
                </a:solidFill>
              </a:rPr>
            </a:br>
            <a:r>
              <a:rPr lang="fr-FR" sz="2800" b="1" dirty="0" smtClean="0">
                <a:solidFill>
                  <a:srgbClr val="FF0000"/>
                </a:solidFill>
              </a:rPr>
              <a:t/>
            </a:r>
            <a:br>
              <a:rPr lang="fr-FR" sz="2800" b="1" dirty="0" smtClean="0">
                <a:solidFill>
                  <a:srgbClr val="FF0000"/>
                </a:solidFill>
              </a:rPr>
            </a:br>
            <a:r>
              <a:rPr lang="fr-FR" sz="2800" b="1" dirty="0" smtClean="0">
                <a:solidFill>
                  <a:srgbClr val="FF0000"/>
                </a:solidFill>
              </a:rPr>
              <a:t/>
            </a:r>
            <a:br>
              <a:rPr lang="fr-FR" sz="2800" b="1" dirty="0" smtClean="0">
                <a:solidFill>
                  <a:srgbClr val="FF0000"/>
                </a:solidFill>
              </a:rPr>
            </a:br>
            <a:r>
              <a:rPr lang="fr-FR" sz="2800" b="1" dirty="0" smtClean="0">
                <a:solidFill>
                  <a:srgbClr val="FF0000"/>
                </a:solidFill>
              </a:rPr>
              <a:t/>
            </a:r>
            <a:br>
              <a:rPr lang="fr-FR" sz="2800" b="1" dirty="0" smtClean="0">
                <a:solidFill>
                  <a:srgbClr val="FF0000"/>
                </a:solidFill>
              </a:rPr>
            </a:br>
            <a:r>
              <a:rPr lang="fr-FR" sz="2800" b="1" dirty="0">
                <a:solidFill>
                  <a:srgbClr val="FF0000"/>
                </a:solidFill>
              </a:rPr>
              <a:t/>
            </a:r>
            <a:br>
              <a:rPr lang="fr-FR" sz="2800" b="1" dirty="0">
                <a:solidFill>
                  <a:srgbClr val="FF0000"/>
                </a:solidFill>
              </a:rPr>
            </a:br>
            <a:r>
              <a:rPr lang="fr-FR" sz="2800" b="1" dirty="0" smtClean="0">
                <a:solidFill>
                  <a:srgbClr val="FF0000"/>
                </a:solidFill>
              </a:rPr>
              <a:t/>
            </a:r>
            <a:br>
              <a:rPr lang="fr-FR" sz="2800" b="1" dirty="0" smtClean="0">
                <a:solidFill>
                  <a:srgbClr val="FF0000"/>
                </a:solidFill>
              </a:rPr>
            </a:br>
            <a:r>
              <a:rPr lang="fr-FR" sz="2800" b="1" dirty="0">
                <a:solidFill>
                  <a:srgbClr val="FF0000"/>
                </a:solidFill>
              </a:rPr>
              <a:t/>
            </a:r>
            <a:br>
              <a:rPr lang="fr-FR" sz="2800" b="1" dirty="0">
                <a:solidFill>
                  <a:srgbClr val="FF0000"/>
                </a:solidFill>
              </a:rPr>
            </a:br>
            <a:r>
              <a:rPr lang="fr-FR" sz="2800" b="1" dirty="0" smtClean="0">
                <a:solidFill>
                  <a:srgbClr val="FF0000"/>
                </a:solidFill>
              </a:rPr>
              <a:t/>
            </a:r>
            <a:br>
              <a:rPr lang="fr-FR" sz="2800" b="1" dirty="0" smtClean="0">
                <a:solidFill>
                  <a:srgbClr val="FF0000"/>
                </a:solidFill>
              </a:rPr>
            </a:br>
            <a:r>
              <a:rPr lang="fr-FR" sz="2800" b="1" dirty="0">
                <a:solidFill>
                  <a:srgbClr val="FF0000"/>
                </a:solidFill>
              </a:rPr>
              <a:t/>
            </a:r>
            <a:br>
              <a:rPr lang="fr-FR" sz="2800" b="1" dirty="0">
                <a:solidFill>
                  <a:srgbClr val="FF0000"/>
                </a:solidFill>
              </a:rPr>
            </a:br>
            <a:r>
              <a:rPr lang="fr-FR" sz="2800" b="1" dirty="0" smtClean="0">
                <a:solidFill>
                  <a:srgbClr val="FF0000"/>
                </a:solidFill>
              </a:rPr>
              <a:t/>
            </a:r>
            <a:br>
              <a:rPr lang="fr-FR" sz="2800" b="1" dirty="0" smtClean="0">
                <a:solidFill>
                  <a:srgbClr val="FF0000"/>
                </a:solidFill>
              </a:rPr>
            </a:br>
            <a:r>
              <a:rPr lang="fr-FR" sz="2800" b="1" dirty="0">
                <a:solidFill>
                  <a:srgbClr val="FF0000"/>
                </a:solidFill>
              </a:rPr>
              <a:t/>
            </a:r>
            <a:br>
              <a:rPr lang="fr-FR" sz="2800" b="1" dirty="0">
                <a:solidFill>
                  <a:srgbClr val="FF0000"/>
                </a:solidFill>
              </a:rPr>
            </a:br>
            <a:r>
              <a:rPr lang="fr-FR" sz="3100" b="1" dirty="0" smtClean="0">
                <a:solidFill>
                  <a:srgbClr val="FF0000"/>
                </a:solidFill>
                <a:latin typeface="Cooper Black" pitchFamily="18" charset="0"/>
              </a:rPr>
              <a:t>A - POUR UN GIE, UNE ASSOCIATION,  SOCIETE ( PERSONNE MORALE) </a:t>
            </a:r>
            <a:r>
              <a:rPr lang="fr-FR" sz="2800" b="1" dirty="0" smtClean="0">
                <a:solidFill>
                  <a:srgbClr val="FF0000"/>
                </a:solidFill>
              </a:rPr>
              <a:t/>
            </a:r>
            <a:br>
              <a:rPr lang="fr-FR" sz="2800" b="1" dirty="0" smtClean="0">
                <a:solidFill>
                  <a:srgbClr val="FF0000"/>
                </a:solidFill>
              </a:rPr>
            </a:br>
            <a:r>
              <a:rPr lang="fr-FR" sz="2800" b="1" dirty="0" smtClean="0">
                <a:solidFill>
                  <a:srgbClr val="FF0000"/>
                </a:solidFill>
              </a:rPr>
              <a:t>- </a:t>
            </a:r>
            <a:r>
              <a:rPr lang="fr-FR" sz="2700" dirty="0" smtClean="0">
                <a:latin typeface="Arial Rounded MT Bold" panose="020F0704030504030204" pitchFamily="34" charset="0"/>
              </a:rPr>
              <a:t>Lettre de démission légalisée et adressée au président du GIE ou de l’association ;</a:t>
            </a:r>
            <a:br>
              <a:rPr lang="fr-FR" sz="2700" dirty="0" smtClean="0">
                <a:latin typeface="Arial Rounded MT Bold" panose="020F0704030504030204" pitchFamily="34" charset="0"/>
              </a:rPr>
            </a:br>
            <a:r>
              <a:rPr lang="fr-FR" sz="2700" dirty="0" smtClean="0">
                <a:latin typeface="Arial Rounded MT Bold" panose="020F0704030504030204" pitchFamily="34" charset="0"/>
              </a:rPr>
              <a:t>- Procès verbal de nomination du nouveau déclarant responsable signé par les membres et légalisé ;</a:t>
            </a:r>
            <a:br>
              <a:rPr lang="fr-FR" sz="2700" dirty="0" smtClean="0">
                <a:latin typeface="Arial Rounded MT Bold" panose="020F0704030504030204" pitchFamily="34" charset="0"/>
              </a:rPr>
            </a:br>
            <a:r>
              <a:rPr lang="fr-FR" sz="2700" dirty="0" smtClean="0">
                <a:latin typeface="Arial Rounded MT Bold" panose="020F0704030504030204" pitchFamily="34" charset="0"/>
              </a:rPr>
              <a:t>- Arrêté d’ouverture de l’établissement ;</a:t>
            </a:r>
            <a:br>
              <a:rPr lang="fr-FR" sz="2700" dirty="0" smtClean="0">
                <a:latin typeface="Arial Rounded MT Bold" panose="020F0704030504030204" pitchFamily="34" charset="0"/>
              </a:rPr>
            </a:br>
            <a:r>
              <a:rPr lang="fr-FR" sz="2700" b="1" dirty="0" smtClean="0">
                <a:solidFill>
                  <a:srgbClr val="FF0000"/>
                </a:solidFill>
                <a:latin typeface="Cooper Black" pitchFamily="18" charset="0"/>
              </a:rPr>
              <a:t>Dossier du nouveau déclarant responsable :</a:t>
            </a:r>
            <a:r>
              <a:rPr lang="fr-FR" sz="2700" dirty="0" smtClean="0"/>
              <a:t/>
            </a:r>
            <a:br>
              <a:rPr lang="fr-FR" sz="2700" dirty="0" smtClean="0"/>
            </a:br>
            <a:r>
              <a:rPr lang="fr-FR" sz="2700" dirty="0" smtClean="0">
                <a:latin typeface="Arial Rounded MT Bold" panose="020F0704030504030204" pitchFamily="34" charset="0"/>
              </a:rPr>
              <a:t>- Un extrait de naissance ;</a:t>
            </a:r>
            <a:br>
              <a:rPr lang="fr-FR" sz="2700" dirty="0" smtClean="0">
                <a:latin typeface="Arial Rounded MT Bold" panose="020F0704030504030204" pitchFamily="34" charset="0"/>
              </a:rPr>
            </a:br>
            <a:r>
              <a:rPr lang="fr-FR" sz="2700" dirty="0" smtClean="0">
                <a:latin typeface="Arial Rounded MT Bold" panose="020F0704030504030204" pitchFamily="34" charset="0"/>
              </a:rPr>
              <a:t>- Un certificat de Nationalité ;</a:t>
            </a:r>
            <a:br>
              <a:rPr lang="fr-FR" sz="2700" dirty="0" smtClean="0">
                <a:latin typeface="Arial Rounded MT Bold" panose="020F0704030504030204" pitchFamily="34" charset="0"/>
              </a:rPr>
            </a:br>
            <a:r>
              <a:rPr lang="fr-FR" sz="2700" dirty="0" smtClean="0">
                <a:latin typeface="Arial Rounded MT Bold" panose="020F0704030504030204" pitchFamily="34" charset="0"/>
              </a:rPr>
              <a:t>- Un extrait du casier judiciaire datant </a:t>
            </a:r>
            <a:r>
              <a:rPr lang="fr-FR" sz="1800" dirty="0" smtClean="0">
                <a:latin typeface="Arial Rounded MT Bold" panose="020F0704030504030204" pitchFamily="34" charset="0"/>
              </a:rPr>
              <a:t>de moins de trois </a:t>
            </a:r>
            <a:r>
              <a:rPr lang="fr-FR" sz="2700" dirty="0" smtClean="0">
                <a:latin typeface="Arial Rounded MT Bold" panose="020F0704030504030204" pitchFamily="34" charset="0"/>
              </a:rPr>
              <a:t>mois ;</a:t>
            </a:r>
            <a:br>
              <a:rPr lang="fr-FR" sz="2700" dirty="0" smtClean="0">
                <a:latin typeface="Arial Rounded MT Bold" panose="020F0704030504030204" pitchFamily="34" charset="0"/>
              </a:rPr>
            </a:br>
            <a:r>
              <a:rPr lang="fr-FR" sz="2700" dirty="0" smtClean="0">
                <a:latin typeface="Arial Rounded MT Bold" panose="020F0704030504030204" pitchFamily="34" charset="0"/>
              </a:rPr>
              <a:t>- Un certificat de visite et de contre visite </a:t>
            </a:r>
            <a:r>
              <a:rPr lang="fr-FR" sz="1600" dirty="0" smtClean="0">
                <a:latin typeface="Arial Rounded MT Bold" panose="020F0704030504030204" pitchFamily="34" charset="0"/>
              </a:rPr>
              <a:t>de moins de trois mois ;</a:t>
            </a:r>
            <a:r>
              <a:rPr lang="fr-FR" sz="2700" dirty="0" smtClean="0">
                <a:latin typeface="Arial Rounded MT Bold" panose="020F0704030504030204" pitchFamily="34" charset="0"/>
              </a:rPr>
              <a:t/>
            </a:r>
            <a:br>
              <a:rPr lang="fr-FR" sz="2700" dirty="0" smtClean="0">
                <a:latin typeface="Arial Rounded MT Bold" panose="020F0704030504030204" pitchFamily="34" charset="0"/>
              </a:rPr>
            </a:br>
            <a:r>
              <a:rPr lang="fr-FR" sz="2700" dirty="0" smtClean="0">
                <a:latin typeface="Arial Rounded MT Bold" panose="020F0704030504030204" pitchFamily="34" charset="0"/>
              </a:rPr>
              <a:t>- Photocopies légalisées des diplômes + Curriculum vitae ;</a:t>
            </a:r>
            <a:br>
              <a:rPr lang="fr-FR" sz="2700" dirty="0" smtClean="0">
                <a:latin typeface="Arial Rounded MT Bold" panose="020F0704030504030204" pitchFamily="34" charset="0"/>
              </a:rPr>
            </a:br>
            <a:r>
              <a:rPr lang="fr-FR" sz="2700" dirty="0" smtClean="0">
                <a:latin typeface="Arial Rounded MT Bold" panose="020F0704030504030204" pitchFamily="34" charset="0"/>
              </a:rPr>
              <a:t>- Attestation de non fonctionnaire délivrée par la Fonction publique.</a:t>
            </a:r>
            <a:br>
              <a:rPr lang="fr-FR" sz="2700" dirty="0" smtClean="0">
                <a:latin typeface="Arial Rounded MT Bold" panose="020F0704030504030204" pitchFamily="34" charset="0"/>
              </a:rPr>
            </a:br>
            <a:r>
              <a:rPr lang="fr-FR" sz="2700" b="1" dirty="0" smtClean="0">
                <a:latin typeface="Perpetua" pitchFamily="18" charset="0"/>
              </a:rPr>
              <a:t> </a:t>
            </a:r>
            <a:r>
              <a:rPr lang="fr-FR" b="1" dirty="0" smtClean="0"/>
              <a:t/>
            </a:r>
            <a:br>
              <a:rPr lang="fr-FR" b="1" dirty="0" smtClean="0"/>
            </a:br>
            <a:endParaRPr lang="fr-FR" dirty="0"/>
          </a:p>
        </p:txBody>
      </p:sp>
      <p:sp>
        <p:nvSpPr>
          <p:cNvPr id="3" name="Espace réservé de la date 2"/>
          <p:cNvSpPr>
            <a:spLocks noGrp="1"/>
          </p:cNvSpPr>
          <p:nvPr>
            <p:ph type="dt" sz="half" idx="10"/>
          </p:nvPr>
        </p:nvSpPr>
        <p:spPr/>
        <p:txBody>
          <a:bodyPr/>
          <a:lstStyle/>
          <a:p>
            <a:fld id="{F42A5248-6A2E-412D-A33E-E8585E5DE029}" type="datetime1">
              <a:rPr lang="fr-FR" smtClean="0"/>
              <a:t>22/07/2020</a:t>
            </a:fld>
            <a:endParaRPr lang="fr-FR"/>
          </a:p>
        </p:txBody>
      </p:sp>
      <p:sp>
        <p:nvSpPr>
          <p:cNvPr id="4" name="Espace réservé du pied de page 3"/>
          <p:cNvSpPr>
            <a:spLocks noGrp="1"/>
          </p:cNvSpPr>
          <p:nvPr>
            <p:ph type="ftr" sz="quarter" idx="11"/>
          </p:nvPr>
        </p:nvSpPr>
        <p:spPr/>
        <p:txBody>
          <a:bodyPr/>
          <a:lstStyle/>
          <a:p>
            <a:r>
              <a:rPr lang="fr-FR" smtClean="0"/>
              <a:t>OUVERTURE, EXTENSION, TRANSFERT, RECONNAISSANCE, SUBVENTION</a:t>
            </a:r>
            <a:endParaRPr lang="fr-FR"/>
          </a:p>
        </p:txBody>
      </p:sp>
    </p:spTree>
  </p:cSld>
  <p:clrMapOvr>
    <a:masterClrMapping/>
  </p:clrMapOvr>
  <p:transition spd="slow">
    <p:pull dir="ru"/>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5653870"/>
          </a:xfrm>
        </p:spPr>
        <p:txBody>
          <a:bodyPr>
            <a:normAutofit fontScale="90000"/>
          </a:bodyPr>
          <a:lstStyle/>
          <a:p>
            <a:r>
              <a:rPr lang="fr-FR" sz="4000" b="1" dirty="0" smtClean="0">
                <a:solidFill>
                  <a:srgbClr val="FF0000"/>
                </a:solidFill>
                <a:latin typeface="Cooper Black" pitchFamily="18" charset="0"/>
              </a:rPr>
              <a:t>                    En cas de décès d’un </a:t>
            </a:r>
            <a:br>
              <a:rPr lang="fr-FR" sz="4000" b="1" dirty="0" smtClean="0">
                <a:solidFill>
                  <a:srgbClr val="FF0000"/>
                </a:solidFill>
                <a:latin typeface="Cooper Black" pitchFamily="18" charset="0"/>
              </a:rPr>
            </a:br>
            <a:r>
              <a:rPr lang="fr-FR" sz="4000" b="1" dirty="0" smtClean="0">
                <a:solidFill>
                  <a:srgbClr val="FF0000"/>
                </a:solidFill>
                <a:latin typeface="Cooper Black" pitchFamily="18" charset="0"/>
              </a:rPr>
              <a:t>                     Déclarant responsable</a:t>
            </a:r>
            <a:r>
              <a:rPr lang="fr-FR" sz="2700" b="1" dirty="0" smtClean="0"/>
              <a:t/>
            </a:r>
            <a:br>
              <a:rPr lang="fr-FR" sz="2700" b="1" dirty="0" smtClean="0"/>
            </a:br>
            <a:r>
              <a:rPr lang="fr-FR" sz="2700" dirty="0" smtClean="0"/>
              <a:t> </a:t>
            </a:r>
            <a:br>
              <a:rPr lang="fr-FR" sz="2700" dirty="0" smtClean="0"/>
            </a:br>
            <a:r>
              <a:rPr lang="fr-FR" sz="2700" dirty="0" smtClean="0">
                <a:latin typeface="Perpetua" pitchFamily="18" charset="0"/>
              </a:rPr>
              <a:t>- </a:t>
            </a:r>
            <a:r>
              <a:rPr lang="fr-FR" sz="3100" dirty="0" smtClean="0">
                <a:latin typeface="Arial Rounded MT Bold" panose="020F0704030504030204" pitchFamily="34" charset="0"/>
              </a:rPr>
              <a:t>Acte de décès du Déclarant responsable.</a:t>
            </a:r>
            <a:br>
              <a:rPr lang="fr-FR" sz="3100" dirty="0" smtClean="0">
                <a:latin typeface="Arial Rounded MT Bold" panose="020F0704030504030204" pitchFamily="34" charset="0"/>
              </a:rPr>
            </a:br>
            <a:r>
              <a:rPr lang="fr-FR" sz="3100" dirty="0" smtClean="0">
                <a:latin typeface="Arial Rounded MT Bold" panose="020F0704030504030204" pitchFamily="34" charset="0"/>
              </a:rPr>
              <a:t>- Lettre de proposition légalisée du nouveau déclarant responsable - par le président du GIE ou de l’association  signée par tous les membres.</a:t>
            </a:r>
            <a:br>
              <a:rPr lang="fr-FR" sz="3100" dirty="0" smtClean="0">
                <a:latin typeface="Arial Rounded MT Bold" panose="020F0704030504030204" pitchFamily="34" charset="0"/>
              </a:rPr>
            </a:br>
            <a:r>
              <a:rPr lang="fr-FR" sz="3100" dirty="0" smtClean="0">
                <a:latin typeface="Arial Rounded MT Bold" panose="020F0704030504030204" pitchFamily="34" charset="0"/>
              </a:rPr>
              <a:t>- Dossier du nouveau déclarant responsable.</a:t>
            </a:r>
            <a:br>
              <a:rPr lang="fr-FR" sz="3100" dirty="0" smtClean="0">
                <a:latin typeface="Arial Rounded MT Bold" panose="020F0704030504030204" pitchFamily="34" charset="0"/>
              </a:rPr>
            </a:br>
            <a:r>
              <a:rPr lang="fr-FR" sz="3100" dirty="0" smtClean="0">
                <a:latin typeface="Arial Rounded MT Bold" panose="020F0704030504030204" pitchFamily="34" charset="0"/>
              </a:rPr>
              <a:t>- Engagement légalisé du nouveau Déclarant responsable à se conformer à la réglementation en vigueur.</a:t>
            </a:r>
            <a:br>
              <a:rPr lang="fr-FR" sz="3100" dirty="0" smtClean="0">
                <a:latin typeface="Arial Rounded MT Bold" panose="020F0704030504030204" pitchFamily="34" charset="0"/>
              </a:rPr>
            </a:br>
            <a:endParaRPr lang="fr-FR" dirty="0">
              <a:latin typeface="Arial Rounded MT Bold" panose="020F0704030504030204" pitchFamily="34" charset="0"/>
            </a:endParaRPr>
          </a:p>
        </p:txBody>
      </p:sp>
      <p:sp>
        <p:nvSpPr>
          <p:cNvPr id="3" name="Espace réservé de la date 2"/>
          <p:cNvSpPr>
            <a:spLocks noGrp="1"/>
          </p:cNvSpPr>
          <p:nvPr>
            <p:ph type="dt" sz="half" idx="10"/>
          </p:nvPr>
        </p:nvSpPr>
        <p:spPr/>
        <p:txBody>
          <a:bodyPr/>
          <a:lstStyle/>
          <a:p>
            <a:fld id="{DE0E8555-F999-4C30-AA73-DCA024E25F64}" type="datetime1">
              <a:rPr lang="fr-FR" smtClean="0"/>
              <a:t>22/07/2020</a:t>
            </a:fld>
            <a:endParaRPr lang="fr-FR"/>
          </a:p>
        </p:txBody>
      </p:sp>
      <p:sp>
        <p:nvSpPr>
          <p:cNvPr id="4" name="Espace réservé du pied de page 3"/>
          <p:cNvSpPr>
            <a:spLocks noGrp="1"/>
          </p:cNvSpPr>
          <p:nvPr>
            <p:ph type="ftr" sz="quarter" idx="11"/>
          </p:nvPr>
        </p:nvSpPr>
        <p:spPr/>
        <p:txBody>
          <a:bodyPr/>
          <a:lstStyle/>
          <a:p>
            <a:r>
              <a:rPr lang="fr-FR" smtClean="0"/>
              <a:t>OUVERTURE, EXTENSION, TRANSFERT, RECONNAISSANCE, SUBVENTION</a:t>
            </a:r>
            <a:endParaRPr lang="fr-FR"/>
          </a:p>
        </p:txBody>
      </p:sp>
    </p:spTree>
  </p:cSld>
  <p:clrMapOvr>
    <a:masterClrMapping/>
  </p:clrMapOvr>
  <p:transition spd="slow">
    <p:pull dir="ru"/>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11560" y="2996952"/>
            <a:ext cx="8305800" cy="1943646"/>
          </a:xfrm>
        </p:spPr>
        <p:txBody>
          <a:bodyPr>
            <a:noAutofit/>
          </a:bodyPr>
          <a:lstStyle/>
          <a:p>
            <a:pPr>
              <a:lnSpc>
                <a:spcPct val="150000"/>
              </a:lnSpc>
            </a:pPr>
            <a:r>
              <a:rPr lang="fr-FR" sz="4000" b="1" dirty="0" smtClean="0">
                <a:solidFill>
                  <a:srgbClr val="FF0000"/>
                </a:solidFill>
                <a:latin typeface="Cooper Black" pitchFamily="18" charset="0"/>
              </a:rPr>
              <a:t/>
            </a:r>
            <a:br>
              <a:rPr lang="fr-FR" sz="4000" b="1" dirty="0" smtClean="0">
                <a:solidFill>
                  <a:srgbClr val="FF0000"/>
                </a:solidFill>
                <a:latin typeface="Cooper Black" pitchFamily="18" charset="0"/>
              </a:rPr>
            </a:br>
            <a:r>
              <a:rPr lang="fr-FR" sz="4000" b="1" dirty="0">
                <a:solidFill>
                  <a:srgbClr val="FF0000"/>
                </a:solidFill>
                <a:latin typeface="Cooper Black" pitchFamily="18" charset="0"/>
              </a:rPr>
              <a:t/>
            </a:r>
            <a:br>
              <a:rPr lang="fr-FR" sz="4000" b="1" dirty="0">
                <a:solidFill>
                  <a:srgbClr val="FF0000"/>
                </a:solidFill>
                <a:latin typeface="Cooper Black" pitchFamily="18" charset="0"/>
              </a:rPr>
            </a:br>
            <a:r>
              <a:rPr lang="fr-FR" sz="4000" b="1" dirty="0" smtClean="0">
                <a:solidFill>
                  <a:srgbClr val="FF0000"/>
                </a:solidFill>
                <a:latin typeface="Cooper Black" pitchFamily="18" charset="0"/>
              </a:rPr>
              <a:t>B - GESTION INDIVIDUELLE</a:t>
            </a:r>
            <a:r>
              <a:rPr lang="fr-FR" sz="4000" b="1" dirty="0" smtClean="0"/>
              <a:t/>
            </a:r>
            <a:br>
              <a:rPr lang="fr-FR" sz="4000" b="1" dirty="0" smtClean="0"/>
            </a:br>
            <a:r>
              <a:rPr lang="fr-FR" sz="4000" dirty="0" smtClean="0"/>
              <a:t> </a:t>
            </a:r>
            <a:br>
              <a:rPr lang="fr-FR" sz="4000" dirty="0" smtClean="0"/>
            </a:br>
            <a:r>
              <a:rPr lang="fr-FR" sz="2800" dirty="0" smtClean="0">
                <a:latin typeface="Arial Rounded MT Bold" panose="020F0704030504030204" pitchFamily="34" charset="0"/>
              </a:rPr>
              <a:t>Une école privée n’est pas cessible si le déclarant responsable est incapable de gérer l’école, il en demande la fermeture.</a:t>
            </a:r>
            <a:endParaRPr lang="fr-FR" sz="4400" dirty="0">
              <a:latin typeface="Arial Rounded MT Bold" panose="020F0704030504030204" pitchFamily="34" charset="0"/>
            </a:endParaRPr>
          </a:p>
        </p:txBody>
      </p:sp>
      <p:sp>
        <p:nvSpPr>
          <p:cNvPr id="3" name="Espace réservé de la date 2"/>
          <p:cNvSpPr>
            <a:spLocks noGrp="1"/>
          </p:cNvSpPr>
          <p:nvPr>
            <p:ph type="dt" sz="half" idx="10"/>
          </p:nvPr>
        </p:nvSpPr>
        <p:spPr/>
        <p:txBody>
          <a:bodyPr/>
          <a:lstStyle/>
          <a:p>
            <a:fld id="{D1D142FA-008F-4C06-9D31-DC4E48682992}" type="datetime1">
              <a:rPr lang="fr-FR" smtClean="0"/>
              <a:t>22/07/2020</a:t>
            </a:fld>
            <a:endParaRPr lang="fr-FR"/>
          </a:p>
        </p:txBody>
      </p:sp>
      <p:sp>
        <p:nvSpPr>
          <p:cNvPr id="4" name="Espace réservé du pied de page 3"/>
          <p:cNvSpPr>
            <a:spLocks noGrp="1"/>
          </p:cNvSpPr>
          <p:nvPr>
            <p:ph type="ftr" sz="quarter" idx="11"/>
          </p:nvPr>
        </p:nvSpPr>
        <p:spPr/>
        <p:txBody>
          <a:bodyPr/>
          <a:lstStyle/>
          <a:p>
            <a:r>
              <a:rPr lang="fr-FR" smtClean="0"/>
              <a:t>OUVERTURE, EXTENSION, TRANSFERT, RECONNAISSANCE, SUBVENTION</a:t>
            </a:r>
            <a:endParaRPr lang="fr-FR"/>
          </a:p>
        </p:txBody>
      </p:sp>
    </p:spTree>
  </p:cSld>
  <p:clrMapOvr>
    <a:masterClrMapping/>
  </p:clrMapOvr>
  <p:transition spd="slow">
    <p:pull dir="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564904"/>
            <a:ext cx="8229600" cy="3600400"/>
          </a:xfrm>
        </p:spPr>
        <p:txBody>
          <a:bodyPr>
            <a:noAutofit/>
          </a:bodyPr>
          <a:lstStyle/>
          <a:p>
            <a:pPr algn="ctr">
              <a:lnSpc>
                <a:spcPct val="150000"/>
              </a:lnSpc>
            </a:pPr>
            <a:r>
              <a:rPr lang="fr-FR" sz="2400" dirty="0"/>
              <a:t/>
            </a:r>
            <a:br>
              <a:rPr lang="fr-FR" sz="2400" dirty="0"/>
            </a:br>
            <a:r>
              <a:rPr lang="fr-FR" sz="6000" b="1" dirty="0" smtClean="0">
                <a:ln w="22225">
                  <a:solidFill>
                    <a:schemeClr val="accent2"/>
                  </a:solidFill>
                  <a:prstDash val="solid"/>
                </a:ln>
                <a:solidFill>
                  <a:srgbClr val="C00000"/>
                </a:solidFill>
                <a:latin typeface="Cooper Black" pitchFamily="18" charset="0"/>
              </a:rPr>
              <a:t>DOSSIER DE CREATION D’UNE ECOLE PRIVEE</a:t>
            </a:r>
            <a:r>
              <a:rPr lang="fr-FR" sz="4000" b="1" u="sng" dirty="0" smtClean="0"/>
              <a:t/>
            </a:r>
            <a:br>
              <a:rPr lang="fr-FR" sz="4000" b="1" u="sng" dirty="0" smtClean="0"/>
            </a:br>
            <a:r>
              <a:rPr lang="fr-FR" sz="2400" dirty="0" smtClean="0"/>
              <a:t/>
            </a:r>
            <a:br>
              <a:rPr lang="fr-FR" sz="2400" dirty="0" smtClean="0"/>
            </a:br>
            <a:endParaRPr lang="fr-FR" sz="2400" dirty="0"/>
          </a:p>
        </p:txBody>
      </p:sp>
      <p:sp>
        <p:nvSpPr>
          <p:cNvPr id="3" name="Espace réservé de la date 2"/>
          <p:cNvSpPr>
            <a:spLocks noGrp="1"/>
          </p:cNvSpPr>
          <p:nvPr>
            <p:ph type="dt" sz="half" idx="10"/>
          </p:nvPr>
        </p:nvSpPr>
        <p:spPr/>
        <p:txBody>
          <a:bodyPr/>
          <a:lstStyle/>
          <a:p>
            <a:fld id="{167B8BBE-4A4E-467D-9D0F-A20B3C0D7B66}" type="datetime1">
              <a:rPr lang="fr-FR" smtClean="0"/>
              <a:t>22/07/2020</a:t>
            </a:fld>
            <a:endParaRPr lang="fr-FR"/>
          </a:p>
        </p:txBody>
      </p:sp>
      <p:sp>
        <p:nvSpPr>
          <p:cNvPr id="4" name="Espace réservé du pied de page 3"/>
          <p:cNvSpPr>
            <a:spLocks noGrp="1"/>
          </p:cNvSpPr>
          <p:nvPr>
            <p:ph type="ftr" sz="quarter" idx="11"/>
          </p:nvPr>
        </p:nvSpPr>
        <p:spPr/>
        <p:txBody>
          <a:bodyPr/>
          <a:lstStyle/>
          <a:p>
            <a:r>
              <a:rPr lang="fr-FR" smtClean="0"/>
              <a:t>OUVERTURE, EXTENSION, TRANSFERT, RECONNAISSANCE, SUBVENTION</a:t>
            </a:r>
            <a:endParaRPr lang="fr-FR"/>
          </a:p>
        </p:txBody>
      </p:sp>
    </p:spTree>
  </p:cSld>
  <p:clrMapOvr>
    <a:masterClrMapping/>
  </p:clrMapOvr>
  <p:transition spd="slow">
    <p:pull dir="ru"/>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11560" y="6858000"/>
            <a:ext cx="8151440" cy="268082"/>
          </a:xfrm>
        </p:spPr>
        <p:txBody>
          <a:bodyPr>
            <a:normAutofit fontScale="90000"/>
          </a:bodyPr>
          <a:lstStyle/>
          <a:p>
            <a:r>
              <a:rPr lang="fr-FR" sz="4400" b="1" dirty="0" smtClean="0">
                <a:solidFill>
                  <a:srgbClr val="FF0000"/>
                </a:solidFill>
              </a:rPr>
              <a:t>                            </a:t>
            </a:r>
            <a:br>
              <a:rPr lang="fr-FR" sz="4400" b="1" dirty="0" smtClean="0">
                <a:solidFill>
                  <a:srgbClr val="FF0000"/>
                </a:solidFill>
              </a:rPr>
            </a:br>
            <a:r>
              <a:rPr lang="fr-FR" sz="4400" b="1" dirty="0" smtClean="0">
                <a:solidFill>
                  <a:srgbClr val="FF0000"/>
                </a:solidFill>
              </a:rPr>
              <a:t/>
            </a:r>
            <a:br>
              <a:rPr lang="fr-FR" sz="4400" b="1" dirty="0" smtClean="0">
                <a:solidFill>
                  <a:srgbClr val="FF0000"/>
                </a:solidFill>
              </a:rPr>
            </a:br>
            <a:r>
              <a:rPr lang="fr-FR" sz="4400" b="1" dirty="0">
                <a:solidFill>
                  <a:srgbClr val="FF0000"/>
                </a:solidFill>
              </a:rPr>
              <a:t/>
            </a:r>
            <a:br>
              <a:rPr lang="fr-FR" sz="4400" b="1" dirty="0">
                <a:solidFill>
                  <a:srgbClr val="FF0000"/>
                </a:solidFill>
              </a:rPr>
            </a:br>
            <a:r>
              <a:rPr lang="fr-FR" sz="4400" b="1" dirty="0" smtClean="0">
                <a:solidFill>
                  <a:srgbClr val="FF0000"/>
                </a:solidFill>
              </a:rPr>
              <a:t/>
            </a:r>
            <a:br>
              <a:rPr lang="fr-FR" sz="4400" b="1" dirty="0" smtClean="0">
                <a:solidFill>
                  <a:srgbClr val="FF0000"/>
                </a:solidFill>
              </a:rPr>
            </a:br>
            <a:r>
              <a:rPr lang="fr-FR" sz="4900" b="1" dirty="0" smtClean="0">
                <a:solidFill>
                  <a:srgbClr val="FF0000"/>
                </a:solidFill>
                <a:latin typeface="Cooper Black" pitchFamily="18" charset="0"/>
              </a:rPr>
              <a:t>En cas de décès d’un Déclarant responsable</a:t>
            </a:r>
            <a:r>
              <a:rPr lang="fr-FR" b="1" dirty="0" smtClean="0"/>
              <a:t/>
            </a:r>
            <a:br>
              <a:rPr lang="fr-FR" b="1" dirty="0" smtClean="0"/>
            </a:br>
            <a:r>
              <a:rPr lang="fr-FR" dirty="0" smtClean="0"/>
              <a:t> </a:t>
            </a:r>
            <a:br>
              <a:rPr lang="fr-FR" dirty="0" smtClean="0"/>
            </a:br>
            <a:r>
              <a:rPr lang="fr-FR" dirty="0" smtClean="0">
                <a:latin typeface="Perpetua" pitchFamily="18" charset="0"/>
              </a:rPr>
              <a:t>- </a:t>
            </a:r>
            <a:r>
              <a:rPr lang="fr-FR" sz="3100" dirty="0" smtClean="0">
                <a:latin typeface="Arial Rounded MT Bold" panose="020F0704030504030204" pitchFamily="34" charset="0"/>
              </a:rPr>
              <a:t>acte de décès  du déclarant responsable.</a:t>
            </a:r>
            <a:br>
              <a:rPr lang="fr-FR" sz="3100" dirty="0" smtClean="0">
                <a:latin typeface="Arial Rounded MT Bold" panose="020F0704030504030204" pitchFamily="34" charset="0"/>
              </a:rPr>
            </a:br>
            <a:r>
              <a:rPr lang="fr-FR" sz="3100" dirty="0" smtClean="0">
                <a:latin typeface="Arial Rounded MT Bold" panose="020F0704030504030204" pitchFamily="34" charset="0"/>
              </a:rPr>
              <a:t>- acte d’héritage délivré par les tribunaux.</a:t>
            </a:r>
            <a:br>
              <a:rPr lang="fr-FR" sz="3100" dirty="0" smtClean="0">
                <a:latin typeface="Arial Rounded MT Bold" panose="020F0704030504030204" pitchFamily="34" charset="0"/>
              </a:rPr>
            </a:br>
            <a:r>
              <a:rPr lang="fr-FR" sz="3100" dirty="0" smtClean="0">
                <a:latin typeface="Arial Rounded MT Bold" panose="020F0704030504030204" pitchFamily="34" charset="0"/>
              </a:rPr>
              <a:t>- arrêté d’ouverture de l’école.</a:t>
            </a:r>
            <a:br>
              <a:rPr lang="fr-FR" sz="3100" dirty="0" smtClean="0">
                <a:latin typeface="Arial Rounded MT Bold" panose="020F0704030504030204" pitchFamily="34" charset="0"/>
              </a:rPr>
            </a:br>
            <a:r>
              <a:rPr lang="fr-FR" sz="3100" dirty="0" smtClean="0">
                <a:latin typeface="Arial Rounded MT Bold" panose="020F0704030504030204" pitchFamily="34" charset="0"/>
              </a:rPr>
              <a:t>-  procès de réunion des ayants droits pour la nomination du nouveau déclarant responsable signé par tous les membres et légalisé.</a:t>
            </a:r>
            <a:br>
              <a:rPr lang="fr-FR" sz="3100" dirty="0" smtClean="0">
                <a:latin typeface="Arial Rounded MT Bold" panose="020F0704030504030204" pitchFamily="34" charset="0"/>
              </a:rPr>
            </a:br>
            <a:r>
              <a:rPr lang="fr-FR" sz="3100" dirty="0" smtClean="0">
                <a:latin typeface="Arial Rounded MT Bold" panose="020F0704030504030204" pitchFamily="34" charset="0"/>
              </a:rPr>
              <a:t>- Dossier du nouveau déclarant responsable.</a:t>
            </a:r>
            <a:r>
              <a:rPr lang="fr-FR" sz="5300" dirty="0" smtClean="0">
                <a:latin typeface="Arial Rounded MT Bold" panose="020F0704030504030204" pitchFamily="34" charset="0"/>
              </a:rPr>
              <a:t/>
            </a:r>
            <a:br>
              <a:rPr lang="fr-FR" sz="5300" dirty="0" smtClean="0">
                <a:latin typeface="Arial Rounded MT Bold" panose="020F0704030504030204" pitchFamily="34" charset="0"/>
              </a:rPr>
            </a:br>
            <a:r>
              <a:rPr lang="fr-FR" dirty="0" smtClean="0"/>
              <a:t> </a:t>
            </a:r>
            <a:br>
              <a:rPr lang="fr-FR" dirty="0" smtClean="0"/>
            </a:br>
            <a:endParaRPr lang="fr-FR" dirty="0"/>
          </a:p>
        </p:txBody>
      </p:sp>
      <p:sp>
        <p:nvSpPr>
          <p:cNvPr id="3" name="Espace réservé de la date 2"/>
          <p:cNvSpPr>
            <a:spLocks noGrp="1"/>
          </p:cNvSpPr>
          <p:nvPr>
            <p:ph type="dt" sz="half" idx="10"/>
          </p:nvPr>
        </p:nvSpPr>
        <p:spPr/>
        <p:txBody>
          <a:bodyPr/>
          <a:lstStyle/>
          <a:p>
            <a:fld id="{4DC6D522-30C4-4B27-8842-FB27A17CBDB1}" type="datetime1">
              <a:rPr lang="fr-FR" smtClean="0"/>
              <a:t>22/07/2020</a:t>
            </a:fld>
            <a:endParaRPr lang="fr-FR"/>
          </a:p>
        </p:txBody>
      </p:sp>
      <p:sp>
        <p:nvSpPr>
          <p:cNvPr id="4" name="Espace réservé du pied de page 3"/>
          <p:cNvSpPr>
            <a:spLocks noGrp="1"/>
          </p:cNvSpPr>
          <p:nvPr>
            <p:ph type="ftr" sz="quarter" idx="11"/>
          </p:nvPr>
        </p:nvSpPr>
        <p:spPr/>
        <p:txBody>
          <a:bodyPr/>
          <a:lstStyle/>
          <a:p>
            <a:r>
              <a:rPr lang="fr-FR" smtClean="0"/>
              <a:t>OUVERTURE, EXTENSION, TRANSFERT, RECONNAISSANCE, SUBVENTION</a:t>
            </a:r>
            <a:endParaRPr lang="fr-FR"/>
          </a:p>
        </p:txBody>
      </p:sp>
    </p:spTree>
  </p:cSld>
  <p:clrMapOvr>
    <a:masterClrMapping/>
  </p:clrMapOvr>
  <p:transition spd="slow">
    <p:pull dir="ru"/>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3082102"/>
          </a:xfrm>
        </p:spPr>
        <p:txBody>
          <a:bodyPr>
            <a:normAutofit/>
          </a:bodyPr>
          <a:lstStyle/>
          <a:p>
            <a:pPr algn="ctr"/>
            <a:r>
              <a:rPr lang="nl-NL" sz="6000" b="1" dirty="0" smtClean="0">
                <a:ln w="22225">
                  <a:solidFill>
                    <a:schemeClr val="accent2"/>
                  </a:solidFill>
                  <a:prstDash val="solid"/>
                </a:ln>
                <a:solidFill>
                  <a:srgbClr val="C00000"/>
                </a:solidFill>
                <a:latin typeface="Cooper Black" pitchFamily="18" charset="0"/>
              </a:rPr>
              <a:t>TRANSFERT D’UNE ECOLE PRIVEE</a:t>
            </a:r>
            <a:endParaRPr lang="fr-FR" sz="5400" b="1" dirty="0">
              <a:ln w="22225">
                <a:solidFill>
                  <a:schemeClr val="accent2"/>
                </a:solidFill>
                <a:prstDash val="solid"/>
              </a:ln>
              <a:solidFill>
                <a:srgbClr val="C00000"/>
              </a:solidFill>
              <a:latin typeface="Cooper Black" pitchFamily="18" charset="0"/>
            </a:endParaRPr>
          </a:p>
        </p:txBody>
      </p:sp>
      <p:sp>
        <p:nvSpPr>
          <p:cNvPr id="3" name="Espace réservé de la date 2"/>
          <p:cNvSpPr>
            <a:spLocks noGrp="1"/>
          </p:cNvSpPr>
          <p:nvPr>
            <p:ph type="dt" sz="half" idx="10"/>
          </p:nvPr>
        </p:nvSpPr>
        <p:spPr/>
        <p:txBody>
          <a:bodyPr/>
          <a:lstStyle/>
          <a:p>
            <a:fld id="{D1197DD1-75A6-4976-813F-C7F486C81D4D}" type="datetime1">
              <a:rPr lang="fr-FR" smtClean="0"/>
              <a:t>22/07/2020</a:t>
            </a:fld>
            <a:endParaRPr lang="fr-FR"/>
          </a:p>
        </p:txBody>
      </p:sp>
      <p:sp>
        <p:nvSpPr>
          <p:cNvPr id="4" name="Espace réservé du pied de page 3"/>
          <p:cNvSpPr>
            <a:spLocks noGrp="1"/>
          </p:cNvSpPr>
          <p:nvPr>
            <p:ph type="ftr" sz="quarter" idx="11"/>
          </p:nvPr>
        </p:nvSpPr>
        <p:spPr/>
        <p:txBody>
          <a:bodyPr/>
          <a:lstStyle/>
          <a:p>
            <a:r>
              <a:rPr lang="fr-FR" smtClean="0"/>
              <a:t>OUVERTURE, EXTENSION, TRANSFERT, RECONNAISSANCE, SUBVENTION</a:t>
            </a:r>
            <a:endParaRPr lang="fr-FR"/>
          </a:p>
        </p:txBody>
      </p:sp>
    </p:spTree>
  </p:cSld>
  <p:clrMapOvr>
    <a:masterClrMapping/>
  </p:clrMapOvr>
  <p:transition spd="slow">
    <p:pull dir="ru"/>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214554"/>
            <a:ext cx="8686800" cy="4141796"/>
          </a:xfrm>
        </p:spPr>
        <p:txBody>
          <a:bodyPr>
            <a:normAutofit fontScale="90000"/>
          </a:bodyPr>
          <a:lstStyle/>
          <a:p>
            <a:r>
              <a:rPr lang="nl-NL" sz="4900" b="1" dirty="0" smtClean="0">
                <a:solidFill>
                  <a:srgbClr val="FF0000"/>
                </a:solidFill>
              </a:rPr>
              <a:t>             </a:t>
            </a:r>
            <a:br>
              <a:rPr lang="nl-NL" sz="4900" b="1" dirty="0" smtClean="0">
                <a:solidFill>
                  <a:srgbClr val="FF0000"/>
                </a:solidFill>
              </a:rPr>
            </a:br>
            <a:r>
              <a:rPr lang="nl-NL" sz="4900" b="1" dirty="0" smtClean="0">
                <a:solidFill>
                  <a:srgbClr val="FF0000"/>
                </a:solidFill>
              </a:rPr>
              <a:t/>
            </a:r>
            <a:br>
              <a:rPr lang="nl-NL" sz="4900" b="1" dirty="0" smtClean="0">
                <a:solidFill>
                  <a:srgbClr val="FF0000"/>
                </a:solidFill>
              </a:rPr>
            </a:br>
            <a:r>
              <a:rPr lang="fr-FR" dirty="0" smtClean="0"/>
              <a:t/>
            </a:r>
            <a:br>
              <a:rPr lang="fr-FR" dirty="0" smtClean="0"/>
            </a:br>
            <a:r>
              <a:rPr lang="fr-FR" sz="5300" dirty="0" smtClean="0"/>
              <a:t>- </a:t>
            </a:r>
            <a:r>
              <a:rPr lang="fr-FR" sz="3600" dirty="0" smtClean="0">
                <a:latin typeface="Arial Rounded MT Bold" panose="020F0704030504030204" pitchFamily="34" charset="0"/>
              </a:rPr>
              <a:t>Demande manuscrite portant la nouvelle adresse de l’école.</a:t>
            </a:r>
            <a:br>
              <a:rPr lang="fr-FR" sz="3600" dirty="0" smtClean="0">
                <a:latin typeface="Arial Rounded MT Bold" panose="020F0704030504030204" pitchFamily="34" charset="0"/>
              </a:rPr>
            </a:br>
            <a:r>
              <a:rPr lang="fr-FR" sz="3600" dirty="0" smtClean="0">
                <a:latin typeface="Arial Rounded MT Bold" panose="020F0704030504030204" pitchFamily="34" charset="0"/>
              </a:rPr>
              <a:t>- Arrêté d’ouverture de l’école.</a:t>
            </a:r>
            <a:br>
              <a:rPr lang="fr-FR" sz="3600" dirty="0" smtClean="0">
                <a:latin typeface="Arial Rounded MT Bold" panose="020F0704030504030204" pitchFamily="34" charset="0"/>
              </a:rPr>
            </a:br>
            <a:r>
              <a:rPr lang="fr-FR" sz="3600" dirty="0" smtClean="0">
                <a:latin typeface="Arial Rounded MT Bold" panose="020F0704030504030204" pitchFamily="34" charset="0"/>
              </a:rPr>
              <a:t>- Plan des nouveaux locaux.</a:t>
            </a:r>
            <a:br>
              <a:rPr lang="fr-FR" sz="3600" dirty="0" smtClean="0">
                <a:latin typeface="Arial Rounded MT Bold" panose="020F0704030504030204" pitchFamily="34" charset="0"/>
              </a:rPr>
            </a:br>
            <a:r>
              <a:rPr lang="fr-FR" sz="3600" dirty="0" smtClean="0">
                <a:latin typeface="Arial Rounded MT Bold" panose="020F0704030504030204" pitchFamily="34" charset="0"/>
              </a:rPr>
              <a:t>- Titre de propriété ou un contrat de location ou de bail légalisé d’au moins de trois (3) mois.</a:t>
            </a:r>
            <a:br>
              <a:rPr lang="fr-FR" sz="3600" dirty="0" smtClean="0">
                <a:latin typeface="Arial Rounded MT Bold" panose="020F0704030504030204" pitchFamily="34" charset="0"/>
              </a:rPr>
            </a:br>
            <a:r>
              <a:rPr lang="fr-FR" sz="2700" dirty="0" smtClean="0"/>
              <a:t> </a:t>
            </a:r>
            <a:br>
              <a:rPr lang="fr-FR" sz="2700" dirty="0" smtClean="0"/>
            </a:br>
            <a:endParaRPr lang="fr-FR" dirty="0"/>
          </a:p>
        </p:txBody>
      </p:sp>
      <p:sp>
        <p:nvSpPr>
          <p:cNvPr id="3" name="Espace réservé de la date 2"/>
          <p:cNvSpPr>
            <a:spLocks noGrp="1"/>
          </p:cNvSpPr>
          <p:nvPr>
            <p:ph type="dt" sz="half" idx="10"/>
          </p:nvPr>
        </p:nvSpPr>
        <p:spPr/>
        <p:txBody>
          <a:bodyPr/>
          <a:lstStyle/>
          <a:p>
            <a:fld id="{17A80E37-98E2-46CB-AF90-4DB40BE6522E}" type="datetime1">
              <a:rPr lang="fr-FR" smtClean="0"/>
              <a:t>22/07/2020</a:t>
            </a:fld>
            <a:endParaRPr lang="fr-FR"/>
          </a:p>
        </p:txBody>
      </p:sp>
      <p:sp>
        <p:nvSpPr>
          <p:cNvPr id="4" name="Espace réservé du pied de page 3"/>
          <p:cNvSpPr>
            <a:spLocks noGrp="1"/>
          </p:cNvSpPr>
          <p:nvPr>
            <p:ph type="ftr" sz="quarter" idx="11"/>
          </p:nvPr>
        </p:nvSpPr>
        <p:spPr/>
        <p:txBody>
          <a:bodyPr/>
          <a:lstStyle/>
          <a:p>
            <a:r>
              <a:rPr lang="fr-FR" smtClean="0"/>
              <a:t>OUVERTURE, EXTENSION, TRANSFERT, RECONNAISSANCE, SUBVENTION</a:t>
            </a:r>
            <a:endParaRPr lang="fr-FR"/>
          </a:p>
        </p:txBody>
      </p:sp>
    </p:spTree>
  </p:cSld>
  <p:clrMapOvr>
    <a:masterClrMapping/>
  </p:clrMapOvr>
  <p:transition spd="slow">
    <p:pull dir="ru"/>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43813" y="1340768"/>
            <a:ext cx="8305800" cy="3939358"/>
          </a:xfrm>
        </p:spPr>
        <p:txBody>
          <a:bodyPr>
            <a:normAutofit/>
          </a:bodyPr>
          <a:lstStyle/>
          <a:p>
            <a:pPr algn="ctr"/>
            <a:r>
              <a:rPr lang="fr-FR" sz="6000" b="1" dirty="0" smtClean="0">
                <a:ln w="22225">
                  <a:solidFill>
                    <a:schemeClr val="accent2"/>
                  </a:solidFill>
                  <a:prstDash val="solid"/>
                </a:ln>
                <a:solidFill>
                  <a:srgbClr val="C00000"/>
                </a:solidFill>
                <a:latin typeface="Cooper Black" pitchFamily="18" charset="0"/>
              </a:rPr>
              <a:t>RECONNAISSANCE D’UNE ECOLE PRIVEE</a:t>
            </a:r>
            <a:r>
              <a:rPr lang="fr-FR" dirty="0" smtClean="0"/>
              <a:t/>
            </a:r>
            <a:br>
              <a:rPr lang="fr-FR" dirty="0" smtClean="0"/>
            </a:br>
            <a:endParaRPr lang="fr-FR" dirty="0"/>
          </a:p>
        </p:txBody>
      </p:sp>
      <p:sp>
        <p:nvSpPr>
          <p:cNvPr id="3" name="Espace réservé de la date 2"/>
          <p:cNvSpPr>
            <a:spLocks noGrp="1"/>
          </p:cNvSpPr>
          <p:nvPr>
            <p:ph type="dt" sz="half" idx="10"/>
          </p:nvPr>
        </p:nvSpPr>
        <p:spPr/>
        <p:txBody>
          <a:bodyPr/>
          <a:lstStyle/>
          <a:p>
            <a:fld id="{23EE22FF-7DC0-44A1-A599-F33FF9BF08C7}" type="datetime1">
              <a:rPr lang="fr-FR" smtClean="0"/>
              <a:t>22/07/2020</a:t>
            </a:fld>
            <a:endParaRPr lang="fr-FR"/>
          </a:p>
        </p:txBody>
      </p:sp>
      <p:sp>
        <p:nvSpPr>
          <p:cNvPr id="4" name="Espace réservé du pied de page 3"/>
          <p:cNvSpPr>
            <a:spLocks noGrp="1"/>
          </p:cNvSpPr>
          <p:nvPr>
            <p:ph type="ftr" sz="quarter" idx="11"/>
          </p:nvPr>
        </p:nvSpPr>
        <p:spPr/>
        <p:txBody>
          <a:bodyPr/>
          <a:lstStyle/>
          <a:p>
            <a:r>
              <a:rPr lang="fr-FR" smtClean="0"/>
              <a:t>OUVERTURE, EXTENSION, TRANSFERT, RECONNAISSANCE, SUBVENTION</a:t>
            </a:r>
            <a:endParaRPr lang="fr-FR"/>
          </a:p>
        </p:txBody>
      </p:sp>
    </p:spTree>
  </p:cSld>
  <p:clrMapOvr>
    <a:masterClrMapping/>
  </p:clrMapOvr>
  <p:transition spd="slow">
    <p:pull dir="ru"/>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6858000"/>
            <a:ext cx="8305800" cy="478976"/>
          </a:xfrm>
        </p:spPr>
        <p:txBody>
          <a:bodyPr>
            <a:normAutofit fontScale="90000"/>
          </a:bodyPr>
          <a:lstStyle/>
          <a:p>
            <a:r>
              <a:rPr lang="fr-FR" sz="4400" b="1" dirty="0" smtClean="0">
                <a:solidFill>
                  <a:srgbClr val="FF0000"/>
                </a:solidFill>
              </a:rPr>
              <a:t/>
            </a:r>
            <a:br>
              <a:rPr lang="fr-FR" sz="4400" b="1" dirty="0" smtClean="0">
                <a:solidFill>
                  <a:srgbClr val="FF0000"/>
                </a:solidFill>
              </a:rPr>
            </a:br>
            <a:r>
              <a:rPr lang="fr-FR" sz="4400" b="1" dirty="0" smtClean="0">
                <a:solidFill>
                  <a:srgbClr val="FF0000"/>
                </a:solidFill>
              </a:rPr>
              <a:t/>
            </a:r>
            <a:br>
              <a:rPr lang="fr-FR" sz="4400" b="1" dirty="0" smtClean="0">
                <a:solidFill>
                  <a:srgbClr val="FF0000"/>
                </a:solidFill>
              </a:rPr>
            </a:br>
            <a:r>
              <a:rPr lang="fr-FR" sz="4400" b="1" dirty="0" smtClean="0">
                <a:solidFill>
                  <a:srgbClr val="FF0000"/>
                </a:solidFill>
              </a:rPr>
              <a:t/>
            </a:r>
            <a:br>
              <a:rPr lang="fr-FR" sz="4400" b="1" dirty="0" smtClean="0">
                <a:solidFill>
                  <a:srgbClr val="FF0000"/>
                </a:solidFill>
              </a:rPr>
            </a:br>
            <a:r>
              <a:rPr lang="fr-FR" sz="4400" b="1" dirty="0" smtClean="0">
                <a:solidFill>
                  <a:srgbClr val="FF0000"/>
                </a:solidFill>
              </a:rPr>
              <a:t/>
            </a:r>
            <a:br>
              <a:rPr lang="fr-FR" sz="4400" b="1" dirty="0" smtClean="0">
                <a:solidFill>
                  <a:srgbClr val="FF0000"/>
                </a:solidFill>
              </a:rPr>
            </a:br>
            <a:r>
              <a:rPr lang="fr-FR" sz="4400" b="1" dirty="0" smtClean="0">
                <a:solidFill>
                  <a:srgbClr val="FF0000"/>
                </a:solidFill>
              </a:rPr>
              <a:t/>
            </a:r>
            <a:br>
              <a:rPr lang="fr-FR" sz="4400" b="1" dirty="0" smtClean="0">
                <a:solidFill>
                  <a:srgbClr val="FF0000"/>
                </a:solidFill>
              </a:rPr>
            </a:br>
            <a:r>
              <a:rPr lang="fr-FR" b="1" dirty="0" smtClean="0"/>
              <a:t> </a:t>
            </a:r>
            <a:br>
              <a:rPr lang="fr-FR" b="1" dirty="0" smtClean="0"/>
            </a:br>
            <a:r>
              <a:rPr lang="nl-NL" sz="3100" b="1" dirty="0" smtClean="0">
                <a:latin typeface="Perpetua" pitchFamily="18" charset="0"/>
              </a:rPr>
              <a:t>                 </a:t>
            </a:r>
            <a:br>
              <a:rPr lang="nl-NL" sz="3100" b="1" dirty="0" smtClean="0">
                <a:latin typeface="Perpetua" pitchFamily="18" charset="0"/>
              </a:rPr>
            </a:br>
            <a:r>
              <a:rPr lang="nl-NL" sz="3100" b="1" dirty="0" smtClean="0">
                <a:latin typeface="Perpetua" pitchFamily="18" charset="0"/>
              </a:rPr>
              <a:t/>
            </a:r>
            <a:br>
              <a:rPr lang="nl-NL" sz="3100" b="1" dirty="0" smtClean="0">
                <a:latin typeface="Perpetua" pitchFamily="18" charset="0"/>
              </a:rPr>
            </a:br>
            <a:r>
              <a:rPr lang="nl-NL" sz="3100" b="1" dirty="0" smtClean="0">
                <a:latin typeface="Perpetua" pitchFamily="18" charset="0"/>
              </a:rPr>
              <a:t/>
            </a:r>
            <a:br>
              <a:rPr lang="nl-NL" sz="3100" b="1" dirty="0" smtClean="0">
                <a:latin typeface="Perpetua" pitchFamily="18" charset="0"/>
              </a:rPr>
            </a:br>
            <a:r>
              <a:rPr lang="nl-NL" sz="3100" b="1" dirty="0" smtClean="0">
                <a:latin typeface="Perpetua" pitchFamily="18" charset="0"/>
              </a:rPr>
              <a:t>  </a:t>
            </a:r>
            <a:br>
              <a:rPr lang="nl-NL" sz="3100" b="1" dirty="0" smtClean="0">
                <a:latin typeface="Perpetua" pitchFamily="18" charset="0"/>
              </a:rPr>
            </a:br>
            <a:r>
              <a:rPr lang="nl-NL" sz="3100" b="1" dirty="0" smtClean="0">
                <a:latin typeface="Perpetua" pitchFamily="18" charset="0"/>
              </a:rPr>
              <a:t/>
            </a:r>
            <a:br>
              <a:rPr lang="nl-NL" sz="3100" b="1" dirty="0" smtClean="0">
                <a:latin typeface="Perpetua" pitchFamily="18" charset="0"/>
              </a:rPr>
            </a:br>
            <a:r>
              <a:rPr lang="nl-NL" sz="3100" b="1" dirty="0" smtClean="0">
                <a:latin typeface="Perpetua" pitchFamily="18" charset="0"/>
              </a:rPr>
              <a:t/>
            </a:r>
            <a:br>
              <a:rPr lang="nl-NL" sz="3100" b="1" dirty="0" smtClean="0">
                <a:latin typeface="Perpetua" pitchFamily="18" charset="0"/>
              </a:rPr>
            </a:br>
            <a:r>
              <a:rPr lang="nl-NL" sz="3100" b="1" dirty="0" smtClean="0">
                <a:latin typeface="Perpetua" pitchFamily="18" charset="0"/>
              </a:rPr>
              <a:t/>
            </a:r>
            <a:br>
              <a:rPr lang="nl-NL" sz="3100" b="1" dirty="0" smtClean="0">
                <a:latin typeface="Perpetua" pitchFamily="18" charset="0"/>
              </a:rPr>
            </a:br>
            <a:r>
              <a:rPr lang="nl-NL" sz="3100" b="1" dirty="0" smtClean="0">
                <a:latin typeface="Perpetua" pitchFamily="18" charset="0"/>
              </a:rPr>
              <a:t/>
            </a:r>
            <a:br>
              <a:rPr lang="nl-NL" sz="3100" b="1" dirty="0" smtClean="0">
                <a:latin typeface="Perpetua" pitchFamily="18" charset="0"/>
              </a:rPr>
            </a:br>
            <a:r>
              <a:rPr lang="nl-NL" sz="3100" b="1" dirty="0" smtClean="0">
                <a:latin typeface="Perpetua" pitchFamily="18" charset="0"/>
              </a:rPr>
              <a:t/>
            </a:r>
            <a:br>
              <a:rPr lang="nl-NL" sz="3100" b="1" dirty="0" smtClean="0">
                <a:latin typeface="Perpetua" pitchFamily="18" charset="0"/>
              </a:rPr>
            </a:br>
            <a:r>
              <a:rPr lang="nl-NL" sz="3100" b="1" dirty="0">
                <a:latin typeface="Perpetua" pitchFamily="18" charset="0"/>
              </a:rPr>
              <a:t/>
            </a:r>
            <a:br>
              <a:rPr lang="nl-NL" sz="3100" b="1" dirty="0">
                <a:latin typeface="Perpetua" pitchFamily="18" charset="0"/>
              </a:rPr>
            </a:br>
            <a:r>
              <a:rPr lang="nl-NL" sz="3100" b="1" dirty="0" smtClean="0">
                <a:latin typeface="Perpetua" pitchFamily="18" charset="0"/>
              </a:rPr>
              <a:t/>
            </a:r>
            <a:br>
              <a:rPr lang="nl-NL" sz="3100" b="1" dirty="0" smtClean="0">
                <a:latin typeface="Perpetua" pitchFamily="18" charset="0"/>
              </a:rPr>
            </a:br>
            <a:r>
              <a:rPr lang="nl-NL" sz="3100" b="1" dirty="0">
                <a:latin typeface="Perpetua" pitchFamily="18" charset="0"/>
              </a:rPr>
              <a:t/>
            </a:r>
            <a:br>
              <a:rPr lang="nl-NL" sz="3100" b="1" dirty="0">
                <a:latin typeface="Perpetua" pitchFamily="18" charset="0"/>
              </a:rPr>
            </a:br>
            <a:r>
              <a:rPr lang="nl-NL" sz="3100" b="1" dirty="0" err="1" smtClean="0">
                <a:latin typeface="Arial Rounded MT Bold" panose="020F0704030504030204" pitchFamily="34" charset="0"/>
              </a:rPr>
              <a:t>Réunir</a:t>
            </a:r>
            <a:r>
              <a:rPr lang="nl-NL" sz="3100" b="1" dirty="0" smtClean="0">
                <a:latin typeface="Arial Rounded MT Bold" panose="020F0704030504030204" pitchFamily="34" charset="0"/>
              </a:rPr>
              <a:t> les </a:t>
            </a:r>
            <a:r>
              <a:rPr lang="nl-NL" sz="3100" b="1" dirty="0" err="1" smtClean="0">
                <a:latin typeface="Arial Rounded MT Bold" panose="020F0704030504030204" pitchFamily="34" charset="0"/>
              </a:rPr>
              <a:t>conditions</a:t>
            </a:r>
            <a:r>
              <a:rPr lang="nl-NL" sz="3100" b="1" dirty="0" smtClean="0">
                <a:latin typeface="Arial Rounded MT Bold" panose="020F0704030504030204" pitchFamily="34" charset="0"/>
              </a:rPr>
              <a:t> </a:t>
            </a:r>
            <a:r>
              <a:rPr lang="nl-NL" sz="3100" b="1" dirty="0" err="1" smtClean="0">
                <a:latin typeface="Arial Rounded MT Bold" panose="020F0704030504030204" pitchFamily="34" charset="0"/>
              </a:rPr>
              <a:t>préalables</a:t>
            </a:r>
            <a:r>
              <a:rPr lang="nl-NL" sz="3100" b="1" dirty="0" smtClean="0">
                <a:latin typeface="Arial Rounded MT Bold" panose="020F0704030504030204" pitchFamily="34" charset="0"/>
              </a:rPr>
              <a:t> </a:t>
            </a:r>
            <a:r>
              <a:rPr lang="nl-NL" sz="3100" b="1" dirty="0" err="1" smtClean="0">
                <a:latin typeface="Arial Rounded MT Bold" panose="020F0704030504030204" pitchFamily="34" charset="0"/>
              </a:rPr>
              <a:t>suivantes</a:t>
            </a:r>
            <a:r>
              <a:rPr lang="nl-NL" sz="3100" b="1" dirty="0" smtClean="0">
                <a:latin typeface="Arial Rounded MT Bold" panose="020F0704030504030204" pitchFamily="34" charset="0"/>
              </a:rPr>
              <a:t>:</a:t>
            </a:r>
            <a:r>
              <a:rPr lang="fr-FR" dirty="0" smtClean="0">
                <a:latin typeface="Arial Rounded MT Bold" panose="020F0704030504030204" pitchFamily="34" charset="0"/>
              </a:rPr>
              <a:t/>
            </a:r>
            <a:br>
              <a:rPr lang="fr-FR" dirty="0" smtClean="0">
                <a:latin typeface="Arial Rounded MT Bold" panose="020F0704030504030204" pitchFamily="34" charset="0"/>
              </a:rPr>
            </a:br>
            <a:r>
              <a:rPr lang="fr-FR" dirty="0" smtClean="0">
                <a:latin typeface="Arial Rounded MT Bold" panose="020F0704030504030204" pitchFamily="34" charset="0"/>
              </a:rPr>
              <a:t>- </a:t>
            </a:r>
            <a:r>
              <a:rPr lang="fr-FR" sz="2700" dirty="0" smtClean="0">
                <a:latin typeface="Arial Rounded MT Bold" panose="020F0704030504030204" pitchFamily="34" charset="0"/>
              </a:rPr>
              <a:t>Avoir un cycle complet ( Préscolaire : 3 sections – Elémentaire : 6 classes – Moyen : 4 classes – Secondaire : 3 classes ).</a:t>
            </a:r>
            <a:br>
              <a:rPr lang="fr-FR" sz="2700" dirty="0" smtClean="0">
                <a:latin typeface="Arial Rounded MT Bold" panose="020F0704030504030204" pitchFamily="34" charset="0"/>
              </a:rPr>
            </a:br>
            <a:r>
              <a:rPr lang="fr-FR" sz="2700" dirty="0" smtClean="0">
                <a:latin typeface="Arial Rounded MT Bold" panose="020F0704030504030204" pitchFamily="34" charset="0"/>
              </a:rPr>
              <a:t>- Avoir fonctionné pendant 2 ans (date d’effet de l’arrêté d’ouverture).</a:t>
            </a:r>
            <a:br>
              <a:rPr lang="fr-FR" sz="2700" dirty="0" smtClean="0">
                <a:latin typeface="Arial Rounded MT Bold" panose="020F0704030504030204" pitchFamily="34" charset="0"/>
              </a:rPr>
            </a:br>
            <a:r>
              <a:rPr lang="fr-FR" sz="2700" dirty="0" smtClean="0">
                <a:latin typeface="Arial Rounded MT Bold" panose="020F0704030504030204" pitchFamily="34" charset="0"/>
              </a:rPr>
              <a:t>                                    </a:t>
            </a:r>
            <a:r>
              <a:rPr lang="fr-FR" sz="2700" b="1" dirty="0" smtClean="0">
                <a:solidFill>
                  <a:srgbClr val="FF0000"/>
                </a:solidFill>
                <a:latin typeface="Arial Rounded MT Bold" panose="020F0704030504030204" pitchFamily="34" charset="0"/>
                <a:cs typeface="Arial" pitchFamily="34" charset="0"/>
              </a:rPr>
              <a:t>DOSSIER A FOURNIR</a:t>
            </a:r>
            <a:r>
              <a:rPr lang="fr-FR" dirty="0" smtClean="0">
                <a:latin typeface="Arial Rounded MT Bold" panose="020F0704030504030204" pitchFamily="34" charset="0"/>
              </a:rPr>
              <a:t/>
            </a:r>
            <a:br>
              <a:rPr lang="fr-FR" dirty="0" smtClean="0">
                <a:latin typeface="Arial Rounded MT Bold" panose="020F0704030504030204" pitchFamily="34" charset="0"/>
              </a:rPr>
            </a:br>
            <a:r>
              <a:rPr lang="fr-FR" dirty="0" smtClean="0">
                <a:latin typeface="Arial Rounded MT Bold" panose="020F0704030504030204" pitchFamily="34" charset="0"/>
              </a:rPr>
              <a:t>- </a:t>
            </a:r>
            <a:r>
              <a:rPr lang="fr-FR" sz="2700" dirty="0" smtClean="0">
                <a:latin typeface="Arial Rounded MT Bold" panose="020F0704030504030204" pitchFamily="34" charset="0"/>
              </a:rPr>
              <a:t>Demande manuscrite adressée au Ministre de l’Education.</a:t>
            </a:r>
            <a:br>
              <a:rPr lang="fr-FR" sz="2700" dirty="0" smtClean="0">
                <a:latin typeface="Arial Rounded MT Bold" panose="020F0704030504030204" pitchFamily="34" charset="0"/>
              </a:rPr>
            </a:br>
            <a:r>
              <a:rPr lang="fr-FR" sz="2700" dirty="0" smtClean="0">
                <a:latin typeface="Arial Rounded MT Bold" panose="020F0704030504030204" pitchFamily="34" charset="0"/>
              </a:rPr>
              <a:t>- Arrêté d’ouverture de l’école ;</a:t>
            </a:r>
            <a:br>
              <a:rPr lang="fr-FR" sz="2700" dirty="0" smtClean="0">
                <a:latin typeface="Arial Rounded MT Bold" panose="020F0704030504030204" pitchFamily="34" charset="0"/>
              </a:rPr>
            </a:br>
            <a:r>
              <a:rPr lang="fr-FR" sz="2700" dirty="0" smtClean="0">
                <a:latin typeface="Arial Rounded MT Bold" panose="020F0704030504030204" pitchFamily="34" charset="0"/>
              </a:rPr>
              <a:t>- Attestations ou reçus (IPRES, CSS, IPM).</a:t>
            </a:r>
            <a:r>
              <a:rPr lang="fr-FR" dirty="0" smtClean="0">
                <a:latin typeface="Arial Rounded MT Bold" panose="020F0704030504030204" pitchFamily="34" charset="0"/>
              </a:rPr>
              <a:t/>
            </a:r>
            <a:br>
              <a:rPr lang="fr-FR" dirty="0" smtClean="0">
                <a:latin typeface="Arial Rounded MT Bold" panose="020F0704030504030204" pitchFamily="34" charset="0"/>
              </a:rPr>
            </a:br>
            <a:r>
              <a:rPr lang="fr-FR" sz="2200" dirty="0" smtClean="0">
                <a:latin typeface="Arial Rounded MT Bold" panose="020F0704030504030204" pitchFamily="34" charset="0"/>
              </a:rPr>
              <a:t>NB : La demande de reconnaissance est renouvelable chaque année pour les écoles candidates.</a:t>
            </a:r>
            <a:br>
              <a:rPr lang="fr-FR" sz="2200" dirty="0" smtClean="0">
                <a:latin typeface="Arial Rounded MT Bold" panose="020F0704030504030204" pitchFamily="34" charset="0"/>
              </a:rPr>
            </a:br>
            <a:r>
              <a:rPr lang="fr-FR" sz="2200" dirty="0" smtClean="0">
                <a:latin typeface="Arial Rounded MT Bold" panose="020F0704030504030204" pitchFamily="34" charset="0"/>
              </a:rPr>
              <a:t> </a:t>
            </a:r>
            <a:r>
              <a:rPr lang="fr-FR" dirty="0" smtClean="0">
                <a:latin typeface="Arial Rounded MT Bold" panose="020F0704030504030204" pitchFamily="34" charset="0"/>
              </a:rPr>
              <a:t/>
            </a:r>
            <a:br>
              <a:rPr lang="fr-FR" dirty="0" smtClean="0">
                <a:latin typeface="Arial Rounded MT Bold" panose="020F0704030504030204" pitchFamily="34" charset="0"/>
              </a:rPr>
            </a:br>
            <a:r>
              <a:rPr lang="fr-FR" dirty="0" smtClean="0">
                <a:latin typeface="Arial Rounded MT Bold" panose="020F0704030504030204" pitchFamily="34" charset="0"/>
              </a:rPr>
              <a:t>        </a:t>
            </a:r>
            <a:r>
              <a:rPr lang="fr-FR" sz="2200" b="1" u="sng" dirty="0" smtClean="0">
                <a:latin typeface="Arial Rounded MT Bold" panose="020F0704030504030204" pitchFamily="34" charset="0"/>
              </a:rPr>
              <a:t>Période</a:t>
            </a:r>
            <a:r>
              <a:rPr lang="fr-FR" sz="2200" dirty="0" smtClean="0">
                <a:latin typeface="Arial Rounded MT Bold" panose="020F0704030504030204" pitchFamily="34" charset="0"/>
              </a:rPr>
              <a:t> </a:t>
            </a:r>
            <a:r>
              <a:rPr lang="fr-FR" sz="2200" b="1" dirty="0" smtClean="0">
                <a:latin typeface="Arial Rounded MT Bold" panose="020F0704030504030204" pitchFamily="34" charset="0"/>
              </a:rPr>
              <a:t>: du 02 novembre au 31 décembre de chaque année</a:t>
            </a:r>
            <a:r>
              <a:rPr lang="fr-FR" dirty="0" smtClean="0">
                <a:latin typeface="Arial Rounded MT Bold" panose="020F0704030504030204" pitchFamily="34" charset="0"/>
              </a:rPr>
              <a:t/>
            </a:r>
            <a:br>
              <a:rPr lang="fr-FR" dirty="0" smtClean="0">
                <a:latin typeface="Arial Rounded MT Bold" panose="020F0704030504030204" pitchFamily="34" charset="0"/>
              </a:rPr>
            </a:br>
            <a:r>
              <a:rPr lang="fr-FR" dirty="0" smtClean="0">
                <a:latin typeface="Perpetua" pitchFamily="18" charset="0"/>
              </a:rPr>
              <a:t> </a:t>
            </a:r>
            <a:r>
              <a:rPr lang="fr-FR" dirty="0" smtClean="0"/>
              <a:t/>
            </a:r>
            <a:br>
              <a:rPr lang="fr-FR" dirty="0" smtClean="0"/>
            </a:br>
            <a:endParaRPr lang="fr-FR" dirty="0"/>
          </a:p>
        </p:txBody>
      </p:sp>
      <p:sp>
        <p:nvSpPr>
          <p:cNvPr id="3" name="Espace réservé de la date 2"/>
          <p:cNvSpPr>
            <a:spLocks noGrp="1"/>
          </p:cNvSpPr>
          <p:nvPr>
            <p:ph type="dt" sz="half" idx="10"/>
          </p:nvPr>
        </p:nvSpPr>
        <p:spPr/>
        <p:txBody>
          <a:bodyPr/>
          <a:lstStyle/>
          <a:p>
            <a:fld id="{8762CACC-7E86-4006-93EC-4F64178C0187}" type="datetime1">
              <a:rPr lang="fr-FR" smtClean="0"/>
              <a:t>22/07/2020</a:t>
            </a:fld>
            <a:endParaRPr lang="fr-FR"/>
          </a:p>
        </p:txBody>
      </p:sp>
      <p:sp>
        <p:nvSpPr>
          <p:cNvPr id="4" name="Espace réservé du pied de page 3"/>
          <p:cNvSpPr>
            <a:spLocks noGrp="1"/>
          </p:cNvSpPr>
          <p:nvPr>
            <p:ph type="ftr" sz="quarter" idx="11"/>
          </p:nvPr>
        </p:nvSpPr>
        <p:spPr/>
        <p:txBody>
          <a:bodyPr/>
          <a:lstStyle/>
          <a:p>
            <a:r>
              <a:rPr lang="fr-FR" smtClean="0"/>
              <a:t>OUVERTURE, EXTENSION, TRANSFERT, RECONNAISSANCE, SUBVENTION</a:t>
            </a:r>
            <a:endParaRPr lang="fr-FR"/>
          </a:p>
        </p:txBody>
      </p:sp>
    </p:spTree>
  </p:cSld>
  <p:clrMapOvr>
    <a:masterClrMapping/>
  </p:clrMapOvr>
  <p:transition spd="slow">
    <p:pull dir="ru"/>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4885152"/>
          </a:xfrm>
        </p:spPr>
        <p:txBody>
          <a:bodyPr>
            <a:normAutofit/>
          </a:bodyPr>
          <a:lstStyle/>
          <a:p>
            <a:pPr algn="ctr"/>
            <a:r>
              <a:rPr lang="fr-FR" sz="4900" b="1" dirty="0" smtClean="0">
                <a:ln w="22225">
                  <a:solidFill>
                    <a:schemeClr val="accent2"/>
                  </a:solidFill>
                  <a:prstDash val="solid"/>
                </a:ln>
                <a:solidFill>
                  <a:srgbClr val="C00000"/>
                </a:solidFill>
                <a:latin typeface="Cooper Black" pitchFamily="18" charset="0"/>
              </a:rPr>
              <a:t>AUTORISATION D’ENSEIGNER OU D’EXERCER DANS LES ECOLES</a:t>
            </a:r>
            <a:br>
              <a:rPr lang="fr-FR" sz="4900" b="1" dirty="0" smtClean="0">
                <a:ln w="22225">
                  <a:solidFill>
                    <a:schemeClr val="accent2"/>
                  </a:solidFill>
                  <a:prstDash val="solid"/>
                </a:ln>
                <a:solidFill>
                  <a:srgbClr val="C00000"/>
                </a:solidFill>
                <a:latin typeface="Cooper Black" pitchFamily="18" charset="0"/>
              </a:rPr>
            </a:br>
            <a:r>
              <a:rPr lang="fr-FR" sz="4900" b="1" dirty="0" smtClean="0">
                <a:ln w="22225">
                  <a:solidFill>
                    <a:schemeClr val="accent2"/>
                  </a:solidFill>
                  <a:prstDash val="solid"/>
                </a:ln>
                <a:solidFill>
                  <a:srgbClr val="C00000"/>
                </a:solidFill>
                <a:latin typeface="Cooper Black" pitchFamily="18" charset="0"/>
              </a:rPr>
              <a:t>PRIVEES DU SENEGAL</a:t>
            </a:r>
            <a:br>
              <a:rPr lang="fr-FR" sz="4900" b="1" dirty="0" smtClean="0">
                <a:ln w="22225">
                  <a:solidFill>
                    <a:schemeClr val="accent2"/>
                  </a:solidFill>
                  <a:prstDash val="solid"/>
                </a:ln>
                <a:solidFill>
                  <a:srgbClr val="C00000"/>
                </a:solidFill>
                <a:latin typeface="Cooper Black" pitchFamily="18" charset="0"/>
              </a:rPr>
            </a:br>
            <a:r>
              <a:rPr lang="fr-FR" sz="4400" dirty="0" smtClean="0">
                <a:latin typeface="Cooper Black" pitchFamily="18" charset="0"/>
              </a:rPr>
              <a:t> </a:t>
            </a:r>
            <a:endParaRPr lang="fr-FR" sz="4400" dirty="0">
              <a:latin typeface="Cooper Black" pitchFamily="18" charset="0"/>
            </a:endParaRPr>
          </a:p>
        </p:txBody>
      </p:sp>
      <p:sp>
        <p:nvSpPr>
          <p:cNvPr id="3" name="Espace réservé de la date 2"/>
          <p:cNvSpPr>
            <a:spLocks noGrp="1"/>
          </p:cNvSpPr>
          <p:nvPr>
            <p:ph type="dt" sz="half" idx="10"/>
          </p:nvPr>
        </p:nvSpPr>
        <p:spPr/>
        <p:txBody>
          <a:bodyPr/>
          <a:lstStyle/>
          <a:p>
            <a:fld id="{CBB8E9EC-CBA9-45F1-BE72-1534AAA19BB9}" type="datetime1">
              <a:rPr lang="fr-FR" smtClean="0"/>
              <a:t>22/07/2020</a:t>
            </a:fld>
            <a:endParaRPr lang="fr-FR"/>
          </a:p>
        </p:txBody>
      </p:sp>
      <p:sp>
        <p:nvSpPr>
          <p:cNvPr id="4" name="Espace réservé du pied de page 3"/>
          <p:cNvSpPr>
            <a:spLocks noGrp="1"/>
          </p:cNvSpPr>
          <p:nvPr>
            <p:ph type="ftr" sz="quarter" idx="11"/>
          </p:nvPr>
        </p:nvSpPr>
        <p:spPr/>
        <p:txBody>
          <a:bodyPr/>
          <a:lstStyle/>
          <a:p>
            <a:r>
              <a:rPr lang="fr-FR" smtClean="0"/>
              <a:t>OUVERTURE, EXTENSION, TRANSFERT, RECONNAISSANCE, SUBVENTION</a:t>
            </a:r>
            <a:endParaRPr lang="fr-FR"/>
          </a:p>
        </p:txBody>
      </p:sp>
    </p:spTree>
  </p:cSld>
  <p:clrMapOvr>
    <a:masterClrMapping/>
  </p:clrMapOvr>
  <p:transition spd="slow">
    <p:pull dir="ru"/>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686800" cy="5245192"/>
          </a:xfrm>
        </p:spPr>
        <p:txBody>
          <a:bodyPr>
            <a:noAutofit/>
          </a:bodyPr>
          <a:lstStyle/>
          <a:p>
            <a:r>
              <a:rPr lang="fr-FR" sz="2400" dirty="0" smtClean="0">
                <a:latin typeface="+mn-lt"/>
              </a:rPr>
              <a:t>1 – </a:t>
            </a:r>
            <a:r>
              <a:rPr lang="fr-FR" sz="2400" dirty="0" smtClean="0">
                <a:latin typeface="Arial Rounded MT Bold" panose="020F0704030504030204" pitchFamily="34" charset="0"/>
              </a:rPr>
              <a:t>Demande manuscrite adressée au Ministre de l’Education.</a:t>
            </a:r>
            <a:br>
              <a:rPr lang="fr-FR" sz="2400" dirty="0" smtClean="0">
                <a:latin typeface="Arial Rounded MT Bold" panose="020F0704030504030204" pitchFamily="34" charset="0"/>
              </a:rPr>
            </a:br>
            <a:r>
              <a:rPr lang="fr-FR" sz="2400" dirty="0" smtClean="0">
                <a:latin typeface="Arial Rounded MT Bold" panose="020F0704030504030204" pitchFamily="34" charset="0"/>
              </a:rPr>
              <a:t>2 – Extrait de naissance ou une photocopie légalisée de la carte d’identité nationale.</a:t>
            </a:r>
            <a:br>
              <a:rPr lang="fr-FR" sz="2400" dirty="0" smtClean="0">
                <a:latin typeface="Arial Rounded MT Bold" panose="020F0704030504030204" pitchFamily="34" charset="0"/>
              </a:rPr>
            </a:br>
            <a:r>
              <a:rPr lang="fr-FR" sz="2400" dirty="0" smtClean="0">
                <a:latin typeface="Arial Rounded MT Bold" panose="020F0704030504030204" pitchFamily="34" charset="0"/>
              </a:rPr>
              <a:t>3 – Certificat de visite et de contre visite moins de trois (3) mois.</a:t>
            </a:r>
            <a:br>
              <a:rPr lang="fr-FR" sz="2400" dirty="0" smtClean="0">
                <a:latin typeface="Arial Rounded MT Bold" panose="020F0704030504030204" pitchFamily="34" charset="0"/>
              </a:rPr>
            </a:br>
            <a:r>
              <a:rPr lang="fr-FR" sz="2400" dirty="0" smtClean="0">
                <a:latin typeface="Arial Rounded MT Bold" panose="020F0704030504030204" pitchFamily="34" charset="0"/>
              </a:rPr>
              <a:t>4 – Certificat du casier judiciaire moins de trois (3) mois.</a:t>
            </a:r>
            <a:br>
              <a:rPr lang="fr-FR" sz="2400" dirty="0" smtClean="0">
                <a:latin typeface="Arial Rounded MT Bold" panose="020F0704030504030204" pitchFamily="34" charset="0"/>
              </a:rPr>
            </a:br>
            <a:r>
              <a:rPr lang="fr-FR" sz="2400" dirty="0" smtClean="0">
                <a:latin typeface="Arial Rounded MT Bold" panose="020F0704030504030204" pitchFamily="34" charset="0"/>
              </a:rPr>
              <a:t>5 – Certificat de nationalité.</a:t>
            </a:r>
            <a:br>
              <a:rPr lang="fr-FR" sz="2400" dirty="0" smtClean="0">
                <a:latin typeface="Arial Rounded MT Bold" panose="020F0704030504030204" pitchFamily="34" charset="0"/>
              </a:rPr>
            </a:br>
            <a:r>
              <a:rPr lang="fr-FR" sz="2400" dirty="0" smtClean="0">
                <a:latin typeface="Arial Rounded MT Bold" panose="020F0704030504030204" pitchFamily="34" charset="0"/>
              </a:rPr>
              <a:t>6 –Copie légalisée du diplôme (minimum BFEM ou équivalent .</a:t>
            </a:r>
            <a:br>
              <a:rPr lang="fr-FR" sz="2400" dirty="0" smtClean="0">
                <a:latin typeface="Arial Rounded MT Bold" panose="020F0704030504030204" pitchFamily="34" charset="0"/>
              </a:rPr>
            </a:br>
            <a:r>
              <a:rPr lang="fr-FR" sz="2400" dirty="0" smtClean="0">
                <a:latin typeface="Arial Rounded MT Bold" panose="020F0704030504030204" pitchFamily="34" charset="0"/>
              </a:rPr>
              <a:t>7 – Curriculum vitae.</a:t>
            </a:r>
            <a:br>
              <a:rPr lang="fr-FR" sz="2400" dirty="0" smtClean="0">
                <a:latin typeface="Arial Rounded MT Bold" panose="020F0704030504030204" pitchFamily="34" charset="0"/>
              </a:rPr>
            </a:br>
            <a:r>
              <a:rPr lang="fr-FR" sz="2400" dirty="0" smtClean="0">
                <a:latin typeface="Arial Rounded MT Bold" panose="020F0704030504030204" pitchFamily="34" charset="0"/>
              </a:rPr>
              <a:t>8 – Enveloppe timbrée portant l’adresse du postulant.</a:t>
            </a:r>
            <a:br>
              <a:rPr lang="fr-FR" sz="2400" dirty="0" smtClean="0">
                <a:latin typeface="Arial Rounded MT Bold" panose="020F0704030504030204" pitchFamily="34" charset="0"/>
              </a:rPr>
            </a:br>
            <a:r>
              <a:rPr lang="fr-FR" sz="2400" dirty="0" smtClean="0">
                <a:latin typeface="Arial Rounded MT Bold" panose="020F0704030504030204" pitchFamily="34" charset="0"/>
              </a:rPr>
              <a:t>9 – Attestation de non fonctionnaire délivrée par la Fonction publique ou les inspections régionales du Travail.</a:t>
            </a:r>
            <a:endParaRPr lang="fr-FR" sz="2400" dirty="0">
              <a:latin typeface="Arial Rounded MT Bold" panose="020F0704030504030204" pitchFamily="34" charset="0"/>
            </a:endParaRPr>
          </a:p>
        </p:txBody>
      </p:sp>
      <p:sp>
        <p:nvSpPr>
          <p:cNvPr id="3" name="Espace réservé de la date 2"/>
          <p:cNvSpPr>
            <a:spLocks noGrp="1"/>
          </p:cNvSpPr>
          <p:nvPr>
            <p:ph type="dt" sz="half" idx="10"/>
          </p:nvPr>
        </p:nvSpPr>
        <p:spPr/>
        <p:txBody>
          <a:bodyPr/>
          <a:lstStyle/>
          <a:p>
            <a:fld id="{A2B6011A-BB10-43EA-B8BA-1CB14BFEB8EA}" type="datetime1">
              <a:rPr lang="fr-FR" smtClean="0"/>
              <a:t>22/07/2020</a:t>
            </a:fld>
            <a:endParaRPr lang="fr-FR"/>
          </a:p>
        </p:txBody>
      </p:sp>
      <p:sp>
        <p:nvSpPr>
          <p:cNvPr id="4" name="Espace réservé du pied de page 3"/>
          <p:cNvSpPr>
            <a:spLocks noGrp="1"/>
          </p:cNvSpPr>
          <p:nvPr>
            <p:ph type="ftr" sz="quarter" idx="11"/>
          </p:nvPr>
        </p:nvSpPr>
        <p:spPr/>
        <p:txBody>
          <a:bodyPr/>
          <a:lstStyle/>
          <a:p>
            <a:r>
              <a:rPr lang="fr-FR" smtClean="0"/>
              <a:t>OUVERTURE, EXTENSION, TRANSFERT, RECONNAISSANCE, SUBVENTION</a:t>
            </a:r>
            <a:endParaRPr lang="fr-FR"/>
          </a:p>
        </p:txBody>
      </p:sp>
    </p:spTree>
  </p:cSld>
  <p:clrMapOvr>
    <a:masterClrMapping/>
  </p:clrMapOvr>
  <p:transition spd="slow">
    <p:pull dir="ru"/>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504" y="0"/>
            <a:ext cx="8928992" cy="4725144"/>
          </a:xfrm>
        </p:spPr>
        <p:txBody>
          <a:bodyPr anchor="t">
            <a:normAutofit fontScale="90000"/>
          </a:bodyPr>
          <a:lstStyle/>
          <a:p>
            <a:pPr algn="ctr"/>
            <a:r>
              <a:rPr lang="fr-FR" sz="2700" dirty="0" smtClean="0">
                <a:solidFill>
                  <a:srgbClr val="FF0000"/>
                </a:solidFill>
                <a:latin typeface="Cooper Black" pitchFamily="18" charset="0"/>
              </a:rPr>
              <a:t>            </a:t>
            </a:r>
            <a:br>
              <a:rPr lang="fr-FR" sz="2700" dirty="0" smtClean="0">
                <a:solidFill>
                  <a:srgbClr val="FF0000"/>
                </a:solidFill>
                <a:latin typeface="Cooper Black" pitchFamily="18" charset="0"/>
              </a:rPr>
            </a:br>
            <a:r>
              <a:rPr lang="fr-FR" sz="2700" dirty="0" smtClean="0">
                <a:solidFill>
                  <a:srgbClr val="FF0000"/>
                </a:solidFill>
                <a:latin typeface="Cooper Black" pitchFamily="18" charset="0"/>
              </a:rPr>
              <a:t/>
            </a:r>
            <a:br>
              <a:rPr lang="fr-FR" sz="2700" dirty="0" smtClean="0">
                <a:solidFill>
                  <a:srgbClr val="FF0000"/>
                </a:solidFill>
                <a:latin typeface="Cooper Black" pitchFamily="18" charset="0"/>
              </a:rPr>
            </a:br>
            <a:r>
              <a:rPr lang="fr-FR" sz="2700" dirty="0" smtClean="0">
                <a:solidFill>
                  <a:srgbClr val="FF0000"/>
                </a:solidFill>
                <a:latin typeface="Cooper Black" pitchFamily="18" charset="0"/>
              </a:rPr>
              <a:t/>
            </a:r>
            <a:br>
              <a:rPr lang="fr-FR" sz="2700" dirty="0" smtClean="0">
                <a:solidFill>
                  <a:srgbClr val="FF0000"/>
                </a:solidFill>
                <a:latin typeface="Cooper Black" pitchFamily="18" charset="0"/>
              </a:rPr>
            </a:br>
            <a:r>
              <a:rPr lang="fr-FR" sz="2700" dirty="0" smtClean="0">
                <a:solidFill>
                  <a:srgbClr val="FF0000"/>
                </a:solidFill>
                <a:latin typeface="Cooper Black" pitchFamily="18" charset="0"/>
              </a:rPr>
              <a:t>           AUTORISATION D’ENSEIGNER POUR </a:t>
            </a:r>
            <a:br>
              <a:rPr lang="fr-FR" sz="2700" dirty="0" smtClean="0">
                <a:solidFill>
                  <a:srgbClr val="FF0000"/>
                </a:solidFill>
                <a:latin typeface="Cooper Black" pitchFamily="18" charset="0"/>
              </a:rPr>
            </a:br>
            <a:r>
              <a:rPr lang="fr-FR" sz="2700" dirty="0" smtClean="0">
                <a:solidFill>
                  <a:srgbClr val="FF0000"/>
                </a:solidFill>
                <a:latin typeface="Cooper Black" pitchFamily="18" charset="0"/>
              </a:rPr>
              <a:t>               LES  ENSEIGNANTS RETRAITES</a:t>
            </a:r>
            <a:r>
              <a:rPr lang="fr-FR" sz="2700" dirty="0" smtClean="0">
                <a:latin typeface="+mn-lt"/>
              </a:rPr>
              <a:t/>
            </a:r>
            <a:br>
              <a:rPr lang="fr-FR" sz="2700" dirty="0" smtClean="0">
                <a:latin typeface="+mn-lt"/>
              </a:rPr>
            </a:br>
            <a:r>
              <a:rPr lang="fr-FR" sz="2700" dirty="0" smtClean="0">
                <a:latin typeface="+mn-lt"/>
              </a:rPr>
              <a:t>1 – </a:t>
            </a:r>
            <a:r>
              <a:rPr lang="fr-FR" sz="2700" dirty="0" smtClean="0">
                <a:latin typeface="Arial Rounded MT Bold" panose="020F0704030504030204" pitchFamily="34" charset="0"/>
              </a:rPr>
              <a:t>Demande manuscrite adressée au Ministre </a:t>
            </a:r>
            <a:r>
              <a:rPr lang="fr-FR" sz="1800" dirty="0" smtClean="0">
                <a:latin typeface="Arial Rounded MT Bold" panose="020F0704030504030204" pitchFamily="34" charset="0"/>
              </a:rPr>
              <a:t>de </a:t>
            </a:r>
            <a:r>
              <a:rPr lang="fr-FR" sz="2700" dirty="0" smtClean="0">
                <a:latin typeface="Arial Rounded MT Bold" panose="020F0704030504030204" pitchFamily="34" charset="0"/>
              </a:rPr>
              <a:t>l’Education.</a:t>
            </a:r>
            <a:br>
              <a:rPr lang="fr-FR" sz="2700" dirty="0" smtClean="0">
                <a:latin typeface="Arial Rounded MT Bold" panose="020F0704030504030204" pitchFamily="34" charset="0"/>
              </a:rPr>
            </a:br>
            <a:r>
              <a:rPr lang="fr-FR" sz="2700" dirty="0" smtClean="0">
                <a:latin typeface="Arial Rounded MT Bold" panose="020F0704030504030204" pitchFamily="34" charset="0"/>
              </a:rPr>
              <a:t>2 – Extrait de naissance ou une photocopie légalisée de la carte d’identité nationale.</a:t>
            </a:r>
            <a:br>
              <a:rPr lang="fr-FR" sz="2700" dirty="0" smtClean="0">
                <a:latin typeface="Arial Rounded MT Bold" panose="020F0704030504030204" pitchFamily="34" charset="0"/>
              </a:rPr>
            </a:br>
            <a:r>
              <a:rPr lang="fr-FR" sz="2700" dirty="0" smtClean="0">
                <a:latin typeface="Arial Rounded MT Bold" panose="020F0704030504030204" pitchFamily="34" charset="0"/>
              </a:rPr>
              <a:t>3 – Certificat de visite et de contre visite moins de 3 mois.</a:t>
            </a:r>
            <a:br>
              <a:rPr lang="fr-FR" sz="2700" dirty="0" smtClean="0">
                <a:latin typeface="Arial Rounded MT Bold" panose="020F0704030504030204" pitchFamily="34" charset="0"/>
              </a:rPr>
            </a:br>
            <a:r>
              <a:rPr lang="fr-FR" sz="2700" dirty="0" smtClean="0">
                <a:latin typeface="Arial Rounded MT Bold" panose="020F0704030504030204" pitchFamily="34" charset="0"/>
              </a:rPr>
              <a:t>4 – Certificat du casier judiciaire moins de trois (3) mois.</a:t>
            </a:r>
            <a:br>
              <a:rPr lang="fr-FR" sz="2700" dirty="0" smtClean="0">
                <a:latin typeface="Arial Rounded MT Bold" panose="020F0704030504030204" pitchFamily="34" charset="0"/>
              </a:rPr>
            </a:br>
            <a:r>
              <a:rPr lang="fr-FR" sz="2700" dirty="0" smtClean="0">
                <a:latin typeface="Arial Rounded MT Bold" panose="020F0704030504030204" pitchFamily="34" charset="0"/>
              </a:rPr>
              <a:t>5 – Copie légalisée du diplôme </a:t>
            </a:r>
            <a:r>
              <a:rPr lang="fr-FR" sz="2200" dirty="0" smtClean="0">
                <a:latin typeface="Arial Rounded MT Bold" panose="020F0704030504030204" pitchFamily="34" charset="0"/>
              </a:rPr>
              <a:t>(minimum BEPC ou équivalent).</a:t>
            </a:r>
            <a:r>
              <a:rPr lang="fr-FR" sz="2700" dirty="0" smtClean="0">
                <a:latin typeface="Arial Rounded MT Bold" panose="020F0704030504030204" pitchFamily="34" charset="0"/>
              </a:rPr>
              <a:t/>
            </a:r>
            <a:br>
              <a:rPr lang="fr-FR" sz="2700" dirty="0" smtClean="0">
                <a:latin typeface="Arial Rounded MT Bold" panose="020F0704030504030204" pitchFamily="34" charset="0"/>
              </a:rPr>
            </a:br>
            <a:r>
              <a:rPr lang="fr-FR" sz="2700" dirty="0" smtClean="0">
                <a:latin typeface="Arial Rounded MT Bold" panose="020F0704030504030204" pitchFamily="34" charset="0"/>
              </a:rPr>
              <a:t>6 – Attestation de radiation</a:t>
            </a:r>
            <a:br>
              <a:rPr lang="fr-FR" sz="2700" dirty="0" smtClean="0">
                <a:latin typeface="Arial Rounded MT Bold" panose="020F0704030504030204" pitchFamily="34" charset="0"/>
              </a:rPr>
            </a:br>
            <a:r>
              <a:rPr lang="fr-FR" b="1" u="sng" dirty="0" smtClean="0">
                <a:latin typeface="Arial Rounded MT Bold" panose="020F0704030504030204" pitchFamily="34" charset="0"/>
              </a:rPr>
              <a:t> </a:t>
            </a:r>
            <a:r>
              <a:rPr lang="fr-FR" sz="2200" i="1" u="sng" dirty="0" smtClean="0"/>
              <a:t>Exception</a:t>
            </a:r>
            <a:r>
              <a:rPr lang="fr-FR" sz="2200" i="1" dirty="0" smtClean="0"/>
              <a:t> : cf. décret 2005 – 30 article premier : Le délai n’est pas applicable au personnel enseignant en voie de recrutement destiné à remplacer les enseignants ayant quitté l’établissement en cours d’année scolaire ou n’ayant pas pris service après le </a:t>
            </a:r>
            <a:r>
              <a:rPr lang="fr-FR" sz="2200" i="1" dirty="0" smtClean="0"/>
              <a:t>recrutement</a:t>
            </a:r>
            <a:br>
              <a:rPr lang="fr-FR" sz="2200" i="1" dirty="0" smtClean="0"/>
            </a:br>
            <a:r>
              <a:rPr lang="fr-FR" sz="2700" b="1" i="1" dirty="0" smtClean="0">
                <a:solidFill>
                  <a:srgbClr val="FF0000"/>
                </a:solidFill>
              </a:rPr>
              <a:t>du 15 juillet au 15 </a:t>
            </a:r>
            <a:r>
              <a:rPr lang="fr-FR" sz="2700" b="1" i="1" dirty="0" err="1" smtClean="0">
                <a:solidFill>
                  <a:srgbClr val="FF0000"/>
                </a:solidFill>
              </a:rPr>
              <a:t>septembtre</a:t>
            </a:r>
            <a:r>
              <a:rPr lang="fr-FR" sz="6000" dirty="0" smtClean="0"/>
              <a:t/>
            </a:r>
            <a:br>
              <a:rPr lang="fr-FR" sz="6000" dirty="0" smtClean="0"/>
            </a:br>
            <a:r>
              <a:rPr lang="fr-FR" dirty="0" smtClean="0"/>
              <a:t/>
            </a:r>
            <a:br>
              <a:rPr lang="fr-FR" dirty="0" smtClean="0"/>
            </a:br>
            <a:endParaRPr lang="fr-FR" dirty="0"/>
          </a:p>
        </p:txBody>
      </p:sp>
      <p:sp>
        <p:nvSpPr>
          <p:cNvPr id="3" name="Espace réservé de la date 2"/>
          <p:cNvSpPr>
            <a:spLocks noGrp="1"/>
          </p:cNvSpPr>
          <p:nvPr>
            <p:ph type="dt" sz="half" idx="10"/>
          </p:nvPr>
        </p:nvSpPr>
        <p:spPr>
          <a:xfrm>
            <a:off x="457200" y="5949280"/>
            <a:ext cx="2133600" cy="772195"/>
          </a:xfrm>
        </p:spPr>
        <p:txBody>
          <a:bodyPr/>
          <a:lstStyle/>
          <a:p>
            <a:fld id="{0595910D-EAB4-4DC0-A5FC-5FF0057C3FAF}" type="datetime1">
              <a:rPr lang="fr-FR" smtClean="0"/>
              <a:t>22/07/2020</a:t>
            </a:fld>
            <a:endParaRPr lang="fr-FR" dirty="0"/>
          </a:p>
        </p:txBody>
      </p:sp>
      <p:sp>
        <p:nvSpPr>
          <p:cNvPr id="4" name="Espace réservé du pied de page 3"/>
          <p:cNvSpPr>
            <a:spLocks noGrp="1"/>
          </p:cNvSpPr>
          <p:nvPr>
            <p:ph type="ftr" sz="quarter" idx="11"/>
          </p:nvPr>
        </p:nvSpPr>
        <p:spPr/>
        <p:txBody>
          <a:bodyPr/>
          <a:lstStyle/>
          <a:p>
            <a:r>
              <a:rPr lang="fr-FR" smtClean="0"/>
              <a:t>OUVERTURE, EXTENSION, TRANSFERT, RECONNAISSANCE, SUBVENTION</a:t>
            </a:r>
            <a:endParaRPr lang="fr-FR"/>
          </a:p>
        </p:txBody>
      </p:sp>
    </p:spTree>
  </p:cSld>
  <p:clrMapOvr>
    <a:masterClrMapping/>
  </p:clrMapOvr>
  <p:transition spd="slow">
    <p:pull dir="ru"/>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3528" y="1628800"/>
            <a:ext cx="8305800" cy="2724912"/>
          </a:xfrm>
        </p:spPr>
        <p:txBody>
          <a:bodyPr>
            <a:noAutofit/>
          </a:bodyPr>
          <a:lstStyle/>
          <a:p>
            <a:pPr algn="ctr"/>
            <a:r>
              <a:rPr lang="nl-NL" sz="5400" b="1" dirty="0" smtClean="0">
                <a:ln w="22225">
                  <a:solidFill>
                    <a:schemeClr val="accent2"/>
                  </a:solidFill>
                  <a:prstDash val="solid"/>
                </a:ln>
                <a:solidFill>
                  <a:srgbClr val="C00000"/>
                </a:solidFill>
                <a:latin typeface="Cooper Black" pitchFamily="18" charset="0"/>
              </a:rPr>
              <a:t>AUTORISATION DE DIRIGER </a:t>
            </a:r>
            <a:r>
              <a:rPr lang="nl-NL" sz="4800" b="1" dirty="0" smtClean="0">
                <a:ln w="22225">
                  <a:solidFill>
                    <a:schemeClr val="accent2"/>
                  </a:solidFill>
                  <a:prstDash val="solid"/>
                </a:ln>
                <a:solidFill>
                  <a:srgbClr val="C00000"/>
                </a:solidFill>
                <a:latin typeface="Cooper Black" pitchFamily="18" charset="0"/>
              </a:rPr>
              <a:t/>
            </a:r>
            <a:br>
              <a:rPr lang="nl-NL" sz="4800" b="1" dirty="0" smtClean="0">
                <a:ln w="22225">
                  <a:solidFill>
                    <a:schemeClr val="accent2"/>
                  </a:solidFill>
                  <a:prstDash val="solid"/>
                </a:ln>
                <a:solidFill>
                  <a:srgbClr val="C00000"/>
                </a:solidFill>
                <a:latin typeface="Cooper Black" pitchFamily="18" charset="0"/>
              </a:rPr>
            </a:br>
            <a:r>
              <a:rPr lang="nl-NL" sz="4800" b="1" dirty="0" smtClean="0">
                <a:ln w="22225">
                  <a:solidFill>
                    <a:schemeClr val="accent2"/>
                  </a:solidFill>
                  <a:prstDash val="solid"/>
                </a:ln>
                <a:solidFill>
                  <a:srgbClr val="C00000"/>
                </a:solidFill>
                <a:latin typeface="Cooper Black" pitchFamily="18" charset="0"/>
              </a:rPr>
              <a:t>( </a:t>
            </a:r>
            <a:r>
              <a:rPr lang="nl-NL" sz="4400" b="1" dirty="0" smtClean="0">
                <a:ln w="22225">
                  <a:solidFill>
                    <a:schemeClr val="accent2"/>
                  </a:solidFill>
                  <a:prstDash val="solid"/>
                </a:ln>
                <a:solidFill>
                  <a:srgbClr val="C00000"/>
                </a:solidFill>
                <a:latin typeface="Cooper Black" pitchFamily="18" charset="0"/>
              </a:rPr>
              <a:t>DIRECTEUR TECHNIQUE</a:t>
            </a:r>
            <a:r>
              <a:rPr lang="nl-NL" sz="4800" b="1" dirty="0" smtClean="0">
                <a:ln w="22225">
                  <a:solidFill>
                    <a:schemeClr val="accent2"/>
                  </a:solidFill>
                  <a:prstDash val="solid"/>
                </a:ln>
                <a:solidFill>
                  <a:srgbClr val="C00000"/>
                </a:solidFill>
                <a:latin typeface="Cooper Black" pitchFamily="18" charset="0"/>
              </a:rPr>
              <a:t>) </a:t>
            </a:r>
            <a:endParaRPr lang="fr-FR" sz="4800" b="1" dirty="0">
              <a:ln w="22225">
                <a:solidFill>
                  <a:schemeClr val="accent2"/>
                </a:solidFill>
                <a:prstDash val="solid"/>
              </a:ln>
              <a:solidFill>
                <a:srgbClr val="C00000"/>
              </a:solidFill>
              <a:latin typeface="Cooper Black" pitchFamily="18" charset="0"/>
            </a:endParaRPr>
          </a:p>
        </p:txBody>
      </p:sp>
      <p:sp>
        <p:nvSpPr>
          <p:cNvPr id="3" name="Espace réservé de la date 2"/>
          <p:cNvSpPr>
            <a:spLocks noGrp="1"/>
          </p:cNvSpPr>
          <p:nvPr>
            <p:ph type="dt" sz="half" idx="10"/>
          </p:nvPr>
        </p:nvSpPr>
        <p:spPr/>
        <p:txBody>
          <a:bodyPr/>
          <a:lstStyle/>
          <a:p>
            <a:fld id="{2E4DE897-F39A-4C57-9A10-2964C36E494E}" type="datetime1">
              <a:rPr lang="fr-FR" smtClean="0"/>
              <a:t>22/07/2020</a:t>
            </a:fld>
            <a:endParaRPr lang="fr-FR"/>
          </a:p>
        </p:txBody>
      </p:sp>
      <p:sp>
        <p:nvSpPr>
          <p:cNvPr id="4" name="Espace réservé du pied de page 3"/>
          <p:cNvSpPr>
            <a:spLocks noGrp="1"/>
          </p:cNvSpPr>
          <p:nvPr>
            <p:ph type="ftr" sz="quarter" idx="11"/>
          </p:nvPr>
        </p:nvSpPr>
        <p:spPr/>
        <p:txBody>
          <a:bodyPr/>
          <a:lstStyle/>
          <a:p>
            <a:r>
              <a:rPr lang="fr-FR" smtClean="0"/>
              <a:t>OUVERTURE, EXTENSION, TRANSFERT, RECONNAISSANCE, SUBVENTION</a:t>
            </a:r>
            <a:endParaRPr lang="fr-FR"/>
          </a:p>
        </p:txBody>
      </p:sp>
    </p:spTree>
  </p:cSld>
  <p:clrMapOvr>
    <a:masterClrMapping/>
  </p:clrMapOvr>
  <p:transition spd="slow">
    <p:pull dir="ru"/>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844824"/>
            <a:ext cx="8305800" cy="4370258"/>
          </a:xfrm>
        </p:spPr>
        <p:txBody>
          <a:bodyPr anchor="t">
            <a:normAutofit fontScale="90000"/>
          </a:bodyPr>
          <a:lstStyle/>
          <a:p>
            <a:pPr lvl="0">
              <a:lnSpc>
                <a:spcPct val="150000"/>
              </a:lnSpc>
            </a:pPr>
            <a:r>
              <a:rPr lang="fr-FR" sz="2700" dirty="0" smtClean="0">
                <a:latin typeface="+mn-lt"/>
              </a:rPr>
              <a:t>-  </a:t>
            </a:r>
            <a:r>
              <a:rPr lang="fr-FR" sz="2700" dirty="0" smtClean="0">
                <a:latin typeface="Arial Rounded MT Bold" panose="020F0704030504030204" pitchFamily="34" charset="0"/>
              </a:rPr>
              <a:t>lettre de proposition du Déclarant  responsable -    adressée au Ministre de l’Education. </a:t>
            </a:r>
            <a:br>
              <a:rPr lang="fr-FR" sz="2700" dirty="0" smtClean="0">
                <a:latin typeface="Arial Rounded MT Bold" panose="020F0704030504030204" pitchFamily="34" charset="0"/>
              </a:rPr>
            </a:br>
            <a:r>
              <a:rPr lang="fr-FR" sz="2700" dirty="0" smtClean="0">
                <a:latin typeface="Arial Rounded MT Bold" panose="020F0704030504030204" pitchFamily="34" charset="0"/>
              </a:rPr>
              <a:t>-  arrêté d’ouverture de l’école.</a:t>
            </a:r>
            <a:br>
              <a:rPr lang="fr-FR" sz="2700" dirty="0" smtClean="0">
                <a:latin typeface="Arial Rounded MT Bold" panose="020F0704030504030204" pitchFamily="34" charset="0"/>
              </a:rPr>
            </a:br>
            <a:r>
              <a:rPr lang="fr-FR" sz="2700" dirty="0" smtClean="0">
                <a:latin typeface="Arial Rounded MT Bold" panose="020F0704030504030204" pitchFamily="34" charset="0"/>
              </a:rPr>
              <a:t>-  copie légalisée du diplôme de l’intéressé.</a:t>
            </a:r>
            <a:br>
              <a:rPr lang="fr-FR" sz="2700" dirty="0" smtClean="0">
                <a:latin typeface="Arial Rounded MT Bold" panose="020F0704030504030204" pitchFamily="34" charset="0"/>
              </a:rPr>
            </a:br>
            <a:r>
              <a:rPr lang="fr-FR" sz="2700" dirty="0" smtClean="0">
                <a:latin typeface="Arial Rounded MT Bold" panose="020F0704030504030204" pitchFamily="34" charset="0"/>
              </a:rPr>
              <a:t>-  copie légalisée de l‘autorisation d’enseigner de l’intéressé.</a:t>
            </a:r>
            <a:br>
              <a:rPr lang="fr-FR" sz="2700" dirty="0" smtClean="0">
                <a:latin typeface="Arial Rounded MT Bold" panose="020F0704030504030204" pitchFamily="34" charset="0"/>
              </a:rPr>
            </a:br>
            <a:r>
              <a:rPr lang="fr-FR" sz="2700" dirty="0" smtClean="0">
                <a:latin typeface="Arial Rounded MT Bold" panose="020F0704030504030204" pitchFamily="34" charset="0"/>
              </a:rPr>
              <a:t>-  attestation de services faits prouvant que l’intéressé a enseigné pendant deux (2) ans au moins.</a:t>
            </a:r>
            <a:r>
              <a:rPr lang="fr-FR" dirty="0" smtClean="0">
                <a:latin typeface="Arial Rounded MT Bold" panose="020F0704030504030204" pitchFamily="34" charset="0"/>
              </a:rPr>
              <a:t/>
            </a:r>
            <a:br>
              <a:rPr lang="fr-FR" dirty="0" smtClean="0">
                <a:latin typeface="Arial Rounded MT Bold" panose="020F0704030504030204" pitchFamily="34" charset="0"/>
              </a:rPr>
            </a:br>
            <a:endParaRPr lang="fr-FR" dirty="0">
              <a:latin typeface="Arial Rounded MT Bold" panose="020F0704030504030204" pitchFamily="34" charset="0"/>
            </a:endParaRPr>
          </a:p>
        </p:txBody>
      </p:sp>
      <p:sp>
        <p:nvSpPr>
          <p:cNvPr id="3" name="Espace réservé de la date 2"/>
          <p:cNvSpPr>
            <a:spLocks noGrp="1"/>
          </p:cNvSpPr>
          <p:nvPr>
            <p:ph type="dt" sz="half" idx="10"/>
          </p:nvPr>
        </p:nvSpPr>
        <p:spPr/>
        <p:txBody>
          <a:bodyPr/>
          <a:lstStyle/>
          <a:p>
            <a:fld id="{400DDCB4-7CC2-431C-BB76-3812C8417246}" type="datetime1">
              <a:rPr lang="fr-FR" smtClean="0"/>
              <a:t>22/07/2020</a:t>
            </a:fld>
            <a:endParaRPr lang="fr-FR"/>
          </a:p>
        </p:txBody>
      </p:sp>
      <p:sp>
        <p:nvSpPr>
          <p:cNvPr id="4" name="Espace réservé du pied de page 3"/>
          <p:cNvSpPr>
            <a:spLocks noGrp="1"/>
          </p:cNvSpPr>
          <p:nvPr>
            <p:ph type="ftr" sz="quarter" idx="11"/>
          </p:nvPr>
        </p:nvSpPr>
        <p:spPr/>
        <p:txBody>
          <a:bodyPr/>
          <a:lstStyle/>
          <a:p>
            <a:r>
              <a:rPr lang="fr-FR" smtClean="0"/>
              <a:t>OUVERTURE, EXTENSION, TRANSFERT, RECONNAISSANCE, SUBVENTION</a:t>
            </a:r>
            <a:endParaRPr lang="fr-FR"/>
          </a:p>
        </p:txBody>
      </p:sp>
    </p:spTree>
  </p:cSld>
  <p:clrMapOvr>
    <a:masterClrMapping/>
  </p:clrMapOvr>
  <p:transition spd="slow">
    <p:pull dir="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11560" y="2708920"/>
            <a:ext cx="8305800" cy="3357562"/>
          </a:xfrm>
        </p:spPr>
        <p:txBody>
          <a:bodyPr>
            <a:normAutofit fontScale="90000"/>
          </a:bodyPr>
          <a:lstStyle/>
          <a:p>
            <a:pPr>
              <a:lnSpc>
                <a:spcPct val="150000"/>
              </a:lnSpc>
            </a:pPr>
            <a:r>
              <a:rPr lang="fr-FR" sz="2200" b="1" dirty="0" smtClean="0"/>
              <a:t/>
            </a:r>
            <a:br>
              <a:rPr lang="fr-FR" sz="2200" b="1" dirty="0" smtClean="0"/>
            </a:br>
            <a:r>
              <a:rPr lang="fr-FR" sz="2200" b="1" dirty="0" smtClean="0"/>
              <a:t/>
            </a:r>
            <a:br>
              <a:rPr lang="fr-FR" sz="2200" b="1" dirty="0" smtClean="0"/>
            </a:br>
            <a:r>
              <a:rPr lang="fr-FR" sz="2200" b="1" dirty="0" smtClean="0"/>
              <a:t/>
            </a:r>
            <a:br>
              <a:rPr lang="fr-FR" sz="2200" b="1" dirty="0" smtClean="0"/>
            </a:br>
            <a:r>
              <a:rPr lang="fr-FR" sz="2200" b="1" dirty="0" smtClean="0"/>
              <a:t/>
            </a:r>
            <a:br>
              <a:rPr lang="fr-FR" sz="2200" b="1" dirty="0" smtClean="0"/>
            </a:br>
            <a:r>
              <a:rPr lang="fr-FR" sz="4400" b="1" dirty="0" smtClean="0">
                <a:solidFill>
                  <a:srgbClr val="FF0000"/>
                </a:solidFill>
                <a:latin typeface="Arial Black" panose="020B0A04020102020204" pitchFamily="34" charset="0"/>
              </a:rPr>
              <a:t>1 – DOSSIER DU DECLARANT RESPONSABLE</a:t>
            </a:r>
            <a:r>
              <a:rPr lang="fr-FR" sz="6700" dirty="0" smtClean="0">
                <a:latin typeface="Arial Black" panose="020B0A04020102020204" pitchFamily="34" charset="0"/>
              </a:rPr>
              <a:t/>
            </a:r>
            <a:br>
              <a:rPr lang="fr-FR" sz="6700" dirty="0" smtClean="0">
                <a:latin typeface="Arial Black" panose="020B0A04020102020204" pitchFamily="34" charset="0"/>
              </a:rPr>
            </a:br>
            <a:r>
              <a:rPr lang="fr-FR" sz="2700" dirty="0" smtClean="0">
                <a:latin typeface="Arial Rounded MT Bold" panose="020F0704030504030204" pitchFamily="34" charset="0"/>
              </a:rPr>
              <a:t>1     - Demande d’ouverture adressée au Ministre de l’Education  portant la </a:t>
            </a:r>
            <a:r>
              <a:rPr lang="fr-FR" sz="2700" b="1" dirty="0" smtClean="0">
                <a:latin typeface="Arial Rounded MT Bold" panose="020F0704030504030204" pitchFamily="34" charset="0"/>
              </a:rPr>
              <a:t>dénomination et l’adresse exacte</a:t>
            </a:r>
            <a:r>
              <a:rPr lang="fr-FR" sz="2700" dirty="0" smtClean="0">
                <a:latin typeface="Arial Rounded MT Bold" panose="020F0704030504030204" pitchFamily="34" charset="0"/>
              </a:rPr>
              <a:t> de l’établissement.</a:t>
            </a:r>
            <a:br>
              <a:rPr lang="fr-FR" sz="2700" dirty="0" smtClean="0">
                <a:latin typeface="Arial Rounded MT Bold" panose="020F0704030504030204" pitchFamily="34" charset="0"/>
              </a:rPr>
            </a:br>
            <a:r>
              <a:rPr lang="fr-FR" sz="2700" dirty="0" smtClean="0">
                <a:latin typeface="Arial Rounded MT Bold" panose="020F0704030504030204" pitchFamily="34" charset="0"/>
              </a:rPr>
              <a:t>2     - Lettres d’intention adressée et visée par le </a:t>
            </a:r>
            <a:r>
              <a:rPr lang="fr-FR" sz="2700" b="1" dirty="0" smtClean="0">
                <a:latin typeface="Arial Rounded MT Bold" panose="020F0704030504030204" pitchFamily="34" charset="0"/>
              </a:rPr>
              <a:t>Procureur</a:t>
            </a:r>
            <a:r>
              <a:rPr lang="fr-FR" sz="2700" dirty="0" smtClean="0">
                <a:latin typeface="Arial Rounded MT Bold" panose="020F0704030504030204" pitchFamily="34" charset="0"/>
              </a:rPr>
              <a:t>, le </a:t>
            </a:r>
            <a:r>
              <a:rPr lang="fr-FR" sz="2700" b="1" dirty="0" smtClean="0">
                <a:latin typeface="Arial Rounded MT Bold" panose="020F0704030504030204" pitchFamily="34" charset="0"/>
              </a:rPr>
              <a:t>Gouverneur</a:t>
            </a:r>
            <a:r>
              <a:rPr lang="fr-FR" sz="2700" dirty="0" smtClean="0">
                <a:latin typeface="Arial Rounded MT Bold" panose="020F0704030504030204" pitchFamily="34" charset="0"/>
              </a:rPr>
              <a:t> de la région, </a:t>
            </a:r>
            <a:r>
              <a:rPr lang="fr-FR" sz="2700" b="1" dirty="0" smtClean="0">
                <a:latin typeface="Arial Rounded MT Bold" panose="020F0704030504030204" pitchFamily="34" charset="0"/>
              </a:rPr>
              <a:t>le Préfet</a:t>
            </a:r>
            <a:r>
              <a:rPr lang="fr-FR" sz="2700" dirty="0" smtClean="0">
                <a:latin typeface="Arial Rounded MT Bold" panose="020F0704030504030204" pitchFamily="34" charset="0"/>
              </a:rPr>
              <a:t>, le </a:t>
            </a:r>
            <a:r>
              <a:rPr lang="fr-FR" sz="2700" b="1" dirty="0" smtClean="0">
                <a:latin typeface="Arial Rounded MT Bold" panose="020F0704030504030204" pitchFamily="34" charset="0"/>
              </a:rPr>
              <a:t>Maire</a:t>
            </a:r>
            <a:r>
              <a:rPr lang="fr-FR" sz="2700" dirty="0" smtClean="0">
                <a:latin typeface="Arial Rounded MT Bold" panose="020F0704030504030204" pitchFamily="34" charset="0"/>
              </a:rPr>
              <a:t> de la commune</a:t>
            </a:r>
            <a:r>
              <a:rPr lang="fr-FR" sz="2700" b="1" dirty="0" smtClean="0">
                <a:latin typeface="Arial Rounded MT Bold" panose="020F0704030504030204" pitchFamily="34" charset="0"/>
              </a:rPr>
              <a:t>.</a:t>
            </a:r>
            <a:r>
              <a:rPr lang="fr-FR" sz="2200" dirty="0" smtClean="0">
                <a:latin typeface="Arial Rounded MT Bold" panose="020F0704030504030204" pitchFamily="34" charset="0"/>
              </a:rPr>
              <a:t/>
            </a:r>
            <a:br>
              <a:rPr lang="fr-FR" sz="2200" dirty="0" smtClean="0">
                <a:latin typeface="Arial Rounded MT Bold" panose="020F0704030504030204" pitchFamily="34" charset="0"/>
              </a:rPr>
            </a:br>
            <a:r>
              <a:rPr lang="fr-FR" sz="2200" dirty="0" smtClean="0">
                <a:latin typeface="Arial Rounded MT Bold" panose="020F0704030504030204" pitchFamily="34" charset="0"/>
              </a:rPr>
              <a:t>-</a:t>
            </a:r>
            <a:endParaRPr lang="fr-FR" dirty="0"/>
          </a:p>
        </p:txBody>
      </p:sp>
      <p:sp>
        <p:nvSpPr>
          <p:cNvPr id="3" name="Espace réservé de la date 2"/>
          <p:cNvSpPr>
            <a:spLocks noGrp="1"/>
          </p:cNvSpPr>
          <p:nvPr>
            <p:ph type="dt" sz="half" idx="10"/>
          </p:nvPr>
        </p:nvSpPr>
        <p:spPr/>
        <p:txBody>
          <a:bodyPr/>
          <a:lstStyle/>
          <a:p>
            <a:fld id="{4393819C-3A90-4743-8780-7494B5BD973E}" type="datetime1">
              <a:rPr lang="fr-FR" smtClean="0"/>
              <a:t>22/07/2020</a:t>
            </a:fld>
            <a:endParaRPr lang="fr-FR"/>
          </a:p>
        </p:txBody>
      </p:sp>
      <p:sp>
        <p:nvSpPr>
          <p:cNvPr id="4" name="Espace réservé du pied de page 3"/>
          <p:cNvSpPr>
            <a:spLocks noGrp="1"/>
          </p:cNvSpPr>
          <p:nvPr>
            <p:ph type="ftr" sz="quarter" idx="11"/>
          </p:nvPr>
        </p:nvSpPr>
        <p:spPr/>
        <p:txBody>
          <a:bodyPr/>
          <a:lstStyle/>
          <a:p>
            <a:r>
              <a:rPr lang="fr-FR" smtClean="0"/>
              <a:t>OUVERTURE, EXTENSION, TRANSFERT, RECONNAISSANCE, SUBVENTION</a:t>
            </a:r>
            <a:endParaRPr lang="fr-FR"/>
          </a:p>
        </p:txBody>
      </p:sp>
    </p:spTree>
  </p:cSld>
  <p:clrMapOvr>
    <a:masterClrMapping/>
  </p:clrMapOvr>
  <p:transition spd="slow">
    <p:pull dir="ru"/>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11560" y="1772816"/>
            <a:ext cx="8305800" cy="3725044"/>
          </a:xfrm>
        </p:spPr>
        <p:txBody>
          <a:bodyPr>
            <a:noAutofit/>
          </a:bodyPr>
          <a:lstStyle/>
          <a:p>
            <a:pPr algn="ctr">
              <a:lnSpc>
                <a:spcPct val="150000"/>
              </a:lnSpc>
            </a:pPr>
            <a:r>
              <a:rPr lang="nl-NL" sz="6000" b="1" dirty="0" smtClean="0">
                <a:ln w="22225">
                  <a:solidFill>
                    <a:schemeClr val="accent2"/>
                  </a:solidFill>
                  <a:prstDash val="solid"/>
                </a:ln>
                <a:solidFill>
                  <a:srgbClr val="C00000"/>
                </a:solidFill>
                <a:latin typeface="Cooper Black" pitchFamily="18" charset="0"/>
              </a:rPr>
              <a:t>FERMETURE D’UNE ECOLE PRIVEE</a:t>
            </a:r>
            <a:r>
              <a:rPr lang="fr-FR" sz="5400" dirty="0" smtClean="0"/>
              <a:t/>
            </a:r>
            <a:br>
              <a:rPr lang="fr-FR" sz="5400" dirty="0" smtClean="0"/>
            </a:br>
            <a:endParaRPr lang="fr-FR" sz="5400" dirty="0"/>
          </a:p>
        </p:txBody>
      </p:sp>
      <p:sp>
        <p:nvSpPr>
          <p:cNvPr id="3" name="Espace réservé de la date 2"/>
          <p:cNvSpPr>
            <a:spLocks noGrp="1"/>
          </p:cNvSpPr>
          <p:nvPr>
            <p:ph type="dt" sz="half" idx="10"/>
          </p:nvPr>
        </p:nvSpPr>
        <p:spPr/>
        <p:txBody>
          <a:bodyPr/>
          <a:lstStyle/>
          <a:p>
            <a:fld id="{FDBC05D2-A579-41DB-93B2-A8229ED22BCA}" type="datetime1">
              <a:rPr lang="fr-FR" smtClean="0"/>
              <a:t>22/07/2020</a:t>
            </a:fld>
            <a:endParaRPr lang="fr-FR"/>
          </a:p>
        </p:txBody>
      </p:sp>
      <p:sp>
        <p:nvSpPr>
          <p:cNvPr id="4" name="Espace réservé du pied de page 3"/>
          <p:cNvSpPr>
            <a:spLocks noGrp="1"/>
          </p:cNvSpPr>
          <p:nvPr>
            <p:ph type="ftr" sz="quarter" idx="11"/>
          </p:nvPr>
        </p:nvSpPr>
        <p:spPr/>
        <p:txBody>
          <a:bodyPr/>
          <a:lstStyle/>
          <a:p>
            <a:r>
              <a:rPr lang="fr-FR" smtClean="0"/>
              <a:t>OUVERTURE, EXTENSION, TRANSFERT, RECONNAISSANCE, SUBVENTION</a:t>
            </a:r>
            <a:endParaRPr lang="fr-FR"/>
          </a:p>
        </p:txBody>
      </p:sp>
    </p:spTree>
  </p:cSld>
  <p:clrMapOvr>
    <a:masterClrMapping/>
  </p:clrMapOvr>
  <p:transition spd="slow">
    <p:pull dir="ru"/>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484784"/>
            <a:ext cx="8305800" cy="3528392"/>
          </a:xfrm>
        </p:spPr>
        <p:txBody>
          <a:bodyPr>
            <a:normAutofit/>
          </a:bodyPr>
          <a:lstStyle/>
          <a:p>
            <a:pPr lvl="0">
              <a:lnSpc>
                <a:spcPct val="150000"/>
              </a:lnSpc>
            </a:pPr>
            <a:r>
              <a:rPr lang="fr-FR" sz="2700" dirty="0" smtClean="0">
                <a:latin typeface="+mn-lt"/>
              </a:rPr>
              <a:t>-  </a:t>
            </a:r>
            <a:r>
              <a:rPr lang="fr-FR" sz="2800" dirty="0" smtClean="0">
                <a:latin typeface="Arial Rounded MT Bold" panose="020F0704030504030204" pitchFamily="34" charset="0"/>
              </a:rPr>
              <a:t>lettre de fermeture du Déclarant  responsable adressée au Ministre de l’Education. </a:t>
            </a:r>
            <a:br>
              <a:rPr lang="fr-FR" sz="2800" dirty="0" smtClean="0">
                <a:latin typeface="Arial Rounded MT Bold" panose="020F0704030504030204" pitchFamily="34" charset="0"/>
              </a:rPr>
            </a:br>
            <a:r>
              <a:rPr lang="fr-FR" sz="2800" dirty="0" smtClean="0">
                <a:latin typeface="Arial Rounded MT Bold" panose="020F0704030504030204" pitchFamily="34" charset="0"/>
              </a:rPr>
              <a:t>-  arrêté d’ouverture de l’école.</a:t>
            </a:r>
            <a:r>
              <a:rPr lang="fr-FR" sz="5400" dirty="0" smtClean="0">
                <a:latin typeface="Arial Rounded MT Bold" panose="020F0704030504030204" pitchFamily="34" charset="0"/>
              </a:rPr>
              <a:t/>
            </a:r>
            <a:br>
              <a:rPr lang="fr-FR" sz="5400" dirty="0" smtClean="0">
                <a:latin typeface="Arial Rounded MT Bold" panose="020F0704030504030204" pitchFamily="34" charset="0"/>
              </a:rPr>
            </a:br>
            <a:endParaRPr lang="fr-FR" dirty="0">
              <a:latin typeface="Arial Rounded MT Bold" panose="020F0704030504030204" pitchFamily="34" charset="0"/>
            </a:endParaRPr>
          </a:p>
        </p:txBody>
      </p:sp>
      <p:sp>
        <p:nvSpPr>
          <p:cNvPr id="3" name="Espace réservé de la date 2"/>
          <p:cNvSpPr>
            <a:spLocks noGrp="1"/>
          </p:cNvSpPr>
          <p:nvPr>
            <p:ph type="dt" sz="half" idx="10"/>
          </p:nvPr>
        </p:nvSpPr>
        <p:spPr/>
        <p:txBody>
          <a:bodyPr/>
          <a:lstStyle/>
          <a:p>
            <a:fld id="{047FDDD2-1FE2-46F5-A201-6A8BCA3A7525}" type="datetime1">
              <a:rPr lang="fr-FR" smtClean="0"/>
              <a:t>22/07/2020</a:t>
            </a:fld>
            <a:endParaRPr lang="fr-FR"/>
          </a:p>
        </p:txBody>
      </p:sp>
      <p:sp>
        <p:nvSpPr>
          <p:cNvPr id="4" name="Espace réservé du pied de page 3"/>
          <p:cNvSpPr>
            <a:spLocks noGrp="1"/>
          </p:cNvSpPr>
          <p:nvPr>
            <p:ph type="ftr" sz="quarter" idx="11"/>
          </p:nvPr>
        </p:nvSpPr>
        <p:spPr/>
        <p:txBody>
          <a:bodyPr/>
          <a:lstStyle/>
          <a:p>
            <a:r>
              <a:rPr lang="fr-FR" smtClean="0"/>
              <a:t>OUVERTURE, EXTENSION, TRANSFERT, RECONNAISSANCE, SUBVENTION</a:t>
            </a:r>
            <a:endParaRPr lang="fr-FR"/>
          </a:p>
        </p:txBody>
      </p:sp>
    </p:spTree>
  </p:cSld>
  <p:clrMapOvr>
    <a:masterClrMapping/>
  </p:clrMapOvr>
  <p:transition spd="slow">
    <p:pull dir="ru"/>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4525112"/>
          </a:xfrm>
        </p:spPr>
        <p:txBody>
          <a:bodyPr>
            <a:normAutofit/>
          </a:bodyPr>
          <a:lstStyle/>
          <a:p>
            <a:pPr algn="ctr"/>
            <a:r>
              <a:rPr lang="fr-FR" sz="5400" b="1" dirty="0" smtClean="0">
                <a:ln w="22225">
                  <a:solidFill>
                    <a:schemeClr val="accent2"/>
                  </a:solidFill>
                  <a:prstDash val="solid"/>
                </a:ln>
                <a:solidFill>
                  <a:srgbClr val="C00000"/>
                </a:solidFill>
                <a:latin typeface="Cooper Black" pitchFamily="18" charset="0"/>
              </a:rPr>
              <a:t>DEMANDE  DE SUBVENTION D’UNE ECOLE PRIVEE RECONNUE</a:t>
            </a:r>
            <a:endParaRPr lang="fr-FR" sz="5400" b="1" dirty="0">
              <a:ln w="22225">
                <a:solidFill>
                  <a:schemeClr val="accent2"/>
                </a:solidFill>
                <a:prstDash val="solid"/>
              </a:ln>
              <a:solidFill>
                <a:srgbClr val="C00000"/>
              </a:solidFill>
              <a:latin typeface="Cooper Black" pitchFamily="18" charset="0"/>
            </a:endParaRPr>
          </a:p>
        </p:txBody>
      </p:sp>
      <p:sp>
        <p:nvSpPr>
          <p:cNvPr id="3" name="Espace réservé de la date 2"/>
          <p:cNvSpPr>
            <a:spLocks noGrp="1"/>
          </p:cNvSpPr>
          <p:nvPr>
            <p:ph type="dt" sz="half" idx="10"/>
          </p:nvPr>
        </p:nvSpPr>
        <p:spPr/>
        <p:txBody>
          <a:bodyPr/>
          <a:lstStyle/>
          <a:p>
            <a:fld id="{26134B4A-F651-421C-9F68-DCAB38248FF1}" type="datetime1">
              <a:rPr lang="fr-FR" smtClean="0"/>
              <a:t>22/07/2020</a:t>
            </a:fld>
            <a:endParaRPr lang="fr-FR"/>
          </a:p>
        </p:txBody>
      </p:sp>
      <p:sp>
        <p:nvSpPr>
          <p:cNvPr id="4" name="Espace réservé du pied de page 3"/>
          <p:cNvSpPr>
            <a:spLocks noGrp="1"/>
          </p:cNvSpPr>
          <p:nvPr>
            <p:ph type="ftr" sz="quarter" idx="11"/>
          </p:nvPr>
        </p:nvSpPr>
        <p:spPr/>
        <p:txBody>
          <a:bodyPr/>
          <a:lstStyle/>
          <a:p>
            <a:r>
              <a:rPr lang="fr-FR" smtClean="0"/>
              <a:t>OUVERTURE, EXTENSION, TRANSFERT, RECONNAISSANCE, SUBVENTION</a:t>
            </a:r>
            <a:endParaRPr lang="fr-FR"/>
          </a:p>
        </p:txBody>
      </p:sp>
    </p:spTree>
  </p:cSld>
  <p:clrMapOvr>
    <a:masterClrMapping/>
  </p:clrMapOvr>
  <p:transition spd="slow">
    <p:pull dir="ru"/>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11560" y="2204864"/>
            <a:ext cx="8305800" cy="3944480"/>
          </a:xfrm>
        </p:spPr>
        <p:txBody>
          <a:bodyPr>
            <a:normAutofit fontScale="90000"/>
          </a:bodyPr>
          <a:lstStyle/>
          <a:p>
            <a:pPr>
              <a:lnSpc>
                <a:spcPct val="150000"/>
              </a:lnSpc>
            </a:pPr>
            <a:r>
              <a:rPr lang="fr-FR" sz="2700" b="1" dirty="0" smtClean="0">
                <a:latin typeface="+mn-lt"/>
              </a:rPr>
              <a:t>- </a:t>
            </a:r>
            <a:r>
              <a:rPr lang="fr-FR" sz="2700" dirty="0" smtClean="0">
                <a:latin typeface="Arial Rounded MT Bold" panose="020F0704030504030204" pitchFamily="34" charset="0"/>
              </a:rPr>
              <a:t>Demande adressée au Ministre de l’Education portant le numéro :</a:t>
            </a:r>
            <a:br>
              <a:rPr lang="fr-FR" sz="2700" dirty="0" smtClean="0">
                <a:latin typeface="Arial Rounded MT Bold" panose="020F0704030504030204" pitchFamily="34" charset="0"/>
              </a:rPr>
            </a:br>
            <a:r>
              <a:rPr lang="fr-FR" sz="2700" dirty="0" smtClean="0">
                <a:latin typeface="Arial Rounded MT Bold" panose="020F0704030504030204" pitchFamily="34" charset="0"/>
              </a:rPr>
              <a:t>-  d’arrêté d’ouverture de l’Etablissement.</a:t>
            </a:r>
            <a:br>
              <a:rPr lang="fr-FR" sz="2700" dirty="0" smtClean="0">
                <a:latin typeface="Arial Rounded MT Bold" panose="020F0704030504030204" pitchFamily="34" charset="0"/>
              </a:rPr>
            </a:br>
            <a:r>
              <a:rPr lang="fr-FR" sz="2700" dirty="0" smtClean="0">
                <a:latin typeface="Arial Rounded MT Bold" panose="020F0704030504030204" pitchFamily="34" charset="0"/>
              </a:rPr>
              <a:t>-  du décret de  reconnaissance de l’Etablissement.</a:t>
            </a:r>
            <a:br>
              <a:rPr lang="fr-FR" sz="2700" dirty="0" smtClean="0">
                <a:latin typeface="Arial Rounded MT Bold" panose="020F0704030504030204" pitchFamily="34" charset="0"/>
              </a:rPr>
            </a:br>
            <a:r>
              <a:rPr lang="fr-FR" sz="2700" dirty="0" smtClean="0">
                <a:latin typeface="Arial Rounded MT Bold" panose="020F0704030504030204" pitchFamily="34" charset="0"/>
              </a:rPr>
              <a:t>-  du compte bancaire au nom de l’Etablissement.  </a:t>
            </a:r>
            <a:br>
              <a:rPr lang="fr-FR" sz="2700" dirty="0" smtClean="0">
                <a:latin typeface="Arial Rounded MT Bold" panose="020F0704030504030204" pitchFamily="34" charset="0"/>
              </a:rPr>
            </a:br>
            <a:r>
              <a:rPr lang="fr-FR" sz="2700" dirty="0" smtClean="0">
                <a:latin typeface="Arial Rounded MT Bold" panose="020F0704030504030204" pitchFamily="34" charset="0"/>
              </a:rPr>
              <a:t>-  du Numéro d’Immatriculation Nationale des Entreprises et Associations ( NINEA ). </a:t>
            </a:r>
            <a:r>
              <a:rPr lang="fr-FR" dirty="0" smtClean="0">
                <a:latin typeface="Arial Rounded MT Bold" panose="020F0704030504030204" pitchFamily="34" charset="0"/>
              </a:rPr>
              <a:t/>
            </a:r>
            <a:br>
              <a:rPr lang="fr-FR" dirty="0" smtClean="0">
                <a:latin typeface="Arial Rounded MT Bold" panose="020F0704030504030204" pitchFamily="34" charset="0"/>
              </a:rPr>
            </a:br>
            <a:endParaRPr lang="fr-FR" dirty="0">
              <a:latin typeface="Arial Rounded MT Bold" panose="020F0704030504030204" pitchFamily="34" charset="0"/>
            </a:endParaRPr>
          </a:p>
        </p:txBody>
      </p:sp>
      <p:sp>
        <p:nvSpPr>
          <p:cNvPr id="3" name="Espace réservé de la date 2"/>
          <p:cNvSpPr>
            <a:spLocks noGrp="1"/>
          </p:cNvSpPr>
          <p:nvPr>
            <p:ph type="dt" sz="half" idx="10"/>
          </p:nvPr>
        </p:nvSpPr>
        <p:spPr/>
        <p:txBody>
          <a:bodyPr/>
          <a:lstStyle/>
          <a:p>
            <a:fld id="{48A989DC-41BD-4C16-94D2-D3F410D94FA3}" type="datetime1">
              <a:rPr lang="fr-FR" smtClean="0"/>
              <a:t>22/07/2020</a:t>
            </a:fld>
            <a:endParaRPr lang="fr-FR"/>
          </a:p>
        </p:txBody>
      </p:sp>
      <p:sp>
        <p:nvSpPr>
          <p:cNvPr id="4" name="Espace réservé du pied de page 3"/>
          <p:cNvSpPr>
            <a:spLocks noGrp="1"/>
          </p:cNvSpPr>
          <p:nvPr>
            <p:ph type="ftr" sz="quarter" idx="11"/>
          </p:nvPr>
        </p:nvSpPr>
        <p:spPr/>
        <p:txBody>
          <a:bodyPr/>
          <a:lstStyle/>
          <a:p>
            <a:r>
              <a:rPr lang="fr-FR" smtClean="0"/>
              <a:t>OUVERTURE, EXTENSION, TRANSFERT, RECONNAISSANCE, SUBVENTION</a:t>
            </a:r>
            <a:endParaRPr lang="fr-FR"/>
          </a:p>
        </p:txBody>
      </p:sp>
    </p:spTree>
  </p:cSld>
  <p:clrMapOvr>
    <a:masterClrMapping/>
  </p:clrMapOvr>
  <p:transition spd="slow">
    <p:pull dir="ru"/>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556792"/>
            <a:ext cx="8305800" cy="4799558"/>
          </a:xfrm>
        </p:spPr>
        <p:txBody>
          <a:bodyPr>
            <a:normAutofit fontScale="90000"/>
          </a:bodyPr>
          <a:lstStyle/>
          <a:p>
            <a:r>
              <a:rPr lang="fr-FR" sz="2700" dirty="0" smtClean="0">
                <a:solidFill>
                  <a:srgbClr val="FF0000"/>
                </a:solidFill>
                <a:latin typeface="Cooper Black" pitchFamily="18" charset="0"/>
              </a:rPr>
              <a:t>                  </a:t>
            </a:r>
            <a:r>
              <a:rPr lang="fr-FR" sz="3600" dirty="0" smtClean="0">
                <a:solidFill>
                  <a:srgbClr val="FF0000"/>
                </a:solidFill>
                <a:latin typeface="Cooper Black" pitchFamily="18" charset="0"/>
              </a:rPr>
              <a:t>les pièces à annexer à  la demande :</a:t>
            </a:r>
            <a:br>
              <a:rPr lang="fr-FR" sz="3600" dirty="0" smtClean="0">
                <a:solidFill>
                  <a:srgbClr val="FF0000"/>
                </a:solidFill>
                <a:latin typeface="Cooper Black" pitchFamily="18" charset="0"/>
              </a:rPr>
            </a:br>
            <a:r>
              <a:rPr lang="fr-FR" sz="2700" dirty="0" smtClean="0">
                <a:latin typeface="+mn-lt"/>
              </a:rPr>
              <a:t/>
            </a:r>
            <a:br>
              <a:rPr lang="fr-FR" sz="2700" dirty="0" smtClean="0">
                <a:latin typeface="+mn-lt"/>
              </a:rPr>
            </a:br>
            <a:r>
              <a:rPr lang="fr-FR" sz="2700" dirty="0" smtClean="0">
                <a:latin typeface="+mn-lt"/>
              </a:rPr>
              <a:t>-  </a:t>
            </a:r>
            <a:r>
              <a:rPr lang="fr-FR" sz="2700" dirty="0" smtClean="0">
                <a:latin typeface="Arial Rounded MT Bold" panose="020F0704030504030204" pitchFamily="34" charset="0"/>
              </a:rPr>
              <a:t>Attestation Institution de Prévoyance Sociale </a:t>
            </a:r>
            <a:br>
              <a:rPr lang="fr-FR" sz="2700" dirty="0" smtClean="0">
                <a:latin typeface="Arial Rounded MT Bold" panose="020F0704030504030204" pitchFamily="34" charset="0"/>
              </a:rPr>
            </a:br>
            <a:r>
              <a:rPr lang="fr-FR" sz="2700" dirty="0" smtClean="0">
                <a:latin typeface="Arial Rounded MT Bold" panose="020F0704030504030204" pitchFamily="34" charset="0"/>
              </a:rPr>
              <a:t>                   (IPRES - 4é</a:t>
            </a:r>
            <a:r>
              <a:rPr lang="fr-FR" sz="2700" baseline="30000" dirty="0" smtClean="0">
                <a:latin typeface="Arial Rounded MT Bold" panose="020F0704030504030204" pitchFamily="34" charset="0"/>
              </a:rPr>
              <a:t> </a:t>
            </a:r>
            <a:r>
              <a:rPr lang="fr-FR" sz="2700" dirty="0" smtClean="0">
                <a:latin typeface="Arial Rounded MT Bold" panose="020F0704030504030204" pitchFamily="34" charset="0"/>
              </a:rPr>
              <a:t>trimestre).</a:t>
            </a:r>
            <a:br>
              <a:rPr lang="fr-FR" sz="2700" dirty="0" smtClean="0">
                <a:latin typeface="Arial Rounded MT Bold" panose="020F0704030504030204" pitchFamily="34" charset="0"/>
              </a:rPr>
            </a:br>
            <a:r>
              <a:rPr lang="fr-FR" sz="2700" dirty="0" smtClean="0">
                <a:latin typeface="Arial Rounded MT Bold" panose="020F0704030504030204" pitchFamily="34" charset="0"/>
              </a:rPr>
              <a:t>-  Attestation Caisse de Sécurité Sociale </a:t>
            </a:r>
            <a:br>
              <a:rPr lang="fr-FR" sz="2700" dirty="0" smtClean="0">
                <a:latin typeface="Arial Rounded MT Bold" panose="020F0704030504030204" pitchFamily="34" charset="0"/>
              </a:rPr>
            </a:br>
            <a:r>
              <a:rPr lang="fr-FR" sz="2700" dirty="0" smtClean="0">
                <a:latin typeface="Arial Rounded MT Bold" panose="020F0704030504030204" pitchFamily="34" charset="0"/>
              </a:rPr>
              <a:t>                    (CSS- 4é</a:t>
            </a:r>
            <a:r>
              <a:rPr lang="fr-FR" sz="2700" baseline="30000" dirty="0" smtClean="0">
                <a:latin typeface="Arial Rounded MT Bold" panose="020F0704030504030204" pitchFamily="34" charset="0"/>
              </a:rPr>
              <a:t> </a:t>
            </a:r>
            <a:r>
              <a:rPr lang="fr-FR" sz="2700" dirty="0" smtClean="0">
                <a:latin typeface="Arial Rounded MT Bold" panose="020F0704030504030204" pitchFamily="34" charset="0"/>
              </a:rPr>
              <a:t>trimestre).</a:t>
            </a:r>
            <a:br>
              <a:rPr lang="fr-FR" sz="2700" dirty="0" smtClean="0">
                <a:latin typeface="Arial Rounded MT Bold" panose="020F0704030504030204" pitchFamily="34" charset="0"/>
              </a:rPr>
            </a:br>
            <a:r>
              <a:rPr lang="fr-FR" sz="2700" dirty="0" smtClean="0">
                <a:latin typeface="Arial Rounded MT Bold" panose="020F0704030504030204" pitchFamily="34" charset="0"/>
              </a:rPr>
              <a:t>-  Attestation de l’Institution de Prévoyance Maladie (IPM)</a:t>
            </a:r>
            <a:br>
              <a:rPr lang="fr-FR" sz="2700" dirty="0" smtClean="0">
                <a:latin typeface="Arial Rounded MT Bold" panose="020F0704030504030204" pitchFamily="34" charset="0"/>
              </a:rPr>
            </a:br>
            <a:r>
              <a:rPr lang="fr-FR" sz="2700" dirty="0" smtClean="0">
                <a:latin typeface="Arial Rounded MT Bold" panose="020F0704030504030204" pitchFamily="34" charset="0"/>
              </a:rPr>
              <a:t>-  Attestation de l’Inspection du travail.</a:t>
            </a:r>
            <a:br>
              <a:rPr lang="fr-FR" sz="2700" dirty="0" smtClean="0">
                <a:latin typeface="Arial Rounded MT Bold" panose="020F0704030504030204" pitchFamily="34" charset="0"/>
              </a:rPr>
            </a:br>
            <a:r>
              <a:rPr lang="fr-FR" sz="2000" b="1" dirty="0" smtClean="0">
                <a:solidFill>
                  <a:srgbClr val="FF0000"/>
                </a:solidFill>
                <a:latin typeface="Arial" pitchFamily="34" charset="0"/>
                <a:cs typeface="Arial" pitchFamily="34" charset="0"/>
              </a:rPr>
              <a:t> </a:t>
            </a:r>
            <a:br>
              <a:rPr lang="fr-FR" sz="2000" b="1" dirty="0" smtClean="0">
                <a:solidFill>
                  <a:srgbClr val="FF0000"/>
                </a:solidFill>
                <a:latin typeface="Arial" pitchFamily="34" charset="0"/>
                <a:cs typeface="Arial" pitchFamily="34" charset="0"/>
              </a:rPr>
            </a:br>
            <a:r>
              <a:rPr lang="fr-FR" dirty="0" smtClean="0"/>
              <a:t/>
            </a:r>
            <a:br>
              <a:rPr lang="fr-FR" dirty="0" smtClean="0"/>
            </a:br>
            <a:endParaRPr lang="fr-FR" dirty="0"/>
          </a:p>
        </p:txBody>
      </p:sp>
      <p:sp>
        <p:nvSpPr>
          <p:cNvPr id="3" name="Espace réservé de la date 2"/>
          <p:cNvSpPr>
            <a:spLocks noGrp="1"/>
          </p:cNvSpPr>
          <p:nvPr>
            <p:ph type="dt" sz="half" idx="10"/>
          </p:nvPr>
        </p:nvSpPr>
        <p:spPr/>
        <p:txBody>
          <a:bodyPr/>
          <a:lstStyle/>
          <a:p>
            <a:fld id="{747B7713-32B1-48D4-BC0B-C5F4EEB1A2BC}" type="datetime1">
              <a:rPr lang="fr-FR" smtClean="0"/>
              <a:t>22/07/2020</a:t>
            </a:fld>
            <a:endParaRPr lang="fr-FR"/>
          </a:p>
        </p:txBody>
      </p:sp>
      <p:sp>
        <p:nvSpPr>
          <p:cNvPr id="4" name="Espace réservé du pied de page 3"/>
          <p:cNvSpPr>
            <a:spLocks noGrp="1"/>
          </p:cNvSpPr>
          <p:nvPr>
            <p:ph type="ftr" sz="quarter" idx="11"/>
          </p:nvPr>
        </p:nvSpPr>
        <p:spPr/>
        <p:txBody>
          <a:bodyPr/>
          <a:lstStyle/>
          <a:p>
            <a:r>
              <a:rPr lang="fr-FR" smtClean="0"/>
              <a:t>OUVERTURE, EXTENSION, TRANSFERT, RECONNAISSANCE, SUBVENTION</a:t>
            </a:r>
            <a:endParaRPr lang="fr-FR"/>
          </a:p>
        </p:txBody>
      </p:sp>
    </p:spTree>
  </p:cSld>
  <p:clrMapOvr>
    <a:masterClrMapping/>
  </p:clrMapOvr>
  <p:transition spd="slow">
    <p:pull dir="ru"/>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4510862"/>
          </a:xfrm>
        </p:spPr>
        <p:txBody>
          <a:bodyPr>
            <a:normAutofit fontScale="90000"/>
          </a:bodyPr>
          <a:lstStyle/>
          <a:p>
            <a:r>
              <a:rPr lang="fr-FR" b="1" dirty="0" smtClean="0"/>
              <a:t>N° ORDRE</a:t>
            </a:r>
            <a:r>
              <a:rPr lang="fr-FR" dirty="0" smtClean="0"/>
              <a:t/>
            </a:r>
            <a:br>
              <a:rPr lang="fr-FR" dirty="0" smtClean="0"/>
            </a:br>
            <a:r>
              <a:rPr lang="fr-FR" b="1" dirty="0" smtClean="0"/>
              <a:t>PRENOMS ET NOM</a:t>
            </a:r>
            <a:r>
              <a:rPr lang="fr-FR" dirty="0" smtClean="0"/>
              <a:t/>
            </a:r>
            <a:br>
              <a:rPr lang="fr-FR" dirty="0" smtClean="0"/>
            </a:br>
            <a:r>
              <a:rPr lang="fr-FR" b="1" dirty="0" smtClean="0"/>
              <a:t>N° et DATE D’AUTORISATION D’ENSEIGNER</a:t>
            </a:r>
            <a:r>
              <a:rPr lang="fr-FR" dirty="0" smtClean="0"/>
              <a:t/>
            </a:r>
            <a:br>
              <a:rPr lang="fr-FR" dirty="0" smtClean="0"/>
            </a:br>
            <a:r>
              <a:rPr lang="fr-FR" b="1" dirty="0" smtClean="0"/>
              <a:t>DIPLOME PEDAGOGIQUE</a:t>
            </a:r>
            <a:r>
              <a:rPr lang="fr-FR" dirty="0" smtClean="0"/>
              <a:t/>
            </a:r>
            <a:br>
              <a:rPr lang="fr-FR" dirty="0" smtClean="0"/>
            </a:br>
            <a:r>
              <a:rPr lang="fr-FR" b="1" dirty="0" smtClean="0"/>
              <a:t>DATE D’EMBAUCHE</a:t>
            </a:r>
            <a:r>
              <a:rPr lang="fr-FR" dirty="0" smtClean="0"/>
              <a:t/>
            </a:r>
            <a:br>
              <a:rPr lang="fr-FR" dirty="0" smtClean="0"/>
            </a:br>
            <a:r>
              <a:rPr lang="fr-FR" b="1" dirty="0" smtClean="0"/>
              <a:t> </a:t>
            </a:r>
            <a:r>
              <a:rPr lang="fr-FR" dirty="0" smtClean="0"/>
              <a:t/>
            </a:r>
            <a:br>
              <a:rPr lang="fr-FR" dirty="0" smtClean="0"/>
            </a:br>
            <a:r>
              <a:rPr lang="fr-FR" b="1" dirty="0" smtClean="0"/>
              <a:t> </a:t>
            </a:r>
            <a:r>
              <a:rPr lang="fr-FR" dirty="0" smtClean="0"/>
              <a:t/>
            </a:r>
            <a:br>
              <a:rPr lang="fr-FR" dirty="0" smtClean="0"/>
            </a:br>
            <a:r>
              <a:rPr lang="fr-FR" b="1" dirty="0" smtClean="0"/>
              <a:t> </a:t>
            </a:r>
            <a:r>
              <a:rPr lang="fr-FR" dirty="0" smtClean="0"/>
              <a:t/>
            </a:r>
            <a:br>
              <a:rPr lang="fr-FR" dirty="0" smtClean="0"/>
            </a:br>
            <a:r>
              <a:rPr lang="fr-FR" b="1" dirty="0" smtClean="0"/>
              <a:t> </a:t>
            </a:r>
            <a:r>
              <a:rPr lang="fr-FR" dirty="0" smtClean="0"/>
              <a:t/>
            </a:r>
            <a:br>
              <a:rPr lang="fr-FR" dirty="0" smtClean="0"/>
            </a:br>
            <a:r>
              <a:rPr lang="fr-FR" dirty="0" smtClean="0"/>
              <a:t> </a:t>
            </a:r>
            <a:br>
              <a:rPr lang="fr-FR" dirty="0" smtClean="0"/>
            </a:br>
            <a:r>
              <a:rPr lang="fr-FR" b="1" dirty="0" smtClean="0"/>
              <a:t> </a:t>
            </a:r>
            <a:r>
              <a:rPr lang="fr-FR" dirty="0" smtClean="0"/>
              <a:t/>
            </a:r>
            <a:br>
              <a:rPr lang="fr-FR" dirty="0" smtClean="0"/>
            </a:br>
            <a:r>
              <a:rPr lang="fr-FR" b="1" dirty="0" smtClean="0"/>
              <a:t> </a:t>
            </a:r>
            <a:r>
              <a:rPr lang="fr-FR" dirty="0" smtClean="0"/>
              <a:t/>
            </a:r>
            <a:br>
              <a:rPr lang="fr-FR" dirty="0" smtClean="0"/>
            </a:br>
            <a:r>
              <a:rPr lang="fr-FR" b="1" dirty="0" smtClean="0"/>
              <a:t> </a:t>
            </a:r>
            <a:r>
              <a:rPr lang="fr-FR" dirty="0" smtClean="0"/>
              <a:t/>
            </a:r>
            <a:br>
              <a:rPr lang="fr-FR" dirty="0" smtClean="0"/>
            </a:br>
            <a:r>
              <a:rPr lang="fr-FR" b="1" dirty="0" smtClean="0"/>
              <a:t> </a:t>
            </a:r>
            <a:r>
              <a:rPr lang="fr-FR" dirty="0" smtClean="0"/>
              <a:t/>
            </a:r>
            <a:br>
              <a:rPr lang="fr-FR" dirty="0" smtClean="0"/>
            </a:br>
            <a:r>
              <a:rPr lang="fr-FR" dirty="0" smtClean="0"/>
              <a:t> </a:t>
            </a:r>
            <a:endParaRPr lang="fr-FR" dirty="0"/>
          </a:p>
        </p:txBody>
      </p:sp>
      <p:graphicFrame>
        <p:nvGraphicFramePr>
          <p:cNvPr id="3" name="Tableau 2"/>
          <p:cNvGraphicFramePr>
            <a:graphicFrameLocks noGrp="1"/>
          </p:cNvGraphicFramePr>
          <p:nvPr/>
        </p:nvGraphicFramePr>
        <p:xfrm>
          <a:off x="357159" y="1785926"/>
          <a:ext cx="8501121" cy="3286148"/>
        </p:xfrm>
        <a:graphic>
          <a:graphicData uri="http://schemas.openxmlformats.org/drawingml/2006/table">
            <a:tbl>
              <a:tblPr/>
              <a:tblGrid>
                <a:gridCol w="1016380"/>
                <a:gridCol w="1566137"/>
                <a:gridCol w="2471672"/>
                <a:gridCol w="1690392"/>
                <a:gridCol w="1756540"/>
              </a:tblGrid>
              <a:tr h="1571636">
                <a:tc>
                  <a:txBody>
                    <a:bodyPr/>
                    <a:lstStyle/>
                    <a:p>
                      <a:pPr algn="ctr">
                        <a:spcAft>
                          <a:spcPts val="0"/>
                        </a:spcAft>
                      </a:pPr>
                      <a:endParaRPr lang="fr-FR" sz="1600" b="1" dirty="0" smtClean="0">
                        <a:solidFill>
                          <a:srgbClr val="000000"/>
                        </a:solidFill>
                        <a:latin typeface="Arial" pitchFamily="34" charset="0"/>
                        <a:ea typeface="Times New Roman"/>
                        <a:cs typeface="Arial" pitchFamily="34" charset="0"/>
                      </a:endParaRPr>
                    </a:p>
                    <a:p>
                      <a:pPr algn="ctr">
                        <a:spcAft>
                          <a:spcPts val="0"/>
                        </a:spcAft>
                      </a:pPr>
                      <a:r>
                        <a:rPr lang="fr-FR" sz="1600" b="1" dirty="0" smtClean="0">
                          <a:solidFill>
                            <a:srgbClr val="000000"/>
                          </a:solidFill>
                          <a:latin typeface="Arial" pitchFamily="34" charset="0"/>
                          <a:ea typeface="Times New Roman"/>
                          <a:cs typeface="Arial" pitchFamily="34" charset="0"/>
                        </a:rPr>
                        <a:t>N</a:t>
                      </a:r>
                      <a:r>
                        <a:rPr lang="fr-FR" sz="1600" b="1" dirty="0">
                          <a:solidFill>
                            <a:srgbClr val="000000"/>
                          </a:solidFill>
                          <a:latin typeface="Arial" pitchFamily="34" charset="0"/>
                          <a:ea typeface="Times New Roman"/>
                          <a:cs typeface="Arial" pitchFamily="34" charset="0"/>
                        </a:rPr>
                        <a:t>° ORDRE</a:t>
                      </a:r>
                      <a:endParaRPr lang="fr-FR" sz="1800"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1600" b="1" dirty="0" smtClean="0">
                        <a:solidFill>
                          <a:srgbClr val="000000"/>
                        </a:solidFill>
                        <a:latin typeface="Arial" pitchFamily="34" charset="0"/>
                        <a:ea typeface="Times New Roman"/>
                        <a:cs typeface="Arial" pitchFamily="34" charset="0"/>
                      </a:endParaRPr>
                    </a:p>
                    <a:p>
                      <a:pPr algn="ctr">
                        <a:spcAft>
                          <a:spcPts val="0"/>
                        </a:spcAft>
                      </a:pPr>
                      <a:endParaRPr lang="fr-FR" sz="1600" b="1" dirty="0" smtClean="0">
                        <a:solidFill>
                          <a:srgbClr val="000000"/>
                        </a:solidFill>
                        <a:latin typeface="Arial" pitchFamily="34" charset="0"/>
                        <a:ea typeface="Times New Roman"/>
                        <a:cs typeface="Arial" pitchFamily="34" charset="0"/>
                      </a:endParaRPr>
                    </a:p>
                    <a:p>
                      <a:pPr algn="ctr">
                        <a:spcAft>
                          <a:spcPts val="0"/>
                        </a:spcAft>
                      </a:pPr>
                      <a:r>
                        <a:rPr lang="fr-FR" sz="1600" b="1" dirty="0" smtClean="0">
                          <a:solidFill>
                            <a:srgbClr val="000000"/>
                          </a:solidFill>
                          <a:latin typeface="Arial" pitchFamily="34" charset="0"/>
                          <a:ea typeface="Times New Roman"/>
                          <a:cs typeface="Arial" pitchFamily="34" charset="0"/>
                        </a:rPr>
                        <a:t>PRENOMS </a:t>
                      </a:r>
                      <a:r>
                        <a:rPr lang="fr-FR" sz="1600" b="1" dirty="0">
                          <a:solidFill>
                            <a:srgbClr val="000000"/>
                          </a:solidFill>
                          <a:latin typeface="Arial" pitchFamily="34" charset="0"/>
                          <a:ea typeface="Times New Roman"/>
                          <a:cs typeface="Arial" pitchFamily="34" charset="0"/>
                        </a:rPr>
                        <a:t>ET NOM</a:t>
                      </a:r>
                      <a:endParaRPr lang="fr-FR" sz="1800"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1600" b="1" dirty="0" smtClean="0">
                        <a:solidFill>
                          <a:srgbClr val="000000"/>
                        </a:solidFill>
                        <a:latin typeface="Arial" pitchFamily="34" charset="0"/>
                        <a:ea typeface="Times New Roman"/>
                        <a:cs typeface="Arial" pitchFamily="34" charset="0"/>
                      </a:endParaRPr>
                    </a:p>
                    <a:p>
                      <a:pPr algn="ctr">
                        <a:spcAft>
                          <a:spcPts val="0"/>
                        </a:spcAft>
                      </a:pPr>
                      <a:r>
                        <a:rPr lang="fr-FR" sz="1600" b="1" dirty="0" smtClean="0">
                          <a:solidFill>
                            <a:srgbClr val="000000"/>
                          </a:solidFill>
                          <a:latin typeface="Arial" pitchFamily="34" charset="0"/>
                          <a:ea typeface="Times New Roman"/>
                          <a:cs typeface="Arial" pitchFamily="34" charset="0"/>
                        </a:rPr>
                        <a:t>N</a:t>
                      </a:r>
                      <a:r>
                        <a:rPr lang="fr-FR" sz="1600" b="1" dirty="0">
                          <a:solidFill>
                            <a:srgbClr val="000000"/>
                          </a:solidFill>
                          <a:latin typeface="Arial" pitchFamily="34" charset="0"/>
                          <a:ea typeface="Times New Roman"/>
                          <a:cs typeface="Arial" pitchFamily="34" charset="0"/>
                        </a:rPr>
                        <a:t>° et DATE D’AUTORISATION D’ENSEIGNER</a:t>
                      </a:r>
                      <a:endParaRPr lang="fr-FR" sz="1800"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1600" b="1" dirty="0" smtClean="0">
                        <a:solidFill>
                          <a:srgbClr val="000000"/>
                        </a:solidFill>
                        <a:latin typeface="Arial" pitchFamily="34" charset="0"/>
                        <a:ea typeface="Times New Roman"/>
                        <a:cs typeface="Arial" pitchFamily="34" charset="0"/>
                      </a:endParaRPr>
                    </a:p>
                    <a:p>
                      <a:pPr algn="ctr">
                        <a:spcAft>
                          <a:spcPts val="0"/>
                        </a:spcAft>
                      </a:pPr>
                      <a:r>
                        <a:rPr lang="fr-FR" sz="1600" b="1" dirty="0" smtClean="0">
                          <a:solidFill>
                            <a:srgbClr val="000000"/>
                          </a:solidFill>
                          <a:latin typeface="Arial" pitchFamily="34" charset="0"/>
                          <a:ea typeface="Times New Roman"/>
                          <a:cs typeface="Arial" pitchFamily="34" charset="0"/>
                        </a:rPr>
                        <a:t>DIPLOME </a:t>
                      </a:r>
                      <a:r>
                        <a:rPr lang="fr-FR" sz="1600" b="1" dirty="0">
                          <a:solidFill>
                            <a:srgbClr val="000000"/>
                          </a:solidFill>
                          <a:latin typeface="Arial" pitchFamily="34" charset="0"/>
                          <a:ea typeface="Times New Roman"/>
                          <a:cs typeface="Arial" pitchFamily="34" charset="0"/>
                        </a:rPr>
                        <a:t>PEDAGOGIQUE</a:t>
                      </a:r>
                      <a:endParaRPr lang="fr-FR" sz="1800"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1600" b="1" dirty="0" smtClean="0">
                        <a:solidFill>
                          <a:srgbClr val="000000"/>
                        </a:solidFill>
                        <a:latin typeface="Arial" pitchFamily="34" charset="0"/>
                        <a:ea typeface="Times New Roman"/>
                        <a:cs typeface="Arial" pitchFamily="34" charset="0"/>
                      </a:endParaRPr>
                    </a:p>
                    <a:p>
                      <a:pPr algn="ctr">
                        <a:spcAft>
                          <a:spcPts val="0"/>
                        </a:spcAft>
                      </a:pPr>
                      <a:r>
                        <a:rPr lang="fr-FR" sz="1600" b="1" dirty="0" smtClean="0">
                          <a:solidFill>
                            <a:srgbClr val="000000"/>
                          </a:solidFill>
                          <a:latin typeface="Arial" pitchFamily="34" charset="0"/>
                          <a:ea typeface="Times New Roman"/>
                          <a:cs typeface="Arial" pitchFamily="34" charset="0"/>
                        </a:rPr>
                        <a:t>DATE </a:t>
                      </a:r>
                      <a:r>
                        <a:rPr lang="fr-FR" sz="1400" b="1" dirty="0">
                          <a:solidFill>
                            <a:srgbClr val="000000"/>
                          </a:solidFill>
                          <a:latin typeface="Arial" pitchFamily="34" charset="0"/>
                          <a:ea typeface="Times New Roman"/>
                          <a:cs typeface="Arial" pitchFamily="34" charset="0"/>
                        </a:rPr>
                        <a:t>D’EMBAUCHE</a:t>
                      </a:r>
                      <a:endParaRPr lang="fr-FR" sz="1800"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57256">
                <a:tc>
                  <a:txBody>
                    <a:bodyPr/>
                    <a:lstStyle/>
                    <a:p>
                      <a:pPr algn="l">
                        <a:spcAft>
                          <a:spcPts val="0"/>
                        </a:spcAft>
                      </a:pPr>
                      <a:endParaRPr lang="fr-FR"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endParaRPr lang="fr-FR" sz="12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endParaRPr lang="fr-FR"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endParaRPr lang="fr-FR"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endParaRPr lang="fr-FR" sz="1200">
                        <a:solidFill>
                          <a:srgbClr val="000000"/>
                        </a:solidFill>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57256">
                <a:tc>
                  <a:txBody>
                    <a:bodyPr/>
                    <a:lstStyle/>
                    <a:p>
                      <a:pPr algn="l">
                        <a:spcAft>
                          <a:spcPts val="0"/>
                        </a:spcAft>
                      </a:pPr>
                      <a:endParaRPr lang="fr-FR"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endParaRPr lang="fr-FR" sz="12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endParaRPr lang="fr-FR" sz="12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endParaRPr lang="fr-FR"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endParaRPr lang="fr-FR" sz="1200" dirty="0">
                        <a:solidFill>
                          <a:srgbClr val="000000"/>
                        </a:solidFill>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25" name="Rectangle 1"/>
          <p:cNvSpPr>
            <a:spLocks noChangeArrowheads="1"/>
          </p:cNvSpPr>
          <p:nvPr/>
        </p:nvSpPr>
        <p:spPr bwMode="auto">
          <a:xfrm>
            <a:off x="571472" y="5143512"/>
            <a:ext cx="7786742"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b="1"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NB : Joindre les copies légalisées des diplômes pédagogiques (obligatoire)</a:t>
            </a:r>
            <a:endParaRPr kumimoji="0" lang="fr-FR" sz="105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Rectangle 4"/>
          <p:cNvSpPr/>
          <p:nvPr/>
        </p:nvSpPr>
        <p:spPr>
          <a:xfrm>
            <a:off x="1214414" y="857232"/>
            <a:ext cx="6929486" cy="369332"/>
          </a:xfrm>
          <a:prstGeom prst="rect">
            <a:avLst/>
          </a:prstGeom>
        </p:spPr>
        <p:txBody>
          <a:bodyPr wrap="square">
            <a:spAutoFit/>
          </a:bodyPr>
          <a:lstStyle/>
          <a:p>
            <a:r>
              <a:rPr lang="fr-FR" b="1" dirty="0" smtClean="0">
                <a:solidFill>
                  <a:srgbClr val="FF0000"/>
                </a:solidFill>
                <a:latin typeface="Arial" pitchFamily="34" charset="0"/>
                <a:cs typeface="Arial" pitchFamily="34" charset="0"/>
              </a:rPr>
              <a:t>Liste des enseignants titulaires du diplôme professionnel </a:t>
            </a:r>
            <a:endParaRPr lang="fr-FR" dirty="0"/>
          </a:p>
        </p:txBody>
      </p:sp>
      <p:sp>
        <p:nvSpPr>
          <p:cNvPr id="6" name="Espace réservé de la date 5"/>
          <p:cNvSpPr>
            <a:spLocks noGrp="1"/>
          </p:cNvSpPr>
          <p:nvPr>
            <p:ph type="dt" sz="half" idx="10"/>
          </p:nvPr>
        </p:nvSpPr>
        <p:spPr/>
        <p:txBody>
          <a:bodyPr/>
          <a:lstStyle/>
          <a:p>
            <a:fld id="{EB7A97B5-8311-4966-811E-907F3824C316}" type="datetime1">
              <a:rPr lang="fr-FR" smtClean="0"/>
              <a:t>22/07/2020</a:t>
            </a:fld>
            <a:endParaRPr lang="fr-FR"/>
          </a:p>
        </p:txBody>
      </p:sp>
      <p:sp>
        <p:nvSpPr>
          <p:cNvPr id="7" name="Espace réservé du pied de page 6"/>
          <p:cNvSpPr>
            <a:spLocks noGrp="1"/>
          </p:cNvSpPr>
          <p:nvPr>
            <p:ph type="ftr" sz="quarter" idx="11"/>
          </p:nvPr>
        </p:nvSpPr>
        <p:spPr/>
        <p:txBody>
          <a:bodyPr/>
          <a:lstStyle/>
          <a:p>
            <a:r>
              <a:rPr lang="fr-FR" smtClean="0"/>
              <a:t>OUVERTURE, EXTENSION, TRANSFERT, RECONNAISSANCE, SUBVENTION</a:t>
            </a:r>
            <a:endParaRPr lang="fr-FR"/>
          </a:p>
        </p:txBody>
      </p:sp>
    </p:spTree>
  </p:cSld>
  <p:clrMapOvr>
    <a:masterClrMapping/>
  </p:clrMapOvr>
  <p:transition spd="slow">
    <p:pull dir="ru"/>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lvl="0"/>
            <a:r>
              <a:rPr lang="fr-FR" dirty="0" smtClean="0"/>
              <a:t/>
            </a:r>
            <a:br>
              <a:rPr lang="fr-FR" dirty="0" smtClean="0"/>
            </a:br>
            <a:endParaRPr lang="fr-FR" dirty="0"/>
          </a:p>
        </p:txBody>
      </p:sp>
      <p:graphicFrame>
        <p:nvGraphicFramePr>
          <p:cNvPr id="3" name="Tableau 2"/>
          <p:cNvGraphicFramePr>
            <a:graphicFrameLocks noGrp="1"/>
          </p:cNvGraphicFramePr>
          <p:nvPr/>
        </p:nvGraphicFramePr>
        <p:xfrm>
          <a:off x="214282" y="2928934"/>
          <a:ext cx="8358247" cy="1928826"/>
        </p:xfrm>
        <a:graphic>
          <a:graphicData uri="http://schemas.openxmlformats.org/drawingml/2006/table">
            <a:tbl>
              <a:tblPr/>
              <a:tblGrid>
                <a:gridCol w="1044667"/>
                <a:gridCol w="1688877"/>
                <a:gridCol w="2337670"/>
                <a:gridCol w="1688877"/>
                <a:gridCol w="1598156"/>
              </a:tblGrid>
              <a:tr h="922482">
                <a:tc>
                  <a:txBody>
                    <a:bodyPr/>
                    <a:lstStyle/>
                    <a:p>
                      <a:pPr algn="ctr">
                        <a:spcAft>
                          <a:spcPts val="0"/>
                        </a:spcAft>
                      </a:pPr>
                      <a:r>
                        <a:rPr lang="fr-FR" sz="1600" b="1" dirty="0">
                          <a:solidFill>
                            <a:srgbClr val="000000"/>
                          </a:solidFill>
                          <a:latin typeface="Arial" pitchFamily="34" charset="0"/>
                          <a:ea typeface="Times New Roman"/>
                          <a:cs typeface="Arial" pitchFamily="34" charset="0"/>
                        </a:rPr>
                        <a:t>N° ORDRE</a:t>
                      </a:r>
                      <a:endParaRPr lang="fr-FR" sz="1800"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600" b="1" dirty="0">
                          <a:solidFill>
                            <a:srgbClr val="000000"/>
                          </a:solidFill>
                          <a:latin typeface="Arial" pitchFamily="34" charset="0"/>
                          <a:ea typeface="Times New Roman"/>
                          <a:cs typeface="Arial" pitchFamily="34" charset="0"/>
                        </a:rPr>
                        <a:t>PRENOMS ET NOMS</a:t>
                      </a:r>
                      <a:endParaRPr lang="fr-FR" sz="1800"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600" b="1" dirty="0">
                          <a:solidFill>
                            <a:srgbClr val="000000"/>
                          </a:solidFill>
                          <a:latin typeface="Arial" pitchFamily="34" charset="0"/>
                          <a:ea typeface="Times New Roman"/>
                          <a:cs typeface="Arial" pitchFamily="34" charset="0"/>
                        </a:rPr>
                        <a:t>N°AUTORISATION D’ENSEIGNER</a:t>
                      </a:r>
                      <a:endParaRPr lang="fr-FR" sz="1800"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600" b="1" dirty="0">
                          <a:solidFill>
                            <a:srgbClr val="000000"/>
                          </a:solidFill>
                          <a:latin typeface="Arial" pitchFamily="34" charset="0"/>
                          <a:ea typeface="Times New Roman"/>
                          <a:cs typeface="Arial" pitchFamily="34" charset="0"/>
                        </a:rPr>
                        <a:t>DIPLOME ACADEMIQUE</a:t>
                      </a:r>
                      <a:endParaRPr lang="fr-FR" sz="1800"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600" b="1" dirty="0">
                          <a:solidFill>
                            <a:srgbClr val="000000"/>
                          </a:solidFill>
                          <a:latin typeface="Arial" pitchFamily="34" charset="0"/>
                          <a:ea typeface="Times New Roman"/>
                          <a:cs typeface="Arial" pitchFamily="34" charset="0"/>
                        </a:rPr>
                        <a:t>DATE D’EMBAUCHE</a:t>
                      </a:r>
                      <a:endParaRPr lang="fr-FR" sz="1800"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3172">
                <a:tc>
                  <a:txBody>
                    <a:bodyPr/>
                    <a:lstStyle/>
                    <a:p>
                      <a:pPr>
                        <a:spcAft>
                          <a:spcPts val="0"/>
                        </a:spcAft>
                      </a:pPr>
                      <a:endParaRPr lang="fr-FR"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fr-FR"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fr-FR"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fr-FR"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fr-FR"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3172">
                <a:tc>
                  <a:txBody>
                    <a:bodyPr/>
                    <a:lstStyle/>
                    <a:p>
                      <a:pPr>
                        <a:spcAft>
                          <a:spcPts val="0"/>
                        </a:spcAft>
                      </a:pPr>
                      <a:endParaRPr lang="fr-FR"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fr-FR"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fr-FR"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fr-FR"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fr-FR" sz="12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7105" name="Rectangle 1"/>
          <p:cNvSpPr>
            <a:spLocks noChangeArrowheads="1"/>
          </p:cNvSpPr>
          <p:nvPr/>
        </p:nvSpPr>
        <p:spPr bwMode="auto">
          <a:xfrm>
            <a:off x="357158" y="1428736"/>
            <a:ext cx="8501122" cy="123110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tabLst/>
            </a:pPr>
            <a:r>
              <a:rPr kumimoji="0" lang="fr-FR"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Liste des enseignants sans diplôme pédagogique</a:t>
            </a:r>
          </a:p>
          <a:p>
            <a:pPr marL="0" marR="0" lvl="0" indent="0" algn="ctr" defTabSz="914400" rtl="0" eaLnBrk="1" fontAlgn="base" latinLnBrk="0" hangingPunct="1">
              <a:lnSpc>
                <a:spcPct val="100000"/>
              </a:lnSpc>
              <a:spcBef>
                <a:spcPct val="0"/>
              </a:spcBef>
              <a:spcAft>
                <a:spcPct val="0"/>
              </a:spcAft>
              <a:buClrTx/>
              <a:buSzTx/>
              <a:tabLst/>
            </a:pPr>
            <a:endParaRPr kumimoji="0" lang="fr-FR"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fr-FR" b="0"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NB : Les subventions sont octroyées aux établissements reconnus par l’Etat. </a:t>
            </a:r>
            <a:endParaRPr kumimoji="0" lang="fr-FR" sz="1050" b="0" i="1"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fr-FR"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endParaRPr>
          </a:p>
        </p:txBody>
      </p:sp>
      <p:sp>
        <p:nvSpPr>
          <p:cNvPr id="5" name="Rectangle 4"/>
          <p:cNvSpPr/>
          <p:nvPr/>
        </p:nvSpPr>
        <p:spPr>
          <a:xfrm>
            <a:off x="928662" y="5429264"/>
            <a:ext cx="7000924" cy="707886"/>
          </a:xfrm>
          <a:prstGeom prst="rect">
            <a:avLst/>
          </a:prstGeom>
        </p:spPr>
        <p:txBody>
          <a:bodyPr wrap="square">
            <a:spAutoFit/>
          </a:bodyPr>
          <a:lstStyle/>
          <a:p>
            <a:pPr lvl="0" algn="ctr" eaLnBrk="0" fontAlgn="base" hangingPunct="0">
              <a:spcBef>
                <a:spcPct val="0"/>
              </a:spcBef>
              <a:spcAft>
                <a:spcPct val="0"/>
              </a:spcAft>
            </a:pPr>
            <a:r>
              <a:rPr lang="fr-FR" sz="2000" b="1" dirty="0" smtClean="0">
                <a:latin typeface="Arial" pitchFamily="34" charset="0"/>
                <a:ea typeface="Times New Roman" pitchFamily="18" charset="0"/>
                <a:cs typeface="Arial" pitchFamily="34" charset="0"/>
              </a:rPr>
              <a:t>Période de dépôt : du 1</a:t>
            </a:r>
            <a:r>
              <a:rPr lang="fr-FR" sz="2000" b="1" baseline="30000" dirty="0" smtClean="0">
                <a:latin typeface="Arial" pitchFamily="34" charset="0"/>
                <a:ea typeface="Times New Roman" pitchFamily="18" charset="0"/>
                <a:cs typeface="Arial" pitchFamily="34" charset="0"/>
              </a:rPr>
              <a:t>er</a:t>
            </a:r>
            <a:r>
              <a:rPr lang="fr-FR" sz="2000" b="1" dirty="0" smtClean="0">
                <a:latin typeface="Arial" pitchFamily="34" charset="0"/>
                <a:ea typeface="Times New Roman" pitchFamily="18" charset="0"/>
                <a:cs typeface="Arial" pitchFamily="34" charset="0"/>
              </a:rPr>
              <a:t> novembre au 15 décembre de chaque année</a:t>
            </a:r>
            <a:endParaRPr lang="fr-FR" sz="3200" b="1" dirty="0" smtClean="0">
              <a:latin typeface="Arial" pitchFamily="34" charset="0"/>
              <a:cs typeface="Arial" pitchFamily="34" charset="0"/>
            </a:endParaRPr>
          </a:p>
        </p:txBody>
      </p:sp>
      <p:sp>
        <p:nvSpPr>
          <p:cNvPr id="6" name="Espace réservé de la date 5"/>
          <p:cNvSpPr>
            <a:spLocks noGrp="1"/>
          </p:cNvSpPr>
          <p:nvPr>
            <p:ph type="dt" sz="half" idx="10"/>
          </p:nvPr>
        </p:nvSpPr>
        <p:spPr/>
        <p:txBody>
          <a:bodyPr/>
          <a:lstStyle/>
          <a:p>
            <a:fld id="{F0FB56C0-972A-4013-980F-D9F7FC166B01}" type="datetime1">
              <a:rPr lang="fr-FR" smtClean="0"/>
              <a:t>22/07/2020</a:t>
            </a:fld>
            <a:endParaRPr lang="fr-FR"/>
          </a:p>
        </p:txBody>
      </p:sp>
      <p:sp>
        <p:nvSpPr>
          <p:cNvPr id="7" name="Espace réservé du pied de page 6"/>
          <p:cNvSpPr>
            <a:spLocks noGrp="1"/>
          </p:cNvSpPr>
          <p:nvPr>
            <p:ph type="ftr" sz="quarter" idx="11"/>
          </p:nvPr>
        </p:nvSpPr>
        <p:spPr/>
        <p:txBody>
          <a:bodyPr/>
          <a:lstStyle/>
          <a:p>
            <a:r>
              <a:rPr lang="fr-FR" smtClean="0"/>
              <a:t>OUVERTURE, EXTENSION, TRANSFERT, RECONNAISSANCE, SUBVENTION</a:t>
            </a:r>
            <a:endParaRPr lang="fr-FR"/>
          </a:p>
        </p:txBody>
      </p:sp>
    </p:spTree>
  </p:cSld>
  <p:clrMapOvr>
    <a:masterClrMapping/>
  </p:clrMapOvr>
  <p:transition spd="slow">
    <p:pull dir="ru"/>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412776"/>
            <a:ext cx="8305800" cy="4510862"/>
          </a:xfrm>
        </p:spPr>
        <p:txBody>
          <a:bodyPr>
            <a:normAutofit fontScale="90000"/>
          </a:bodyPr>
          <a:lstStyle/>
          <a:p>
            <a:pPr algn="ctr"/>
            <a:r>
              <a:rPr lang="fr-FR" sz="5300" b="1" dirty="0" smtClean="0">
                <a:ln w="22225">
                  <a:solidFill>
                    <a:schemeClr val="accent2"/>
                  </a:solidFill>
                  <a:prstDash val="solid"/>
                </a:ln>
                <a:solidFill>
                  <a:srgbClr val="C00000"/>
                </a:solidFill>
                <a:latin typeface="Cooper Black" pitchFamily="18" charset="0"/>
              </a:rPr>
              <a:t>PRIMES AUX EXAMENS ET CONCOURS  OFFICIELS  DES ECOLES RECONNUES</a:t>
            </a:r>
            <a:r>
              <a:rPr lang="fr-FR" sz="5300" b="1" u="sng" dirty="0" smtClean="0">
                <a:ln w="22225">
                  <a:solidFill>
                    <a:schemeClr val="accent2"/>
                  </a:solidFill>
                  <a:prstDash val="solid"/>
                </a:ln>
                <a:solidFill>
                  <a:srgbClr val="C00000"/>
                </a:solidFill>
              </a:rPr>
              <a:t/>
            </a:r>
            <a:br>
              <a:rPr lang="fr-FR" sz="5300" b="1" u="sng" dirty="0" smtClean="0">
                <a:ln w="22225">
                  <a:solidFill>
                    <a:schemeClr val="accent2"/>
                  </a:solidFill>
                  <a:prstDash val="solid"/>
                </a:ln>
                <a:solidFill>
                  <a:srgbClr val="C00000"/>
                </a:solidFill>
              </a:rPr>
            </a:br>
            <a:r>
              <a:rPr lang="fr-FR" b="1" dirty="0" smtClean="0"/>
              <a:t> </a:t>
            </a:r>
            <a:r>
              <a:rPr lang="fr-FR" b="1" u="sng" dirty="0" smtClean="0"/>
              <a:t/>
            </a:r>
            <a:br>
              <a:rPr lang="fr-FR" b="1" u="sng" dirty="0" smtClean="0"/>
            </a:br>
            <a:r>
              <a:rPr lang="fr-FR" b="1" dirty="0" smtClean="0"/>
              <a:t>  </a:t>
            </a:r>
            <a:r>
              <a:rPr lang="fr-FR" sz="4000" b="1" dirty="0" smtClean="0">
                <a:solidFill>
                  <a:srgbClr val="FF0000"/>
                </a:solidFill>
                <a:latin typeface="Cooper Black" pitchFamily="18" charset="0"/>
              </a:rPr>
              <a:t>Entrée en sixième - BFEM – BAC </a:t>
            </a:r>
            <a:r>
              <a:rPr lang="fr-FR" sz="4000" b="1" u="sng" dirty="0" smtClean="0">
                <a:solidFill>
                  <a:srgbClr val="FF0000"/>
                </a:solidFill>
                <a:latin typeface="Cooper Black" pitchFamily="18" charset="0"/>
              </a:rPr>
              <a:t/>
            </a:r>
            <a:br>
              <a:rPr lang="fr-FR" sz="4000" b="1" u="sng" dirty="0" smtClean="0">
                <a:solidFill>
                  <a:srgbClr val="FF0000"/>
                </a:solidFill>
                <a:latin typeface="Cooper Black" pitchFamily="18" charset="0"/>
              </a:rPr>
            </a:br>
            <a:endParaRPr lang="fr-FR" dirty="0">
              <a:solidFill>
                <a:srgbClr val="FF0000"/>
              </a:solidFill>
              <a:latin typeface="Cooper Black" pitchFamily="18" charset="0"/>
            </a:endParaRPr>
          </a:p>
        </p:txBody>
      </p:sp>
      <p:sp>
        <p:nvSpPr>
          <p:cNvPr id="3" name="Espace réservé de la date 2"/>
          <p:cNvSpPr>
            <a:spLocks noGrp="1"/>
          </p:cNvSpPr>
          <p:nvPr>
            <p:ph type="dt" sz="half" idx="10"/>
          </p:nvPr>
        </p:nvSpPr>
        <p:spPr/>
        <p:txBody>
          <a:bodyPr/>
          <a:lstStyle/>
          <a:p>
            <a:fld id="{5475A690-4EBD-4909-A7D4-42F3C1C58791}" type="datetime1">
              <a:rPr lang="fr-FR" smtClean="0"/>
              <a:t>22/07/2020</a:t>
            </a:fld>
            <a:endParaRPr lang="fr-FR"/>
          </a:p>
        </p:txBody>
      </p:sp>
      <p:sp>
        <p:nvSpPr>
          <p:cNvPr id="4" name="Espace réservé du pied de page 3"/>
          <p:cNvSpPr>
            <a:spLocks noGrp="1"/>
          </p:cNvSpPr>
          <p:nvPr>
            <p:ph type="ftr" sz="quarter" idx="11"/>
          </p:nvPr>
        </p:nvSpPr>
        <p:spPr/>
        <p:txBody>
          <a:bodyPr/>
          <a:lstStyle/>
          <a:p>
            <a:r>
              <a:rPr lang="fr-FR" smtClean="0"/>
              <a:t>OUVERTURE, EXTENSION, TRANSFERT, RECONNAISSANCE, SUBVENTION</a:t>
            </a:r>
            <a:endParaRPr lang="fr-FR"/>
          </a:p>
        </p:txBody>
      </p:sp>
    </p:spTree>
  </p:cSld>
  <p:clrMapOvr>
    <a:masterClrMapping/>
  </p:clrMapOvr>
  <p:transition spd="slow">
    <p:pull dir="ru"/>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4439424"/>
          </a:xfrm>
        </p:spPr>
        <p:txBody>
          <a:bodyPr>
            <a:noAutofit/>
          </a:bodyPr>
          <a:lstStyle/>
          <a:p>
            <a:r>
              <a:rPr lang="fr-FR" sz="2800" b="1" dirty="0" smtClean="0">
                <a:latin typeface="+mn-lt"/>
              </a:rPr>
              <a:t>- </a:t>
            </a:r>
            <a:r>
              <a:rPr lang="fr-FR" sz="2800" dirty="0" smtClean="0">
                <a:latin typeface="Arial Rounded MT Bold" panose="020F0704030504030204" pitchFamily="34" charset="0"/>
              </a:rPr>
              <a:t>Demande adressée au Ministre de l’Education mentionnant les références:</a:t>
            </a:r>
            <a:br>
              <a:rPr lang="fr-FR" sz="2800" dirty="0" smtClean="0">
                <a:latin typeface="Arial Rounded MT Bold" panose="020F0704030504030204" pitchFamily="34" charset="0"/>
              </a:rPr>
            </a:br>
            <a:r>
              <a:rPr lang="fr-FR" sz="2800" dirty="0" smtClean="0">
                <a:latin typeface="Arial Rounded MT Bold" panose="020F0704030504030204" pitchFamily="34" charset="0"/>
              </a:rPr>
              <a:t>-  de l’arrêté d’ouverture de l’Etablissement ;</a:t>
            </a:r>
            <a:br>
              <a:rPr lang="fr-FR" sz="2800" dirty="0" smtClean="0">
                <a:latin typeface="Arial Rounded MT Bold" panose="020F0704030504030204" pitchFamily="34" charset="0"/>
              </a:rPr>
            </a:br>
            <a:r>
              <a:rPr lang="fr-FR" sz="2800" dirty="0" smtClean="0">
                <a:latin typeface="Arial Rounded MT Bold" panose="020F0704030504030204" pitchFamily="34" charset="0"/>
              </a:rPr>
              <a:t>-  du décret de  reconnaissance de l’Etablissement ;</a:t>
            </a:r>
            <a:br>
              <a:rPr lang="fr-FR" sz="2800" dirty="0" smtClean="0">
                <a:latin typeface="Arial Rounded MT Bold" panose="020F0704030504030204" pitchFamily="34" charset="0"/>
              </a:rPr>
            </a:br>
            <a:r>
              <a:rPr lang="fr-FR" sz="2800" dirty="0" smtClean="0">
                <a:latin typeface="Arial Rounded MT Bold" panose="020F0704030504030204" pitchFamily="34" charset="0"/>
              </a:rPr>
              <a:t>-  du compte bancaire au nom de l’Etablissement ;</a:t>
            </a:r>
            <a:br>
              <a:rPr lang="fr-FR" sz="2800" dirty="0" smtClean="0">
                <a:latin typeface="Arial Rounded MT Bold" panose="020F0704030504030204" pitchFamily="34" charset="0"/>
              </a:rPr>
            </a:br>
            <a:r>
              <a:rPr lang="fr-FR" sz="2800" dirty="0" smtClean="0">
                <a:latin typeface="Arial Rounded MT Bold" panose="020F0704030504030204" pitchFamily="34" charset="0"/>
              </a:rPr>
              <a:t>-  du NINEA. </a:t>
            </a:r>
            <a:br>
              <a:rPr lang="fr-FR" sz="2800" dirty="0" smtClean="0">
                <a:latin typeface="Arial Rounded MT Bold" panose="020F0704030504030204" pitchFamily="34" charset="0"/>
              </a:rPr>
            </a:br>
            <a:endParaRPr lang="fr-FR" sz="2800" dirty="0">
              <a:latin typeface="Arial Rounded MT Bold" panose="020F0704030504030204" pitchFamily="34" charset="0"/>
            </a:endParaRPr>
          </a:p>
        </p:txBody>
      </p:sp>
      <p:sp>
        <p:nvSpPr>
          <p:cNvPr id="3" name="Espace réservé de la date 2"/>
          <p:cNvSpPr>
            <a:spLocks noGrp="1"/>
          </p:cNvSpPr>
          <p:nvPr>
            <p:ph type="dt" sz="half" idx="10"/>
          </p:nvPr>
        </p:nvSpPr>
        <p:spPr/>
        <p:txBody>
          <a:bodyPr/>
          <a:lstStyle/>
          <a:p>
            <a:fld id="{13F38F9C-880F-45AE-BC43-FBE849976205}" type="datetime1">
              <a:rPr lang="fr-FR" smtClean="0"/>
              <a:t>22/07/2020</a:t>
            </a:fld>
            <a:endParaRPr lang="fr-FR"/>
          </a:p>
        </p:txBody>
      </p:sp>
      <p:sp>
        <p:nvSpPr>
          <p:cNvPr id="4" name="Espace réservé du pied de page 3"/>
          <p:cNvSpPr>
            <a:spLocks noGrp="1"/>
          </p:cNvSpPr>
          <p:nvPr>
            <p:ph type="ftr" sz="quarter" idx="11"/>
          </p:nvPr>
        </p:nvSpPr>
        <p:spPr/>
        <p:txBody>
          <a:bodyPr/>
          <a:lstStyle/>
          <a:p>
            <a:r>
              <a:rPr lang="fr-FR" smtClean="0"/>
              <a:t>OUVERTURE, EXTENSION, TRANSFERT, RECONNAISSANCE, SUBVENTION</a:t>
            </a:r>
            <a:endParaRPr lang="fr-FR"/>
          </a:p>
        </p:txBody>
      </p:sp>
    </p:spTree>
  </p:cSld>
  <p:clrMapOvr>
    <a:masterClrMapping/>
  </p:clrMapOvr>
  <p:transition spd="slow">
    <p:pull dir="ru"/>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71472" y="1357298"/>
            <a:ext cx="8305800" cy="1143000"/>
          </a:xfrm>
        </p:spPr>
        <p:txBody>
          <a:bodyPr>
            <a:normAutofit fontScale="90000"/>
          </a:bodyPr>
          <a:lstStyle/>
          <a:p>
            <a:r>
              <a:rPr lang="fr-FR" b="1" dirty="0" smtClean="0"/>
              <a:t>-Liste des candidats officiels admis </a:t>
            </a:r>
            <a:r>
              <a:rPr lang="fr-FR" dirty="0" smtClean="0"/>
              <a:t>(voir modèle)</a:t>
            </a:r>
            <a:br>
              <a:rPr lang="fr-FR" dirty="0" smtClean="0"/>
            </a:br>
            <a:r>
              <a:rPr lang="fr-FR" b="1" dirty="0" smtClean="0"/>
              <a:t> </a:t>
            </a:r>
            <a:r>
              <a:rPr lang="fr-FR" dirty="0" smtClean="0"/>
              <a:t/>
            </a:r>
            <a:br>
              <a:rPr lang="fr-FR" dirty="0" smtClean="0"/>
            </a:br>
            <a:r>
              <a:rPr lang="fr-FR" b="1" dirty="0" smtClean="0"/>
              <a:t> </a:t>
            </a:r>
            <a:r>
              <a:rPr lang="fr-FR" dirty="0" smtClean="0"/>
              <a:t/>
            </a:r>
            <a:br>
              <a:rPr lang="fr-FR" dirty="0" smtClean="0"/>
            </a:br>
            <a:r>
              <a:rPr lang="fr-FR" dirty="0" smtClean="0"/>
              <a:t/>
            </a:r>
            <a:br>
              <a:rPr lang="fr-FR" dirty="0" smtClean="0"/>
            </a:br>
            <a:r>
              <a:rPr lang="fr-FR" dirty="0" smtClean="0"/>
              <a:t>  Nombre de candidats           Nombre ayant composé            Nombre d’admis           Pourcentage</a:t>
            </a:r>
            <a:br>
              <a:rPr lang="fr-FR" dirty="0" smtClean="0"/>
            </a:br>
            <a:r>
              <a:rPr lang="fr-FR" dirty="0" smtClean="0"/>
              <a:t> </a:t>
            </a:r>
            <a:br>
              <a:rPr lang="fr-FR" dirty="0" smtClean="0"/>
            </a:br>
            <a:r>
              <a:rPr lang="fr-FR" b="1" dirty="0" smtClean="0"/>
              <a:t> </a:t>
            </a:r>
            <a:r>
              <a:rPr lang="fr-FR" dirty="0" smtClean="0"/>
              <a:t/>
            </a:r>
            <a:br>
              <a:rPr lang="fr-FR" dirty="0" smtClean="0"/>
            </a:br>
            <a:r>
              <a:rPr lang="fr-FR" dirty="0" smtClean="0"/>
              <a:t> </a:t>
            </a:r>
            <a:br>
              <a:rPr lang="fr-FR" dirty="0" smtClean="0"/>
            </a:br>
            <a:r>
              <a:rPr lang="fr-FR" dirty="0" smtClean="0"/>
              <a:t>N°d’ordre</a:t>
            </a:r>
            <a:br>
              <a:rPr lang="fr-FR" dirty="0" smtClean="0"/>
            </a:br>
            <a:r>
              <a:rPr lang="fr-FR" dirty="0" smtClean="0"/>
              <a:t> </a:t>
            </a:r>
            <a:br>
              <a:rPr lang="fr-FR" dirty="0" smtClean="0"/>
            </a:br>
            <a:r>
              <a:rPr lang="fr-FR" dirty="0" smtClean="0"/>
              <a:t>Prénoms et nom</a:t>
            </a:r>
            <a:br>
              <a:rPr lang="fr-FR" dirty="0" smtClean="0"/>
            </a:br>
            <a:r>
              <a:rPr lang="fr-FR" dirty="0" smtClean="0"/>
              <a:t> </a:t>
            </a:r>
            <a:br>
              <a:rPr lang="fr-FR" dirty="0" smtClean="0"/>
            </a:br>
            <a:r>
              <a:rPr lang="fr-FR" dirty="0" smtClean="0"/>
              <a:t>Date et lieu de naissance</a:t>
            </a:r>
            <a:br>
              <a:rPr lang="fr-FR" dirty="0" smtClean="0"/>
            </a:br>
            <a:r>
              <a:rPr lang="fr-FR" dirty="0" smtClean="0"/>
              <a:t> </a:t>
            </a:r>
            <a:br>
              <a:rPr lang="fr-FR" dirty="0" smtClean="0"/>
            </a:br>
            <a:r>
              <a:rPr lang="fr-FR" dirty="0" smtClean="0"/>
              <a:t>Centre d’examen</a:t>
            </a:r>
            <a:br>
              <a:rPr lang="fr-FR" dirty="0" smtClean="0"/>
            </a:br>
            <a:r>
              <a:rPr lang="fr-FR" dirty="0" smtClean="0"/>
              <a:t> </a:t>
            </a:r>
            <a:br>
              <a:rPr lang="fr-FR" dirty="0" smtClean="0"/>
            </a:br>
            <a:r>
              <a:rPr lang="fr-FR" dirty="0" smtClean="0"/>
              <a:t>N° examen</a:t>
            </a:r>
            <a:br>
              <a:rPr lang="fr-FR" dirty="0" smtClean="0"/>
            </a:br>
            <a:r>
              <a:rPr lang="fr-FR" dirty="0" smtClean="0"/>
              <a:t> </a:t>
            </a:r>
            <a:br>
              <a:rPr lang="fr-FR" dirty="0" smtClean="0"/>
            </a:br>
            <a:r>
              <a:rPr lang="fr-FR" b="1" dirty="0" smtClean="0"/>
              <a:t> </a:t>
            </a:r>
            <a:r>
              <a:rPr lang="fr-FR" dirty="0" smtClean="0"/>
              <a:t/>
            </a:r>
            <a:br>
              <a:rPr lang="fr-FR" dirty="0" smtClean="0"/>
            </a:br>
            <a:r>
              <a:rPr lang="fr-FR" b="1" dirty="0" smtClean="0"/>
              <a:t> </a:t>
            </a:r>
            <a:r>
              <a:rPr lang="fr-FR" dirty="0" smtClean="0"/>
              <a:t/>
            </a:r>
            <a:br>
              <a:rPr lang="fr-FR" dirty="0" smtClean="0"/>
            </a:br>
            <a:r>
              <a:rPr lang="fr-FR" b="1" dirty="0" smtClean="0"/>
              <a:t> </a:t>
            </a:r>
            <a:r>
              <a:rPr lang="fr-FR" dirty="0" smtClean="0"/>
              <a:t/>
            </a:r>
            <a:br>
              <a:rPr lang="fr-FR" dirty="0" smtClean="0"/>
            </a:br>
            <a:r>
              <a:rPr lang="fr-FR" b="1" dirty="0" smtClean="0"/>
              <a:t> </a:t>
            </a:r>
            <a:r>
              <a:rPr lang="fr-FR" dirty="0" smtClean="0"/>
              <a:t/>
            </a:r>
            <a:br>
              <a:rPr lang="fr-FR" dirty="0" smtClean="0"/>
            </a:br>
            <a:r>
              <a:rPr lang="fr-FR" b="1" dirty="0" smtClean="0"/>
              <a:t> </a:t>
            </a:r>
            <a:r>
              <a:rPr lang="fr-FR" dirty="0" smtClean="0"/>
              <a:t/>
            </a:r>
            <a:br>
              <a:rPr lang="fr-FR" dirty="0" smtClean="0"/>
            </a:br>
            <a:r>
              <a:rPr lang="fr-FR" b="1" dirty="0" smtClean="0"/>
              <a:t> </a:t>
            </a:r>
            <a:r>
              <a:rPr lang="fr-FR" dirty="0" smtClean="0"/>
              <a:t/>
            </a:r>
            <a:br>
              <a:rPr lang="fr-FR" dirty="0" smtClean="0"/>
            </a:br>
            <a:r>
              <a:rPr lang="fr-FR" b="1" dirty="0" smtClean="0"/>
              <a:t> </a:t>
            </a:r>
            <a:r>
              <a:rPr lang="fr-FR" dirty="0" smtClean="0"/>
              <a:t/>
            </a:r>
            <a:br>
              <a:rPr lang="fr-FR" dirty="0" smtClean="0"/>
            </a:br>
            <a:r>
              <a:rPr lang="fr-FR" b="1" dirty="0" smtClean="0"/>
              <a:t> </a:t>
            </a:r>
            <a:r>
              <a:rPr lang="fr-FR" dirty="0" smtClean="0"/>
              <a:t/>
            </a:r>
            <a:br>
              <a:rPr lang="fr-FR" dirty="0" smtClean="0"/>
            </a:br>
            <a:r>
              <a:rPr lang="fr-FR" b="1" dirty="0" smtClean="0"/>
              <a:t> </a:t>
            </a:r>
            <a:r>
              <a:rPr lang="fr-FR" dirty="0" smtClean="0"/>
              <a:t/>
            </a:r>
            <a:br>
              <a:rPr lang="fr-FR" dirty="0" smtClean="0"/>
            </a:br>
            <a:r>
              <a:rPr lang="fr-FR" b="1" dirty="0" smtClean="0"/>
              <a:t> </a:t>
            </a:r>
            <a:r>
              <a:rPr lang="fr-FR" dirty="0" smtClean="0"/>
              <a:t/>
            </a:r>
            <a:br>
              <a:rPr lang="fr-FR" dirty="0" smtClean="0"/>
            </a:br>
            <a:r>
              <a:rPr lang="fr-FR" b="1" dirty="0" smtClean="0"/>
              <a:t> </a:t>
            </a:r>
            <a:r>
              <a:rPr lang="fr-FR" dirty="0" smtClean="0"/>
              <a:t/>
            </a:r>
            <a:br>
              <a:rPr lang="fr-FR" dirty="0" smtClean="0"/>
            </a:br>
            <a:r>
              <a:rPr lang="fr-FR" b="1" dirty="0" smtClean="0"/>
              <a:t> </a:t>
            </a:r>
            <a:r>
              <a:rPr lang="fr-FR" dirty="0" smtClean="0"/>
              <a:t/>
            </a:r>
            <a:br>
              <a:rPr lang="fr-FR" dirty="0" smtClean="0"/>
            </a:br>
            <a:endParaRPr lang="fr-FR" dirty="0"/>
          </a:p>
        </p:txBody>
      </p:sp>
      <p:graphicFrame>
        <p:nvGraphicFramePr>
          <p:cNvPr id="3" name="Tableau 2"/>
          <p:cNvGraphicFramePr>
            <a:graphicFrameLocks noGrp="1"/>
          </p:cNvGraphicFramePr>
          <p:nvPr/>
        </p:nvGraphicFramePr>
        <p:xfrm>
          <a:off x="500035" y="4214818"/>
          <a:ext cx="8143931" cy="1463040"/>
        </p:xfrm>
        <a:graphic>
          <a:graphicData uri="http://schemas.openxmlformats.org/drawingml/2006/table">
            <a:tbl>
              <a:tblPr/>
              <a:tblGrid>
                <a:gridCol w="1000131"/>
                <a:gridCol w="2143140"/>
                <a:gridCol w="1928826"/>
                <a:gridCol w="1475140"/>
                <a:gridCol w="1596694"/>
              </a:tblGrid>
              <a:tr h="0">
                <a:tc>
                  <a:txBody>
                    <a:bodyPr/>
                    <a:lstStyle/>
                    <a:p>
                      <a:pPr algn="ctr">
                        <a:spcAft>
                          <a:spcPts val="0"/>
                        </a:spcAft>
                      </a:pPr>
                      <a:endParaRPr lang="fr-FR" sz="1600" b="1" dirty="0">
                        <a:solidFill>
                          <a:srgbClr val="000000"/>
                        </a:solidFill>
                        <a:latin typeface="Arial" pitchFamily="34" charset="0"/>
                        <a:ea typeface="Times New Roman"/>
                        <a:cs typeface="Arial" pitchFamily="34" charset="0"/>
                      </a:endParaRPr>
                    </a:p>
                    <a:p>
                      <a:pPr algn="ctr">
                        <a:spcAft>
                          <a:spcPts val="0"/>
                        </a:spcAft>
                      </a:pPr>
                      <a:r>
                        <a:rPr lang="fr-FR" sz="1600" b="1" dirty="0">
                          <a:solidFill>
                            <a:srgbClr val="000000"/>
                          </a:solidFill>
                          <a:latin typeface="Arial" pitchFamily="34" charset="0"/>
                          <a:ea typeface="Times New Roman"/>
                          <a:cs typeface="Arial" pitchFamily="34" charset="0"/>
                        </a:rPr>
                        <a:t>N°d’ordre</a:t>
                      </a:r>
                      <a:endParaRPr lang="fr-FR" sz="1600" b="1"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1600" b="1" dirty="0">
                        <a:solidFill>
                          <a:srgbClr val="000000"/>
                        </a:solidFill>
                        <a:latin typeface="Arial" pitchFamily="34" charset="0"/>
                        <a:ea typeface="Times New Roman"/>
                        <a:cs typeface="Arial" pitchFamily="34" charset="0"/>
                      </a:endParaRPr>
                    </a:p>
                    <a:p>
                      <a:pPr algn="ctr">
                        <a:spcAft>
                          <a:spcPts val="0"/>
                        </a:spcAft>
                      </a:pPr>
                      <a:r>
                        <a:rPr lang="fr-FR" sz="1600" b="1" dirty="0">
                          <a:solidFill>
                            <a:srgbClr val="000000"/>
                          </a:solidFill>
                          <a:latin typeface="Arial" pitchFamily="34" charset="0"/>
                          <a:ea typeface="Times New Roman"/>
                          <a:cs typeface="Arial" pitchFamily="34" charset="0"/>
                        </a:rPr>
                        <a:t>Prénoms et nom</a:t>
                      </a:r>
                      <a:endParaRPr lang="fr-FR" sz="1600" b="1"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1600" b="1" dirty="0">
                        <a:solidFill>
                          <a:srgbClr val="000000"/>
                        </a:solidFill>
                        <a:latin typeface="Arial" pitchFamily="34" charset="0"/>
                        <a:ea typeface="Times New Roman"/>
                        <a:cs typeface="Arial" pitchFamily="34" charset="0"/>
                      </a:endParaRPr>
                    </a:p>
                    <a:p>
                      <a:pPr algn="ctr">
                        <a:spcAft>
                          <a:spcPts val="0"/>
                        </a:spcAft>
                      </a:pPr>
                      <a:r>
                        <a:rPr lang="fr-FR" sz="1600" b="1" dirty="0">
                          <a:solidFill>
                            <a:srgbClr val="000000"/>
                          </a:solidFill>
                          <a:latin typeface="Arial" pitchFamily="34" charset="0"/>
                          <a:ea typeface="Times New Roman"/>
                          <a:cs typeface="Arial" pitchFamily="34" charset="0"/>
                        </a:rPr>
                        <a:t>Date et lieu de naissance</a:t>
                      </a:r>
                      <a:endParaRPr lang="fr-FR" sz="1600" b="1"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1600" b="1" dirty="0">
                        <a:solidFill>
                          <a:srgbClr val="000000"/>
                        </a:solidFill>
                        <a:latin typeface="Arial" pitchFamily="34" charset="0"/>
                        <a:ea typeface="Times New Roman"/>
                        <a:cs typeface="Arial" pitchFamily="34" charset="0"/>
                      </a:endParaRPr>
                    </a:p>
                    <a:p>
                      <a:pPr algn="ctr">
                        <a:spcAft>
                          <a:spcPts val="0"/>
                        </a:spcAft>
                      </a:pPr>
                      <a:r>
                        <a:rPr lang="fr-FR" sz="1600" b="1" dirty="0">
                          <a:solidFill>
                            <a:srgbClr val="000000"/>
                          </a:solidFill>
                          <a:latin typeface="Arial" pitchFamily="34" charset="0"/>
                          <a:ea typeface="Times New Roman"/>
                          <a:cs typeface="Arial" pitchFamily="34" charset="0"/>
                        </a:rPr>
                        <a:t>Centre d’examen</a:t>
                      </a:r>
                      <a:endParaRPr lang="fr-FR" sz="1600" b="1"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1600" b="1" dirty="0">
                        <a:solidFill>
                          <a:srgbClr val="000000"/>
                        </a:solidFill>
                        <a:latin typeface="Arial" pitchFamily="34" charset="0"/>
                        <a:ea typeface="Times New Roman"/>
                        <a:cs typeface="Arial" pitchFamily="34" charset="0"/>
                      </a:endParaRPr>
                    </a:p>
                    <a:p>
                      <a:pPr algn="ctr">
                        <a:spcAft>
                          <a:spcPts val="0"/>
                        </a:spcAft>
                      </a:pPr>
                      <a:r>
                        <a:rPr lang="fr-FR" sz="1600" b="1" dirty="0">
                          <a:solidFill>
                            <a:srgbClr val="000000"/>
                          </a:solidFill>
                          <a:latin typeface="Arial" pitchFamily="34" charset="0"/>
                          <a:ea typeface="Times New Roman"/>
                          <a:cs typeface="Arial" pitchFamily="34" charset="0"/>
                        </a:rPr>
                        <a:t>N° examen</a:t>
                      </a:r>
                      <a:endParaRPr lang="fr-FR" sz="1600" b="1"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l">
                        <a:spcAft>
                          <a:spcPts val="0"/>
                        </a:spcAft>
                      </a:pPr>
                      <a:endParaRPr lang="fr-FR"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endParaRPr lang="fr-FR"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endParaRPr lang="fr-FR"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endParaRPr lang="fr-FR" sz="1200" dirty="0" smtClean="0">
                        <a:latin typeface="Times New Roman"/>
                        <a:ea typeface="Times New Roman"/>
                      </a:endParaRPr>
                    </a:p>
                    <a:p>
                      <a:pPr algn="l">
                        <a:spcAft>
                          <a:spcPts val="0"/>
                        </a:spcAft>
                      </a:pPr>
                      <a:endParaRPr lang="fr-FR" sz="12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endParaRPr lang="fr-FR"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l">
                        <a:spcAft>
                          <a:spcPts val="0"/>
                        </a:spcAft>
                      </a:pPr>
                      <a:endParaRPr lang="fr-FR"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endParaRPr lang="fr-FR"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endParaRPr lang="fr-FR"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endParaRPr lang="fr-FR" sz="1200" dirty="0" smtClean="0">
                        <a:latin typeface="Times New Roman"/>
                        <a:ea typeface="Times New Roman"/>
                      </a:endParaRPr>
                    </a:p>
                    <a:p>
                      <a:pPr algn="l">
                        <a:spcAft>
                          <a:spcPts val="0"/>
                        </a:spcAft>
                      </a:pPr>
                      <a:endParaRPr lang="fr-FR" sz="12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endParaRPr lang="fr-FR" sz="12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8132" name="AutoShape 4"/>
          <p:cNvSpPr>
            <a:spLocks noChangeArrowheads="1"/>
          </p:cNvSpPr>
          <p:nvPr/>
        </p:nvSpPr>
        <p:spPr bwMode="auto">
          <a:xfrm>
            <a:off x="7715272" y="3786190"/>
            <a:ext cx="279400" cy="190500"/>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48129" name="AutoShape 1"/>
          <p:cNvSpPr>
            <a:spLocks noChangeArrowheads="1"/>
          </p:cNvSpPr>
          <p:nvPr/>
        </p:nvSpPr>
        <p:spPr bwMode="auto">
          <a:xfrm>
            <a:off x="6072198" y="3786190"/>
            <a:ext cx="279400" cy="190500"/>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48131" name="AutoShape 3"/>
          <p:cNvSpPr>
            <a:spLocks noChangeArrowheads="1"/>
          </p:cNvSpPr>
          <p:nvPr/>
        </p:nvSpPr>
        <p:spPr bwMode="auto">
          <a:xfrm>
            <a:off x="3643306" y="3786190"/>
            <a:ext cx="279400" cy="190500"/>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48130" name="AutoShape 2"/>
          <p:cNvSpPr>
            <a:spLocks noChangeArrowheads="1"/>
          </p:cNvSpPr>
          <p:nvPr/>
        </p:nvSpPr>
        <p:spPr bwMode="auto">
          <a:xfrm>
            <a:off x="1428728" y="3714752"/>
            <a:ext cx="279400" cy="190500"/>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48133" name="Rectangle 5"/>
          <p:cNvSpPr>
            <a:spLocks noChangeArrowheads="1"/>
          </p:cNvSpPr>
          <p:nvPr/>
        </p:nvSpPr>
        <p:spPr bwMode="auto">
          <a:xfrm>
            <a:off x="500034" y="1714488"/>
            <a:ext cx="8143932" cy="7386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2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a:t>
            </a:r>
            <a:r>
              <a:rPr kumimoji="0" lang="fr-FR" sz="2400"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Liste des candidats officiels admis </a:t>
            </a:r>
            <a:r>
              <a:rPr kumimoji="0" lang="fr-FR" sz="2400"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(voir modèle)</a:t>
            </a:r>
            <a:endParaRPr kumimoji="0" lang="fr-FR" sz="8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8134" name="Rectangle 6"/>
          <p:cNvSpPr>
            <a:spLocks noChangeArrowheads="1"/>
          </p:cNvSpPr>
          <p:nvPr/>
        </p:nvSpPr>
        <p:spPr bwMode="auto">
          <a:xfrm>
            <a:off x="214282" y="2643182"/>
            <a:ext cx="8643998" cy="113877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800" b="0" i="0" u="none" strike="noStrike" cap="none" normalizeH="0" baseline="0" dirty="0" smtClean="0">
                <a:ln>
                  <a:noFill/>
                </a:ln>
                <a:solidFill>
                  <a:schemeClr val="tx1"/>
                </a:solidFill>
                <a:effectLst/>
                <a:latin typeface="Arial" pitchFamily="34" charset="0"/>
                <a:cs typeface="Arial" pitchFamily="34" charset="0"/>
              </a:rPr>
              <a:t/>
            </a:r>
            <a:br>
              <a:rPr kumimoji="0" lang="fr-FR" sz="1800" b="0" i="0" u="none" strike="noStrike" cap="none" normalizeH="0" baseline="0" dirty="0" smtClean="0">
                <a:ln>
                  <a:noFill/>
                </a:ln>
                <a:solidFill>
                  <a:schemeClr val="tx1"/>
                </a:solidFill>
                <a:effectLst/>
                <a:latin typeface="Arial" pitchFamily="34" charset="0"/>
                <a:cs typeface="Arial" pitchFamily="34" charset="0"/>
              </a:rPr>
            </a:b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fr-FR" sz="14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Nombre de candidats           Nombre ayant composé            Nombre d’admis           Pourcentage</a:t>
            </a:r>
            <a:endParaRPr kumimoji="0" lang="fr-FR" sz="8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8135" name="Rectangle 7"/>
          <p:cNvSpPr>
            <a:spLocks noChangeArrowheads="1"/>
          </p:cNvSpPr>
          <p:nvPr/>
        </p:nvSpPr>
        <p:spPr bwMode="auto">
          <a:xfrm>
            <a:off x="428596" y="5929330"/>
            <a:ext cx="8429684"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b="1" i="0" u="sng" strike="noStrike" cap="none" normalizeH="0" baseline="0" dirty="0" smtClean="0">
                <a:ln>
                  <a:noFill/>
                </a:ln>
                <a:solidFill>
                  <a:srgbClr val="000000"/>
                </a:solidFill>
                <a:effectLst/>
                <a:latin typeface="Arial" pitchFamily="34" charset="0"/>
                <a:ea typeface="Times New Roman" pitchFamily="18" charset="0"/>
                <a:cs typeface="Arial" pitchFamily="34" charset="0"/>
              </a:rPr>
              <a:t>Période </a:t>
            </a:r>
            <a:r>
              <a:rPr kumimoji="0" lang="fr-FR"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du 1</a:t>
            </a:r>
            <a:r>
              <a:rPr kumimoji="0" lang="fr-FR" b="1" i="0" u="none" strike="noStrike" cap="none" normalizeH="0" baseline="30000" dirty="0" smtClean="0">
                <a:ln>
                  <a:noFill/>
                </a:ln>
                <a:solidFill>
                  <a:srgbClr val="000000"/>
                </a:solidFill>
                <a:effectLst/>
                <a:latin typeface="Arial" pitchFamily="34" charset="0"/>
                <a:ea typeface="Times New Roman" pitchFamily="18" charset="0"/>
                <a:cs typeface="Arial" pitchFamily="34" charset="0"/>
              </a:rPr>
              <a:t>r</a:t>
            </a:r>
            <a:r>
              <a:rPr kumimoji="0" lang="fr-FR"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Octobre  au 15 novembre  de chaque année.</a:t>
            </a:r>
            <a:endParaRPr kumimoji="0" lang="fr-FR" sz="105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1" name="Espace réservé de la date 10"/>
          <p:cNvSpPr>
            <a:spLocks noGrp="1"/>
          </p:cNvSpPr>
          <p:nvPr>
            <p:ph type="dt" sz="half" idx="10"/>
          </p:nvPr>
        </p:nvSpPr>
        <p:spPr/>
        <p:txBody>
          <a:bodyPr/>
          <a:lstStyle/>
          <a:p>
            <a:fld id="{B7D618A0-AFC6-4B0E-8DA9-58BFA20243E0}" type="datetime1">
              <a:rPr lang="fr-FR" smtClean="0"/>
              <a:t>22/07/2020</a:t>
            </a:fld>
            <a:endParaRPr lang="fr-FR"/>
          </a:p>
        </p:txBody>
      </p:sp>
      <p:sp>
        <p:nvSpPr>
          <p:cNvPr id="12" name="Espace réservé du pied de page 11"/>
          <p:cNvSpPr>
            <a:spLocks noGrp="1"/>
          </p:cNvSpPr>
          <p:nvPr>
            <p:ph type="ftr" sz="quarter" idx="11"/>
          </p:nvPr>
        </p:nvSpPr>
        <p:spPr/>
        <p:txBody>
          <a:bodyPr/>
          <a:lstStyle/>
          <a:p>
            <a:r>
              <a:rPr lang="fr-FR" smtClean="0"/>
              <a:t>OUVERTURE, EXTENSION, TRANSFERT, RECONNAISSANCE, SUBVENTION</a:t>
            </a:r>
            <a:endParaRPr lang="fr-FR"/>
          </a:p>
        </p:txBody>
      </p:sp>
    </p:spTree>
  </p:cSld>
  <p:clrMapOvr>
    <a:masterClrMapping/>
  </p:clrMapOvr>
  <p:transition spd="slow">
    <p:pull dir="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93486" y="5194013"/>
            <a:ext cx="8697934" cy="1143000"/>
          </a:xfrm>
        </p:spPr>
        <p:txBody>
          <a:bodyPr>
            <a:noAutofit/>
          </a:bodyPr>
          <a:lstStyle/>
          <a:p>
            <a:r>
              <a:rPr lang="fr-FR" sz="2400" dirty="0" smtClean="0">
                <a:latin typeface="Arial Rounded MT Bold" panose="020F0704030504030204" pitchFamily="34" charset="0"/>
              </a:rPr>
              <a:t>- Un </a:t>
            </a:r>
            <a:r>
              <a:rPr lang="fr-FR" sz="2400" dirty="0">
                <a:latin typeface="Arial Rounded MT Bold" panose="020F0704030504030204" pitchFamily="34" charset="0"/>
              </a:rPr>
              <a:t>extrait de naissance ;</a:t>
            </a:r>
            <a:br>
              <a:rPr lang="fr-FR" sz="2400" dirty="0">
                <a:latin typeface="Arial Rounded MT Bold" panose="020F0704030504030204" pitchFamily="34" charset="0"/>
              </a:rPr>
            </a:br>
            <a:r>
              <a:rPr lang="fr-FR" sz="2400" dirty="0" smtClean="0">
                <a:latin typeface="Arial Rounded MT Bold" panose="020F0704030504030204" pitchFamily="34" charset="0"/>
              </a:rPr>
              <a:t>- Un </a:t>
            </a:r>
            <a:r>
              <a:rPr lang="fr-FR" sz="2400" dirty="0">
                <a:latin typeface="Arial Rounded MT Bold" panose="020F0704030504030204" pitchFamily="34" charset="0"/>
              </a:rPr>
              <a:t>certificat de Nationalité ;</a:t>
            </a:r>
            <a:br>
              <a:rPr lang="fr-FR" sz="2400" dirty="0">
                <a:latin typeface="Arial Rounded MT Bold" panose="020F0704030504030204" pitchFamily="34" charset="0"/>
              </a:rPr>
            </a:br>
            <a:r>
              <a:rPr lang="fr-FR" sz="2400" dirty="0" smtClean="0">
                <a:latin typeface="Arial Rounded MT Bold" panose="020F0704030504030204" pitchFamily="34" charset="0"/>
              </a:rPr>
              <a:t>- Un </a:t>
            </a:r>
            <a:r>
              <a:rPr lang="fr-FR" sz="2400" dirty="0">
                <a:latin typeface="Arial Rounded MT Bold" panose="020F0704030504030204" pitchFamily="34" charset="0"/>
              </a:rPr>
              <a:t>extrait du casier judiciaire datant de moins de trois mois ;</a:t>
            </a:r>
            <a:br>
              <a:rPr lang="fr-FR" sz="2400" dirty="0">
                <a:latin typeface="Arial Rounded MT Bold" panose="020F0704030504030204" pitchFamily="34" charset="0"/>
              </a:rPr>
            </a:br>
            <a:r>
              <a:rPr lang="fr-FR" sz="2400" dirty="0" smtClean="0">
                <a:latin typeface="Arial Rounded MT Bold" panose="020F0704030504030204" pitchFamily="34" charset="0"/>
              </a:rPr>
              <a:t>- Un </a:t>
            </a:r>
            <a:r>
              <a:rPr lang="fr-FR" sz="2400" dirty="0">
                <a:latin typeface="Arial Rounded MT Bold" panose="020F0704030504030204" pitchFamily="34" charset="0"/>
              </a:rPr>
              <a:t>certificat de visite et de contre visite de moins de trois mois ;</a:t>
            </a:r>
            <a:br>
              <a:rPr lang="fr-FR" sz="2400" dirty="0">
                <a:latin typeface="Arial Rounded MT Bold" panose="020F0704030504030204" pitchFamily="34" charset="0"/>
              </a:rPr>
            </a:br>
            <a:r>
              <a:rPr lang="fr-FR" sz="2400" dirty="0" smtClean="0">
                <a:latin typeface="Arial Rounded MT Bold" panose="020F0704030504030204" pitchFamily="34" charset="0"/>
              </a:rPr>
              <a:t>- Photocopies </a:t>
            </a:r>
            <a:r>
              <a:rPr lang="fr-FR" sz="2400" dirty="0">
                <a:latin typeface="Arial Rounded MT Bold" panose="020F0704030504030204" pitchFamily="34" charset="0"/>
              </a:rPr>
              <a:t>légalisées des diplômes + Curriculum vitae ;</a:t>
            </a:r>
            <a:br>
              <a:rPr lang="fr-FR" sz="2400" dirty="0">
                <a:latin typeface="Arial Rounded MT Bold" panose="020F0704030504030204" pitchFamily="34" charset="0"/>
              </a:rPr>
            </a:br>
            <a:r>
              <a:rPr lang="fr-FR" sz="2400" dirty="0" smtClean="0">
                <a:latin typeface="Arial Rounded MT Bold" panose="020F0704030504030204" pitchFamily="34" charset="0"/>
              </a:rPr>
              <a:t>- Attestation </a:t>
            </a:r>
            <a:r>
              <a:rPr lang="fr-FR" sz="2400" dirty="0">
                <a:latin typeface="Arial Rounded MT Bold" panose="020F0704030504030204" pitchFamily="34" charset="0"/>
              </a:rPr>
              <a:t>prouvant que vous êtes hors du Fichier de la Fonction Publique.</a:t>
            </a:r>
            <a:r>
              <a:rPr lang="fr-FR" sz="3600" dirty="0">
                <a:latin typeface="Arial Rounded MT Bold" panose="020F0704030504030204" pitchFamily="34" charset="0"/>
              </a:rPr>
              <a:t/>
            </a:r>
            <a:br>
              <a:rPr lang="fr-FR" sz="3600" dirty="0">
                <a:latin typeface="Arial Rounded MT Bold" panose="020F0704030504030204" pitchFamily="34" charset="0"/>
              </a:rPr>
            </a:br>
            <a:r>
              <a:rPr lang="fr-FR" sz="3600" dirty="0" smtClean="0">
                <a:latin typeface="Arial Rounded MT Bold" panose="020F0704030504030204" pitchFamily="34" charset="0"/>
              </a:rPr>
              <a:t/>
            </a:r>
            <a:br>
              <a:rPr lang="fr-FR" sz="3600" dirty="0" smtClean="0">
                <a:latin typeface="Arial Rounded MT Bold" panose="020F0704030504030204" pitchFamily="34" charset="0"/>
              </a:rPr>
            </a:br>
            <a:r>
              <a:rPr lang="fr-FR" sz="2000" i="1" dirty="0" smtClean="0">
                <a:latin typeface="Arial Rounded MT Bold" panose="020F0704030504030204" pitchFamily="34" charset="0"/>
              </a:rPr>
              <a:t>Au </a:t>
            </a:r>
            <a:r>
              <a:rPr lang="fr-FR" sz="2000" i="1" dirty="0">
                <a:latin typeface="Arial Rounded MT Bold" panose="020F0704030504030204" pitchFamily="34" charset="0"/>
              </a:rPr>
              <a:t>cas où le déclarant responsable ne remplirait pas les critères académiques, il lui est fait obligation de s’attacher les services d’un directeur technique ayant les diplômes requis (cf. *).</a:t>
            </a:r>
            <a:r>
              <a:rPr lang="fr-FR" sz="2400" dirty="0">
                <a:latin typeface="Arial Rounded MT Bold" panose="020F0704030504030204" pitchFamily="34" charset="0"/>
              </a:rPr>
              <a:t/>
            </a:r>
            <a:br>
              <a:rPr lang="fr-FR" sz="2400" dirty="0">
                <a:latin typeface="Arial Rounded MT Bold" panose="020F0704030504030204" pitchFamily="34" charset="0"/>
              </a:rPr>
            </a:br>
            <a:endParaRPr lang="fr-FR" sz="2800" dirty="0">
              <a:latin typeface="Arial Rounded MT Bold" panose="020F0704030504030204" pitchFamily="34" charset="0"/>
            </a:endParaRPr>
          </a:p>
        </p:txBody>
      </p:sp>
      <p:sp>
        <p:nvSpPr>
          <p:cNvPr id="3" name="Espace réservé de la date 2"/>
          <p:cNvSpPr>
            <a:spLocks noGrp="1"/>
          </p:cNvSpPr>
          <p:nvPr>
            <p:ph type="dt" sz="half" idx="10"/>
          </p:nvPr>
        </p:nvSpPr>
        <p:spPr/>
        <p:txBody>
          <a:bodyPr/>
          <a:lstStyle/>
          <a:p>
            <a:fld id="{9A67A85B-B73E-4F1A-A9F6-ACBF608AA085}" type="datetime1">
              <a:rPr lang="fr-FR" smtClean="0"/>
              <a:t>22/07/2020</a:t>
            </a:fld>
            <a:endParaRPr lang="fr-FR"/>
          </a:p>
        </p:txBody>
      </p:sp>
      <p:sp>
        <p:nvSpPr>
          <p:cNvPr id="4" name="Espace réservé du pied de page 3"/>
          <p:cNvSpPr>
            <a:spLocks noGrp="1"/>
          </p:cNvSpPr>
          <p:nvPr>
            <p:ph type="ftr" sz="quarter" idx="11"/>
          </p:nvPr>
        </p:nvSpPr>
        <p:spPr/>
        <p:txBody>
          <a:bodyPr/>
          <a:lstStyle/>
          <a:p>
            <a:r>
              <a:rPr lang="fr-FR" smtClean="0"/>
              <a:t>OUVERTURE, EXTENSION, TRANSFERT, RECONNAISSANCE, SUBVENTION</a:t>
            </a:r>
            <a:endParaRPr lang="fr-FR"/>
          </a:p>
        </p:txBody>
      </p:sp>
    </p:spTree>
    <p:extLst>
      <p:ext uri="{BB962C8B-B14F-4D97-AF65-F5344CB8AC3E}">
        <p14:creationId xmlns:p14="http://schemas.microsoft.com/office/powerpoint/2010/main" val="2776534188"/>
      </p:ext>
    </p:extLst>
  </p:cSld>
  <p:clrMapOvr>
    <a:masterClrMapping/>
  </p:clrMapOvr>
  <p:transition spd="slow">
    <p:pull dir="ru"/>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42976" y="704088"/>
            <a:ext cx="7000924" cy="3296416"/>
          </a:xfrm>
        </p:spPr>
        <p:txBody>
          <a:bodyPr>
            <a:normAutofit/>
          </a:bodyPr>
          <a:lstStyle/>
          <a:p>
            <a:pPr algn="ctr"/>
            <a:r>
              <a:rPr lang="fr-FR" sz="5400" b="1" dirty="0" smtClean="0">
                <a:ln w="22225">
                  <a:solidFill>
                    <a:schemeClr val="accent2"/>
                  </a:solidFill>
                  <a:prstDash val="solid"/>
                </a:ln>
                <a:solidFill>
                  <a:srgbClr val="C00000"/>
                </a:solidFill>
                <a:latin typeface="Arial Black" pitchFamily="34" charset="0"/>
              </a:rPr>
              <a:t>MERCI DE VOTRE AIMABLE ATTENTION</a:t>
            </a:r>
            <a:endParaRPr lang="fr-FR" sz="5400" b="1" dirty="0">
              <a:ln w="22225">
                <a:solidFill>
                  <a:schemeClr val="accent2"/>
                </a:solidFill>
                <a:prstDash val="solid"/>
              </a:ln>
              <a:solidFill>
                <a:srgbClr val="C00000"/>
              </a:solidFill>
              <a:latin typeface="Arial Black" pitchFamily="34" charset="0"/>
            </a:endParaRPr>
          </a:p>
        </p:txBody>
      </p:sp>
      <p:sp>
        <p:nvSpPr>
          <p:cNvPr id="3" name="Espace réservé de la date 2"/>
          <p:cNvSpPr>
            <a:spLocks noGrp="1"/>
          </p:cNvSpPr>
          <p:nvPr>
            <p:ph type="dt" sz="half" idx="10"/>
          </p:nvPr>
        </p:nvSpPr>
        <p:spPr/>
        <p:txBody>
          <a:bodyPr/>
          <a:lstStyle/>
          <a:p>
            <a:fld id="{6144EE6C-7CA5-4528-838A-25EBF8D158AA}" type="datetime1">
              <a:rPr lang="fr-FR" smtClean="0"/>
              <a:t>22/07/2020</a:t>
            </a:fld>
            <a:endParaRPr lang="fr-FR"/>
          </a:p>
        </p:txBody>
      </p:sp>
      <p:sp>
        <p:nvSpPr>
          <p:cNvPr id="4" name="Espace réservé du pied de page 3"/>
          <p:cNvSpPr>
            <a:spLocks noGrp="1"/>
          </p:cNvSpPr>
          <p:nvPr>
            <p:ph type="ftr" sz="quarter" idx="11"/>
          </p:nvPr>
        </p:nvSpPr>
        <p:spPr/>
        <p:txBody>
          <a:bodyPr/>
          <a:lstStyle/>
          <a:p>
            <a:r>
              <a:rPr lang="fr-FR" smtClean="0"/>
              <a:t>OUVERTURE, EXTENSION, TRANSFERT, RECONNAISSANCE, SUBVENTION</a:t>
            </a:r>
            <a:endParaRPr lang="fr-FR"/>
          </a:p>
        </p:txBody>
      </p:sp>
    </p:spTree>
  </p:cSld>
  <p:clrMapOvr>
    <a:masterClrMapping/>
  </p:clrMapOvr>
  <p:transition spd="slow">
    <p:pull dir="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11560" y="3501008"/>
            <a:ext cx="8305800" cy="4000528"/>
          </a:xfrm>
        </p:spPr>
        <p:txBody>
          <a:bodyPr>
            <a:normAutofit fontScale="90000"/>
          </a:bodyPr>
          <a:lstStyle/>
          <a:p>
            <a:r>
              <a:rPr lang="fr-FR" sz="2700" dirty="0" smtClean="0"/>
              <a:t/>
            </a:r>
            <a:br>
              <a:rPr lang="fr-FR" sz="2700" dirty="0" smtClean="0"/>
            </a:br>
            <a:r>
              <a:rPr lang="fr-FR" sz="2700" dirty="0" smtClean="0"/>
              <a:t/>
            </a:r>
            <a:br>
              <a:rPr lang="fr-FR" sz="2700" dirty="0" smtClean="0"/>
            </a:br>
            <a:r>
              <a:rPr lang="fr-FR" sz="2700" b="1" dirty="0" smtClean="0">
                <a:solidFill>
                  <a:srgbClr val="FF0000"/>
                </a:solidFill>
                <a:latin typeface="Arial Rounded MT Bold" panose="020F0704030504030204" pitchFamily="34" charset="0"/>
              </a:rPr>
              <a:t>9 – </a:t>
            </a:r>
            <a:r>
              <a:rPr lang="fr-FR" sz="2700" b="1" u="sng" dirty="0" smtClean="0">
                <a:solidFill>
                  <a:srgbClr val="FF0000"/>
                </a:solidFill>
                <a:latin typeface="Arial Rounded MT Bold" panose="020F0704030504030204" pitchFamily="34" charset="0"/>
              </a:rPr>
              <a:t>un engagement légalisé </a:t>
            </a:r>
            <a:r>
              <a:rPr lang="fr-FR" sz="2700" b="1" dirty="0" smtClean="0">
                <a:solidFill>
                  <a:srgbClr val="FF0000"/>
                </a:solidFill>
                <a:latin typeface="Arial Rounded MT Bold" panose="020F0704030504030204" pitchFamily="34" charset="0"/>
              </a:rPr>
              <a:t>:</a:t>
            </a:r>
            <a:br>
              <a:rPr lang="fr-FR" sz="2700" b="1" dirty="0" smtClean="0">
                <a:solidFill>
                  <a:srgbClr val="FF0000"/>
                </a:solidFill>
                <a:latin typeface="Arial Rounded MT Bold" panose="020F0704030504030204" pitchFamily="34" charset="0"/>
              </a:rPr>
            </a:br>
            <a:r>
              <a:rPr lang="fr-FR" sz="2700" dirty="0" smtClean="0">
                <a:latin typeface="Arial Rounded MT Bold" panose="020F0704030504030204" pitchFamily="34" charset="0"/>
              </a:rPr>
              <a:t>- de se conformer strictement à la réglementation officielle sur les établissements privés</a:t>
            </a:r>
            <a:br>
              <a:rPr lang="fr-FR" sz="2700" dirty="0" smtClean="0">
                <a:latin typeface="Arial Rounded MT Bold" panose="020F0704030504030204" pitchFamily="34" charset="0"/>
              </a:rPr>
            </a:br>
            <a:r>
              <a:rPr lang="fr-FR" sz="2700" dirty="0" smtClean="0">
                <a:latin typeface="Arial Rounded MT Bold" panose="020F0704030504030204" pitchFamily="34" charset="0"/>
              </a:rPr>
              <a:t>- d’appliquer les horaires et programmes en vigueur</a:t>
            </a:r>
            <a:br>
              <a:rPr lang="fr-FR" sz="2700" dirty="0" smtClean="0">
                <a:latin typeface="Arial Rounded MT Bold" panose="020F0704030504030204" pitchFamily="34" charset="0"/>
              </a:rPr>
            </a:br>
            <a:r>
              <a:rPr lang="fr-FR" sz="2700" dirty="0" smtClean="0">
                <a:latin typeface="Arial Rounded MT Bold" panose="020F0704030504030204" pitchFamily="34" charset="0"/>
              </a:rPr>
              <a:t>- de se soumettre à la visite et au contrôle des autorités ayant pouvoir d’inspection et des médecins chargés de l’hygiène scolaire ;</a:t>
            </a:r>
            <a:br>
              <a:rPr lang="fr-FR" sz="2700" dirty="0" smtClean="0">
                <a:latin typeface="Arial Rounded MT Bold" panose="020F0704030504030204" pitchFamily="34" charset="0"/>
              </a:rPr>
            </a:br>
            <a:r>
              <a:rPr lang="fr-FR" sz="2700" dirty="0" smtClean="0">
                <a:latin typeface="Arial Rounded MT Bold" panose="020F0704030504030204" pitchFamily="34" charset="0"/>
              </a:rPr>
              <a:t>- de transmettre chaque année au Ministre de l’Education Nationale un rapport de rentrée et de fin d’année sur la situation morale, matérielle et pédagogique du ou des établissements d’enseignement qu’il gère ;</a:t>
            </a:r>
            <a:br>
              <a:rPr lang="fr-FR" sz="2700" dirty="0" smtClean="0">
                <a:latin typeface="Arial Rounded MT Bold" panose="020F0704030504030204" pitchFamily="34" charset="0"/>
              </a:rPr>
            </a:br>
            <a:r>
              <a:rPr lang="fr-FR" sz="2700" dirty="0" smtClean="0">
                <a:latin typeface="Arial Rounded MT Bold" panose="020F0704030504030204" pitchFamily="34" charset="0"/>
              </a:rPr>
              <a:t>- de déposer dans les délais impartis les données statistiques de l’établissement</a:t>
            </a:r>
            <a:br>
              <a:rPr lang="fr-FR" sz="2700" dirty="0" smtClean="0">
                <a:latin typeface="Arial Rounded MT Bold" panose="020F0704030504030204" pitchFamily="34" charset="0"/>
              </a:rPr>
            </a:br>
            <a:r>
              <a:rPr lang="fr-FR" dirty="0" smtClean="0"/>
              <a:t/>
            </a:r>
            <a:br>
              <a:rPr lang="fr-FR" dirty="0" smtClean="0"/>
            </a:br>
            <a:endParaRPr lang="fr-FR" dirty="0"/>
          </a:p>
        </p:txBody>
      </p:sp>
      <p:sp>
        <p:nvSpPr>
          <p:cNvPr id="3" name="Espace réservé de la date 2"/>
          <p:cNvSpPr>
            <a:spLocks noGrp="1"/>
          </p:cNvSpPr>
          <p:nvPr>
            <p:ph type="dt" sz="half" idx="10"/>
          </p:nvPr>
        </p:nvSpPr>
        <p:spPr/>
        <p:txBody>
          <a:bodyPr/>
          <a:lstStyle/>
          <a:p>
            <a:fld id="{2B1E99E0-0BA7-4254-A608-8E9A9313AA86}" type="datetime1">
              <a:rPr lang="fr-FR" smtClean="0"/>
              <a:t>22/07/2020</a:t>
            </a:fld>
            <a:endParaRPr lang="fr-FR"/>
          </a:p>
        </p:txBody>
      </p:sp>
      <p:sp>
        <p:nvSpPr>
          <p:cNvPr id="4" name="Espace réservé du pied de page 3"/>
          <p:cNvSpPr>
            <a:spLocks noGrp="1"/>
          </p:cNvSpPr>
          <p:nvPr>
            <p:ph type="ftr" sz="quarter" idx="11"/>
          </p:nvPr>
        </p:nvSpPr>
        <p:spPr/>
        <p:txBody>
          <a:bodyPr/>
          <a:lstStyle/>
          <a:p>
            <a:r>
              <a:rPr lang="fr-FR" smtClean="0"/>
              <a:t>OUVERTURE, EXTENSION, TRANSFERT, RECONNAISSANCE, SUBVENTION</a:t>
            </a:r>
            <a:endParaRPr lang="fr-FR"/>
          </a:p>
        </p:txBody>
      </p:sp>
    </p:spTree>
  </p:cSld>
  <p:clrMapOvr>
    <a:masterClrMapping/>
  </p:clrMapOvr>
  <p:transition spd="slow">
    <p:pull dir="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9160" y="1562150"/>
            <a:ext cx="8305800" cy="4582300"/>
          </a:xfrm>
        </p:spPr>
        <p:txBody>
          <a:bodyPr>
            <a:noAutofit/>
          </a:bodyPr>
          <a:lstStyle/>
          <a:p>
            <a:pPr>
              <a:lnSpc>
                <a:spcPct val="150000"/>
              </a:lnSpc>
            </a:pPr>
            <a:r>
              <a:rPr lang="fr-FR" sz="2800" dirty="0" smtClean="0">
                <a:latin typeface="Arial Rounded MT Bold" panose="020F0704030504030204" pitchFamily="34" charset="0"/>
              </a:rPr>
              <a:t>10 </a:t>
            </a:r>
            <a:r>
              <a:rPr lang="fr-FR" sz="2800" b="1" dirty="0" smtClean="0">
                <a:latin typeface="Arial Rounded MT Bold" panose="020F0704030504030204" pitchFamily="34" charset="0"/>
              </a:rPr>
              <a:t>– </a:t>
            </a:r>
            <a:r>
              <a:rPr lang="fr-FR" sz="2800" b="1" dirty="0" smtClean="0">
                <a:solidFill>
                  <a:srgbClr val="FF0000"/>
                </a:solidFill>
                <a:latin typeface="Arial Rounded MT Bold" panose="020F0704030504030204" pitchFamily="34" charset="0"/>
              </a:rPr>
              <a:t>une attestation de compte</a:t>
            </a:r>
            <a:r>
              <a:rPr lang="fr-FR" sz="2800" dirty="0" smtClean="0">
                <a:solidFill>
                  <a:srgbClr val="FF0000"/>
                </a:solidFill>
                <a:latin typeface="Arial Rounded MT Bold" panose="020F0704030504030204" pitchFamily="34" charset="0"/>
              </a:rPr>
              <a:t> </a:t>
            </a:r>
            <a:r>
              <a:rPr lang="fr-FR" sz="2800" dirty="0" smtClean="0">
                <a:latin typeface="Arial Rounded MT Bold" panose="020F0704030504030204" pitchFamily="34" charset="0"/>
              </a:rPr>
              <a:t>en banque indiquant que l’intéressé dispose d’une somme égale au moins au montant du salaire trimestriel du personnel de l’établissement</a:t>
            </a:r>
            <a:br>
              <a:rPr lang="fr-FR" sz="2800" dirty="0" smtClean="0">
                <a:latin typeface="Arial Rounded MT Bold" panose="020F0704030504030204" pitchFamily="34" charset="0"/>
              </a:rPr>
            </a:br>
            <a:r>
              <a:rPr lang="fr-FR" sz="2800" dirty="0" smtClean="0">
                <a:latin typeface="Arial Rounded MT Bold" panose="020F0704030504030204" pitchFamily="34" charset="0"/>
              </a:rPr>
              <a:t>11 – 02 enveloppes timbrées à l’adresse du déclarant responsable.</a:t>
            </a:r>
            <a:r>
              <a:rPr lang="fr-FR" sz="4800" dirty="0" smtClean="0">
                <a:latin typeface="Arial Rounded MT Bold" panose="020F0704030504030204" pitchFamily="34" charset="0"/>
              </a:rPr>
              <a:t/>
            </a:r>
            <a:br>
              <a:rPr lang="fr-FR" sz="4800" dirty="0" smtClean="0">
                <a:latin typeface="Arial Rounded MT Bold" panose="020F0704030504030204" pitchFamily="34" charset="0"/>
              </a:rPr>
            </a:br>
            <a:endParaRPr lang="fr-FR" sz="4800" dirty="0">
              <a:latin typeface="Arial Rounded MT Bold" panose="020F0704030504030204" pitchFamily="34" charset="0"/>
            </a:endParaRPr>
          </a:p>
        </p:txBody>
      </p:sp>
      <p:sp>
        <p:nvSpPr>
          <p:cNvPr id="3" name="Espace réservé de la date 2"/>
          <p:cNvSpPr>
            <a:spLocks noGrp="1"/>
          </p:cNvSpPr>
          <p:nvPr>
            <p:ph type="dt" sz="half" idx="10"/>
          </p:nvPr>
        </p:nvSpPr>
        <p:spPr/>
        <p:txBody>
          <a:bodyPr/>
          <a:lstStyle/>
          <a:p>
            <a:fld id="{55449650-A7A8-46C2-AB4F-846CB4DAC933}" type="datetime1">
              <a:rPr lang="fr-FR" smtClean="0"/>
              <a:t>22/07/2020</a:t>
            </a:fld>
            <a:endParaRPr lang="fr-FR"/>
          </a:p>
        </p:txBody>
      </p:sp>
      <p:sp>
        <p:nvSpPr>
          <p:cNvPr id="4" name="Espace réservé du pied de page 3"/>
          <p:cNvSpPr>
            <a:spLocks noGrp="1"/>
          </p:cNvSpPr>
          <p:nvPr>
            <p:ph type="ftr" sz="quarter" idx="11"/>
          </p:nvPr>
        </p:nvSpPr>
        <p:spPr>
          <a:xfrm>
            <a:off x="1857356" y="6215083"/>
            <a:ext cx="6429420" cy="357190"/>
          </a:xfrm>
        </p:spPr>
        <p:txBody>
          <a:bodyPr/>
          <a:lstStyle/>
          <a:p>
            <a:pPr algn="ctr"/>
            <a:r>
              <a:rPr lang="fr-FR" b="1" i="1" dirty="0" smtClean="0">
                <a:solidFill>
                  <a:schemeClr val="accent5">
                    <a:lumMod val="50000"/>
                  </a:schemeClr>
                </a:solidFill>
              </a:rPr>
              <a:t>OUVERTURE, EXTENSION, TRANSFERT, RECONNAISSANCE, SUBVENTION</a:t>
            </a:r>
            <a:endParaRPr lang="fr-FR" b="1" i="1" dirty="0">
              <a:solidFill>
                <a:schemeClr val="accent5">
                  <a:lumMod val="50000"/>
                </a:schemeClr>
              </a:solidFill>
            </a:endParaRPr>
          </a:p>
        </p:txBody>
      </p:sp>
    </p:spTree>
  </p:cSld>
  <p:clrMapOvr>
    <a:masterClrMapping/>
  </p:clrMapOvr>
  <p:transition spd="slow">
    <p:pull dir="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5653870"/>
          </a:xfrm>
        </p:spPr>
        <p:txBody>
          <a:bodyPr>
            <a:normAutofit fontScale="90000"/>
          </a:bodyPr>
          <a:lstStyle/>
          <a:p>
            <a:r>
              <a:rPr lang="fr-FR" sz="3100" b="1" u="sng" dirty="0" smtClean="0">
                <a:solidFill>
                  <a:srgbClr val="FF0000"/>
                </a:solidFill>
                <a:latin typeface="Arial Black" panose="020B0A04020102020204" pitchFamily="34" charset="0"/>
              </a:rPr>
              <a:t>NB : Pour une organisation (association ou un GIE ou société …)</a:t>
            </a:r>
            <a:r>
              <a:rPr lang="fr-FR" sz="2700" b="1" u="sng" dirty="0" smtClean="0">
                <a:latin typeface="Perpetua" pitchFamily="18" charset="0"/>
              </a:rPr>
              <a:t/>
            </a:r>
            <a:br>
              <a:rPr lang="fr-FR" sz="2700" b="1" u="sng" dirty="0" smtClean="0">
                <a:latin typeface="Perpetua" pitchFamily="18" charset="0"/>
              </a:rPr>
            </a:br>
            <a:r>
              <a:rPr lang="fr-FR" sz="3100" dirty="0" smtClean="0">
                <a:latin typeface="Arial Rounded MT Bold" panose="020F0704030504030204" pitchFamily="34" charset="0"/>
              </a:rPr>
              <a:t>Photocopies légalisées</a:t>
            </a:r>
            <a:br>
              <a:rPr lang="fr-FR" sz="3100" dirty="0" smtClean="0">
                <a:latin typeface="Arial Rounded MT Bold" panose="020F0704030504030204" pitchFamily="34" charset="0"/>
              </a:rPr>
            </a:br>
            <a:r>
              <a:rPr lang="fr-FR" sz="3100" dirty="0" smtClean="0">
                <a:latin typeface="Arial Rounded MT Bold" panose="020F0704030504030204" pitchFamily="34" charset="0"/>
              </a:rPr>
              <a:t>-  des statuts</a:t>
            </a:r>
            <a:br>
              <a:rPr lang="fr-FR" sz="3100" dirty="0" smtClean="0">
                <a:latin typeface="Arial Rounded MT Bold" panose="020F0704030504030204" pitchFamily="34" charset="0"/>
              </a:rPr>
            </a:br>
            <a:r>
              <a:rPr lang="fr-FR" sz="3100" dirty="0" smtClean="0">
                <a:latin typeface="Arial Rounded MT Bold" panose="020F0704030504030204" pitchFamily="34" charset="0"/>
              </a:rPr>
              <a:t>-  du Procès Verbal de l’assemblée générale constitutive de l’organisation que le déclarant responsable représente</a:t>
            </a:r>
            <a:br>
              <a:rPr lang="fr-FR" sz="3100" dirty="0" smtClean="0">
                <a:latin typeface="Arial Rounded MT Bold" panose="020F0704030504030204" pitchFamily="34" charset="0"/>
              </a:rPr>
            </a:br>
            <a:r>
              <a:rPr lang="fr-FR" sz="3100" dirty="0" smtClean="0">
                <a:latin typeface="Arial Rounded MT Bold" panose="020F0704030504030204" pitchFamily="34" charset="0"/>
              </a:rPr>
              <a:t>- du récépissé d’autorisation définitive ;</a:t>
            </a:r>
            <a:br>
              <a:rPr lang="fr-FR" sz="3100" dirty="0" smtClean="0">
                <a:latin typeface="Arial Rounded MT Bold" panose="020F0704030504030204" pitchFamily="34" charset="0"/>
              </a:rPr>
            </a:br>
            <a:r>
              <a:rPr lang="fr-FR" sz="3100" dirty="0" smtClean="0">
                <a:latin typeface="Arial Rounded MT Bold" panose="020F0704030504030204" pitchFamily="34" charset="0"/>
              </a:rPr>
              <a:t>- du procès-verbal de nomination du déclarant responsable signé par tous les membres et légalisé ;</a:t>
            </a:r>
            <a:br>
              <a:rPr lang="fr-FR" sz="3100" dirty="0" smtClean="0">
                <a:latin typeface="Arial Rounded MT Bold" panose="020F0704030504030204" pitchFamily="34" charset="0"/>
              </a:rPr>
            </a:br>
            <a:r>
              <a:rPr lang="fr-FR" sz="3100" dirty="0" smtClean="0">
                <a:latin typeface="Arial Rounded MT Bold" panose="020F0704030504030204" pitchFamily="34" charset="0"/>
              </a:rPr>
              <a:t>- attestation prouvant que chaque membre du GIE est hors du Fichier de la Fonction Publique</a:t>
            </a:r>
            <a:r>
              <a:rPr lang="fr-FR" sz="5300" dirty="0" smtClean="0">
                <a:latin typeface="Arial Rounded MT Bold" panose="020F0704030504030204" pitchFamily="34" charset="0"/>
              </a:rPr>
              <a:t/>
            </a:r>
            <a:br>
              <a:rPr lang="fr-FR" sz="5300" dirty="0" smtClean="0">
                <a:latin typeface="Arial Rounded MT Bold" panose="020F0704030504030204" pitchFamily="34" charset="0"/>
              </a:rPr>
            </a:br>
            <a:endParaRPr lang="fr-FR" dirty="0">
              <a:latin typeface="Arial Rounded MT Bold" panose="020F0704030504030204" pitchFamily="34" charset="0"/>
            </a:endParaRPr>
          </a:p>
        </p:txBody>
      </p:sp>
      <p:sp>
        <p:nvSpPr>
          <p:cNvPr id="3" name="Espace réservé de la date 2"/>
          <p:cNvSpPr>
            <a:spLocks noGrp="1"/>
          </p:cNvSpPr>
          <p:nvPr>
            <p:ph type="dt" sz="half" idx="10"/>
          </p:nvPr>
        </p:nvSpPr>
        <p:spPr/>
        <p:txBody>
          <a:bodyPr/>
          <a:lstStyle/>
          <a:p>
            <a:fld id="{539B08E6-977C-44EC-B94A-57093A750B82}" type="datetime1">
              <a:rPr lang="fr-FR" smtClean="0"/>
              <a:t>22/07/2020</a:t>
            </a:fld>
            <a:endParaRPr lang="fr-FR"/>
          </a:p>
        </p:txBody>
      </p:sp>
      <p:sp>
        <p:nvSpPr>
          <p:cNvPr id="4" name="Espace réservé du pied de page 3"/>
          <p:cNvSpPr>
            <a:spLocks noGrp="1"/>
          </p:cNvSpPr>
          <p:nvPr>
            <p:ph type="ftr" sz="quarter" idx="11"/>
          </p:nvPr>
        </p:nvSpPr>
        <p:spPr/>
        <p:txBody>
          <a:bodyPr/>
          <a:lstStyle/>
          <a:p>
            <a:r>
              <a:rPr lang="fr-FR" smtClean="0"/>
              <a:t>OUVERTURE, EXTENSION, TRANSFERT, RECONNAISSANCE, SUBVENTION</a:t>
            </a:r>
            <a:endParaRPr lang="fr-FR"/>
          </a:p>
        </p:txBody>
      </p:sp>
    </p:spTree>
  </p:cSld>
  <p:clrMapOvr>
    <a:masterClrMapping/>
  </p:clrMapOvr>
  <p:transition spd="slow">
    <p:pull dir="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764704"/>
            <a:ext cx="8305800" cy="5603522"/>
          </a:xfrm>
        </p:spPr>
        <p:txBody>
          <a:bodyPr>
            <a:normAutofit fontScale="90000"/>
          </a:bodyPr>
          <a:lstStyle/>
          <a:p>
            <a:r>
              <a:rPr lang="fr-FR" sz="2700" b="1" u="sng" dirty="0" smtClean="0"/>
              <a:t>* </a:t>
            </a:r>
            <a:r>
              <a:rPr lang="fr-FR" sz="3100" b="1" u="sng" dirty="0" smtClean="0">
                <a:solidFill>
                  <a:srgbClr val="FF0000"/>
                </a:solidFill>
                <a:latin typeface="Arial Rounded MT Bold" panose="020F0704030504030204" pitchFamily="34" charset="0"/>
              </a:rPr>
              <a:t>DOSSIER DU DIRECTEUR TECHNIQUE</a:t>
            </a:r>
            <a:r>
              <a:rPr lang="fr-FR" sz="3100" dirty="0" smtClean="0">
                <a:solidFill>
                  <a:srgbClr val="FF0000"/>
                </a:solidFill>
                <a:latin typeface="Arial Rounded MT Bold" panose="020F0704030504030204" pitchFamily="34" charset="0"/>
              </a:rPr>
              <a:t> :</a:t>
            </a:r>
            <a:br>
              <a:rPr lang="fr-FR" sz="3100" dirty="0" smtClean="0">
                <a:solidFill>
                  <a:srgbClr val="FF0000"/>
                </a:solidFill>
                <a:latin typeface="Arial Rounded MT Bold" panose="020F0704030504030204" pitchFamily="34" charset="0"/>
              </a:rPr>
            </a:br>
            <a:r>
              <a:rPr lang="fr-FR" sz="3100" dirty="0" smtClean="0">
                <a:latin typeface="Arial Rounded MT Bold" panose="020F0704030504030204" pitchFamily="34" charset="0"/>
              </a:rPr>
              <a:t>-  La lettre de proposition du déclarant responsable</a:t>
            </a:r>
            <a:br>
              <a:rPr lang="fr-FR" sz="3100" dirty="0" smtClean="0">
                <a:latin typeface="Arial Rounded MT Bold" panose="020F0704030504030204" pitchFamily="34" charset="0"/>
              </a:rPr>
            </a:br>
            <a:r>
              <a:rPr lang="fr-FR" sz="3100" dirty="0" smtClean="0">
                <a:latin typeface="Arial Rounded MT Bold" panose="020F0704030504030204" pitchFamily="34" charset="0"/>
              </a:rPr>
              <a:t>-  Un état de services effectués par l’intéressé ;</a:t>
            </a:r>
            <a:br>
              <a:rPr lang="fr-FR" sz="3100" dirty="0" smtClean="0">
                <a:latin typeface="Arial Rounded MT Bold" panose="020F0704030504030204" pitchFamily="34" charset="0"/>
              </a:rPr>
            </a:br>
            <a:r>
              <a:rPr lang="fr-FR" sz="3100" dirty="0" smtClean="0">
                <a:latin typeface="Arial Rounded MT Bold" panose="020F0704030504030204" pitchFamily="34" charset="0"/>
              </a:rPr>
              <a:t>-  L’autorisation d’enseigner </a:t>
            </a:r>
            <a:br>
              <a:rPr lang="fr-FR" sz="3100" dirty="0" smtClean="0">
                <a:latin typeface="Arial Rounded MT Bold" panose="020F0704030504030204" pitchFamily="34" charset="0"/>
              </a:rPr>
            </a:br>
            <a:r>
              <a:rPr lang="fr-FR" sz="3100" dirty="0" smtClean="0">
                <a:latin typeface="Arial Rounded MT Bold" panose="020F0704030504030204" pitchFamily="34" charset="0"/>
              </a:rPr>
              <a:t>--  Une photocopie légalisée du diplôme.</a:t>
            </a:r>
            <a:br>
              <a:rPr lang="fr-FR" sz="3100" dirty="0" smtClean="0">
                <a:latin typeface="Arial Rounded MT Bold" panose="020F0704030504030204" pitchFamily="34" charset="0"/>
              </a:rPr>
            </a:br>
            <a:r>
              <a:rPr lang="fr-FR" sz="2700" b="1" i="1" u="sng" dirty="0" smtClean="0">
                <a:latin typeface="Arial Rounded MT Bold" panose="020F0704030504030204" pitchFamily="34" charset="0"/>
              </a:rPr>
              <a:t>NB </a:t>
            </a:r>
            <a:r>
              <a:rPr lang="fr-FR" sz="2700" i="1" dirty="0" smtClean="0">
                <a:latin typeface="Arial Rounded MT Bold" panose="020F0704030504030204" pitchFamily="34" charset="0"/>
              </a:rPr>
              <a:t>: </a:t>
            </a:r>
            <a:r>
              <a:rPr lang="fr-FR" sz="1800" i="1" dirty="0" smtClean="0">
                <a:latin typeface="Arial Rounded MT Bold" panose="020F0704030504030204" pitchFamily="34" charset="0"/>
              </a:rPr>
              <a:t>le directeur technique proposé doit avoir au moins une ancienneté de 2 ans dans l’enseignement (cf. article 7 du décret 98-563 du 26.06.98)</a:t>
            </a:r>
            <a:r>
              <a:rPr lang="fr-FR" sz="1800" dirty="0" smtClean="0">
                <a:latin typeface="Arial Rounded MT Bold" panose="020F0704030504030204" pitchFamily="34" charset="0"/>
              </a:rPr>
              <a:t/>
            </a:r>
            <a:br>
              <a:rPr lang="fr-FR" sz="1800" dirty="0" smtClean="0">
                <a:latin typeface="Arial Rounded MT Bold" panose="020F0704030504030204" pitchFamily="34" charset="0"/>
              </a:rPr>
            </a:br>
            <a:r>
              <a:rPr lang="fr-FR" sz="1600" b="1" dirty="0" smtClean="0">
                <a:latin typeface="Arial Rounded MT Bold" panose="020F0704030504030204" pitchFamily="34" charset="0"/>
              </a:rPr>
              <a:t>12 – la liste des autres établissements privés dont le déclarant responsable ou l’organisation qu’il représente a déjà demandés l’ouverture au Sénégal soit qu’ils  aient été régulièrement ouverts, ou que leur demande d’ouverture est en cours, soit qu’ils aient été fermés par sanction de l’autorité publique ;</a:t>
            </a:r>
            <a:r>
              <a:rPr lang="fr-FR" dirty="0" smtClean="0"/>
              <a:t/>
            </a:r>
            <a:br>
              <a:rPr lang="fr-FR" dirty="0" smtClean="0"/>
            </a:br>
            <a:endParaRPr lang="fr-FR" dirty="0"/>
          </a:p>
        </p:txBody>
      </p:sp>
      <p:sp>
        <p:nvSpPr>
          <p:cNvPr id="3" name="Espace réservé de la date 2"/>
          <p:cNvSpPr>
            <a:spLocks noGrp="1"/>
          </p:cNvSpPr>
          <p:nvPr>
            <p:ph type="dt" sz="half" idx="10"/>
          </p:nvPr>
        </p:nvSpPr>
        <p:spPr/>
        <p:txBody>
          <a:bodyPr/>
          <a:lstStyle/>
          <a:p>
            <a:fld id="{CB9D740E-B37E-49EC-BF78-822FE288AD93}" type="datetime1">
              <a:rPr lang="fr-FR" smtClean="0"/>
              <a:t>22/07/2020</a:t>
            </a:fld>
            <a:endParaRPr lang="fr-FR"/>
          </a:p>
        </p:txBody>
      </p:sp>
      <p:sp>
        <p:nvSpPr>
          <p:cNvPr id="4" name="Espace réservé du pied de page 3"/>
          <p:cNvSpPr>
            <a:spLocks noGrp="1"/>
          </p:cNvSpPr>
          <p:nvPr>
            <p:ph type="ftr" sz="quarter" idx="11"/>
          </p:nvPr>
        </p:nvSpPr>
        <p:spPr/>
        <p:txBody>
          <a:bodyPr/>
          <a:lstStyle/>
          <a:p>
            <a:r>
              <a:rPr lang="fr-FR" smtClean="0"/>
              <a:t>OUVERTURE, EXTENSION, TRANSFERT, RECONNAISSANCE, SUBVENTION</a:t>
            </a:r>
            <a:endParaRPr lang="fr-FR"/>
          </a:p>
        </p:txBody>
      </p:sp>
    </p:spTree>
  </p:cSld>
  <p:clrMapOvr>
    <a:masterClrMapping/>
  </p:clrMapOvr>
  <p:transition spd="slow">
    <p:pull dir="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85665" y="1412776"/>
            <a:ext cx="8518737" cy="4176464"/>
          </a:xfrm>
        </p:spPr>
        <p:txBody>
          <a:bodyPr>
            <a:normAutofit fontScale="90000"/>
          </a:bodyPr>
          <a:lstStyle/>
          <a:p>
            <a:r>
              <a:rPr lang="fr-FR" sz="3100" b="1" dirty="0" smtClean="0">
                <a:solidFill>
                  <a:srgbClr val="FF0000"/>
                </a:solidFill>
                <a:latin typeface="Cooper Black" pitchFamily="18" charset="0"/>
              </a:rPr>
              <a:t>2 </a:t>
            </a:r>
            <a:r>
              <a:rPr lang="fr-FR" sz="3100" b="1" dirty="0" smtClean="0">
                <a:solidFill>
                  <a:srgbClr val="FF0000"/>
                </a:solidFill>
                <a:latin typeface="Arial Black" panose="020B0A04020102020204" pitchFamily="34" charset="0"/>
              </a:rPr>
              <a:t>– </a:t>
            </a:r>
            <a:r>
              <a:rPr lang="fr-FR" sz="4000" b="1" u="sng" dirty="0" smtClean="0">
                <a:solidFill>
                  <a:srgbClr val="FF0000"/>
                </a:solidFill>
                <a:latin typeface="Arial Black" panose="020B0A04020102020204" pitchFamily="34" charset="0"/>
              </a:rPr>
              <a:t>DOSSIER DE L’ETABLISSEMENT</a:t>
            </a:r>
            <a:r>
              <a:rPr lang="fr-FR" sz="4000" b="1" dirty="0" smtClean="0">
                <a:solidFill>
                  <a:srgbClr val="FF0000"/>
                </a:solidFill>
                <a:latin typeface="Arial Black" panose="020B0A04020102020204" pitchFamily="34" charset="0"/>
              </a:rPr>
              <a:t> :</a:t>
            </a:r>
            <a:r>
              <a:rPr lang="fr-FR" sz="3600" b="1" dirty="0" smtClean="0">
                <a:latin typeface="Arial Black" panose="020B0A04020102020204" pitchFamily="34" charset="0"/>
              </a:rPr>
              <a:t/>
            </a:r>
            <a:br>
              <a:rPr lang="fr-FR" sz="3600" b="1" dirty="0" smtClean="0">
                <a:latin typeface="Arial Black" panose="020B0A04020102020204" pitchFamily="34" charset="0"/>
              </a:rPr>
            </a:br>
            <a:r>
              <a:rPr lang="fr-FR" sz="2700" dirty="0" smtClean="0">
                <a:solidFill>
                  <a:srgbClr val="FF0000"/>
                </a:solidFill>
                <a:latin typeface="Arial Rounded MT Bold" panose="020F0704030504030204" pitchFamily="34" charset="0"/>
              </a:rPr>
              <a:t>a</a:t>
            </a:r>
            <a:r>
              <a:rPr lang="fr-FR" sz="2700" dirty="0" smtClean="0">
                <a:latin typeface="Arial Rounded MT Bold" panose="020F0704030504030204" pitchFamily="34" charset="0"/>
              </a:rPr>
              <a:t>- </a:t>
            </a:r>
            <a:r>
              <a:rPr lang="fr-FR" sz="3600" dirty="0" smtClean="0">
                <a:latin typeface="Arial Rounded MT Bold" panose="020F0704030504030204" pitchFamily="34" charset="0"/>
              </a:rPr>
              <a:t>Note sur le but éducatif, professionnel et social de l’établissement et sur son utilité dans le cadre de l’intérêt général du pays ;</a:t>
            </a:r>
            <a:br>
              <a:rPr lang="fr-FR" sz="3600" dirty="0" smtClean="0">
                <a:latin typeface="Arial Rounded MT Bold" panose="020F0704030504030204" pitchFamily="34" charset="0"/>
              </a:rPr>
            </a:br>
            <a:r>
              <a:rPr lang="fr-FR" sz="3600" dirty="0" smtClean="0">
                <a:solidFill>
                  <a:srgbClr val="FF0000"/>
                </a:solidFill>
                <a:latin typeface="Arial Rounded MT Bold" panose="020F0704030504030204" pitchFamily="34" charset="0"/>
              </a:rPr>
              <a:t>b</a:t>
            </a:r>
            <a:r>
              <a:rPr lang="fr-FR" sz="3600" b="1" dirty="0" smtClean="0">
                <a:latin typeface="Arial Rounded MT Bold" panose="020F0704030504030204" pitchFamily="34" charset="0"/>
              </a:rPr>
              <a:t> -Plan des locaux</a:t>
            </a:r>
            <a:r>
              <a:rPr lang="fr-FR" sz="3600" dirty="0" smtClean="0">
                <a:latin typeface="Arial Rounded MT Bold" panose="020F0704030504030204" pitchFamily="34" charset="0"/>
              </a:rPr>
              <a:t> à usage de classes, ateliers, laboratoire, dortoirs, foyers, des installations et services sanitaires etc.</a:t>
            </a:r>
            <a:br>
              <a:rPr lang="fr-FR" sz="3600" dirty="0" smtClean="0">
                <a:latin typeface="Arial Rounded MT Bold" panose="020F0704030504030204" pitchFamily="34" charset="0"/>
              </a:rPr>
            </a:br>
            <a:endParaRPr lang="fr-FR" sz="6000" dirty="0">
              <a:latin typeface="Arial Rounded MT Bold" panose="020F0704030504030204" pitchFamily="34" charset="0"/>
            </a:endParaRPr>
          </a:p>
        </p:txBody>
      </p:sp>
      <p:sp>
        <p:nvSpPr>
          <p:cNvPr id="3" name="Espace réservé de la date 2"/>
          <p:cNvSpPr>
            <a:spLocks noGrp="1"/>
          </p:cNvSpPr>
          <p:nvPr>
            <p:ph type="dt" sz="half" idx="10"/>
          </p:nvPr>
        </p:nvSpPr>
        <p:spPr/>
        <p:txBody>
          <a:bodyPr/>
          <a:lstStyle/>
          <a:p>
            <a:fld id="{73AAC853-4DDD-44C5-AC67-562CC7707DC2}" type="datetime1">
              <a:rPr lang="fr-FR" smtClean="0"/>
              <a:t>22/07/2020</a:t>
            </a:fld>
            <a:endParaRPr lang="fr-FR"/>
          </a:p>
        </p:txBody>
      </p:sp>
      <p:sp>
        <p:nvSpPr>
          <p:cNvPr id="4" name="Espace réservé du pied de page 3"/>
          <p:cNvSpPr>
            <a:spLocks noGrp="1"/>
          </p:cNvSpPr>
          <p:nvPr>
            <p:ph type="ftr" sz="quarter" idx="11"/>
          </p:nvPr>
        </p:nvSpPr>
        <p:spPr/>
        <p:txBody>
          <a:bodyPr/>
          <a:lstStyle/>
          <a:p>
            <a:r>
              <a:rPr lang="fr-FR" smtClean="0"/>
              <a:t>OUVERTURE, EXTENSION, TRANSFERT, RECONNAISSANCE, SUBVENTION</a:t>
            </a:r>
            <a:endParaRPr lang="fr-FR"/>
          </a:p>
        </p:txBody>
      </p:sp>
    </p:spTree>
  </p:cSld>
  <p:clrMapOvr>
    <a:masterClrMapping/>
  </p:clrMapOvr>
  <p:transition spd="slow">
    <p:pull dir="ru"/>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349</TotalTime>
  <Words>712</Words>
  <Application>Microsoft Office PowerPoint</Application>
  <PresentationFormat>Affichage à l'écran (4:3)</PresentationFormat>
  <Paragraphs>160</Paragraphs>
  <Slides>40</Slides>
  <Notes>0</Notes>
  <HiddenSlides>0</HiddenSlides>
  <MMClips>0</MMClips>
  <ScaleCrop>false</ScaleCrop>
  <HeadingPairs>
    <vt:vector size="6" baseType="variant">
      <vt:variant>
        <vt:lpstr>Polices utilisées</vt:lpstr>
      </vt:variant>
      <vt:variant>
        <vt:i4>11</vt:i4>
      </vt:variant>
      <vt:variant>
        <vt:lpstr>Thème</vt:lpstr>
      </vt:variant>
      <vt:variant>
        <vt:i4>1</vt:i4>
      </vt:variant>
      <vt:variant>
        <vt:lpstr>Titres des diapositives</vt:lpstr>
      </vt:variant>
      <vt:variant>
        <vt:i4>40</vt:i4>
      </vt:variant>
    </vt:vector>
  </HeadingPairs>
  <TitlesOfParts>
    <vt:vector size="52" baseType="lpstr">
      <vt:lpstr>Apple Chancery</vt:lpstr>
      <vt:lpstr>Arial</vt:lpstr>
      <vt:lpstr>Arial Black</vt:lpstr>
      <vt:lpstr>Arial Rounded MT Bold</vt:lpstr>
      <vt:lpstr>Calibri</vt:lpstr>
      <vt:lpstr>Constantia</vt:lpstr>
      <vt:lpstr>Cooper Black</vt:lpstr>
      <vt:lpstr>Perpetua</vt:lpstr>
      <vt:lpstr>Times New Roman</vt:lpstr>
      <vt:lpstr>Tw Cen MT Condensed Extra Bold</vt:lpstr>
      <vt:lpstr>Wingdings 2</vt:lpstr>
      <vt:lpstr>Débit</vt:lpstr>
      <vt:lpstr>REPUBLIQUE DU SENEGAL Un Peuple – Un But – Une Foi MINISTERE DE L’EDUCATION NATIONALE ….. O ….. DIVISION DE L’ENSEIGNEMENT PRIVE</vt:lpstr>
      <vt:lpstr> DOSSIER DE CREATION D’UNE ECOLE PRIVEE  </vt:lpstr>
      <vt:lpstr>    1 – DOSSIER DU DECLARANT RESPONSABLE 1     - Demande d’ouverture adressée au Ministre de l’Education  portant la dénomination et l’adresse exacte de l’établissement. 2     - Lettres d’intention adressée et visée par le Procureur, le Gouverneur de la région, le Préfet, le Maire de la commune. -</vt:lpstr>
      <vt:lpstr>- Un extrait de naissance ; - Un certificat de Nationalité ; - Un extrait du casier judiciaire datant de moins de trois mois ; - Un certificat de visite et de contre visite de moins de trois mois ; - Photocopies légalisées des diplômes + Curriculum vitae ; - Attestation prouvant que vous êtes hors du Fichier de la Fonction Publique.  Au cas où le déclarant responsable ne remplirait pas les critères académiques, il lui est fait obligation de s’attacher les services d’un directeur technique ayant les diplômes requis (cf. *). </vt:lpstr>
      <vt:lpstr>  9 – un engagement légalisé : - de se conformer strictement à la réglementation officielle sur les établissements privés - d’appliquer les horaires et programmes en vigueur - de se soumettre à la visite et au contrôle des autorités ayant pouvoir d’inspection et des médecins chargés de l’hygiène scolaire ; - de transmettre chaque année au Ministre de l’Education Nationale un rapport de rentrée et de fin d’année sur la situation morale, matérielle et pédagogique du ou des établissements d’enseignement qu’il gère ; - de déposer dans les délais impartis les données statistiques de l’établissement  </vt:lpstr>
      <vt:lpstr>10 – une attestation de compte en banque indiquant que l’intéressé dispose d’une somme égale au moins au montant du salaire trimestriel du personnel de l’établissement 11 – 02 enveloppes timbrées à l’adresse du déclarant responsable. </vt:lpstr>
      <vt:lpstr>NB : Pour une organisation (association ou un GIE ou société …) Photocopies légalisées -  des statuts -  du Procès Verbal de l’assemblée générale constitutive de l’organisation que le déclarant responsable représente - du récépissé d’autorisation définitive ; - du procès-verbal de nomination du déclarant responsable signé par tous les membres et légalisé ; - attestation prouvant que chaque membre du GIE est hors du Fichier de la Fonction Publique </vt:lpstr>
      <vt:lpstr>* DOSSIER DU DIRECTEUR TECHNIQUE : -  La lettre de proposition du déclarant responsable -  Un état de services effectués par l’intéressé ; -  L’autorisation d’enseigner  --  Une photocopie légalisée du diplôme. NB : le directeur technique proposé doit avoir au moins une ancienneté de 2 ans dans l’enseignement (cf. article 7 du décret 98-563 du 26.06.98) 12 – la liste des autres établissements privés dont le déclarant responsable ou l’organisation qu’il représente a déjà demandés l’ouverture au Sénégal soit qu’ils  aient été régulièrement ouverts, ou que leur demande d’ouverture est en cours, soit qu’ils aient été fermés par sanction de l’autorité publique ; </vt:lpstr>
      <vt:lpstr>2 – DOSSIER DE L’ETABLISSEMENT : a- Note sur le but éducatif, professionnel et social de l’établissement et sur son utilité dans le cadre de l’intérêt général du pays ; b -Plan des locaux à usage de classes, ateliers, laboratoire, dortoirs, foyers, des installations et services sanitaires etc. </vt:lpstr>
      <vt:lpstr>c - Note indiquant les titres et diplômes préparés ; d - Programmes et horaires prévus pour chaque cycle ou section faisant ressortir la durée de la formation ; e - Conditions de recrutement des élèves ou des auditeurs accompagnés de l’effectif prévu par discipline, section, classe et régime ( internat, demi-pension, externat ) ; </vt:lpstr>
      <vt:lpstr>f - Nombre d’enseignants prévus ainsi que leur qualification souhaitée pour chaque discipline enseignée ; g - Nombre de classes prévues qui ne peut être inférieur à 2 sections pour le préscolaire, 3 pour l’élémentaire, 2 pour le moyen général et 2 pour le secondaire ; 2 pour le professionnel et technique ; </vt:lpstr>
      <vt:lpstr>h - Etat précisant le nombre de personnes prévues pour occuper les emplois de direction, d’administration et de surveillance ;  i) - Titre de propriété ou un contrat de location ou de bail légalisé à durée indéterminée à la date d’ouverture. NB : « l’établissement commence à fonctionner dès le dépôt de ces dossiers, sanctionné par la délivrance d’un récépissé » ( article 4 décret 98.562 du 26.06.98 ) Dossier à faire parvenir par voie hiérarchique entre le 10 avril et le 10 août de chaque année.  </vt:lpstr>
      <vt:lpstr>EXTENSION D’UNE ECOLE PRIVEE </vt:lpstr>
      <vt:lpstr>         EXTENSION D’UN    NOUVEAU CYCLE - Une demande manuscrite adressée au Ministre de l’Education. - L’arrêté d’ouverture de l’établissement. - Le Plan des locaux à usage de classes, ateliers, laboratoire, dortoirs, foyers, des installations et services sanitaires etc. - Une note indiquant les titres et diplômes préparés. - Le nombre d’enseignants prévus pour chaque classe. - Une note fixant les conditions de recrutement. - L’Effectif prévu par classe/section. - Une enveloppe timbrée portant l’adresse. </vt:lpstr>
      <vt:lpstr>EXTENSION DE CLASSES ou SECTIONS DANS UN MEME CYCLE                                       1- Une demande manuscrite adressée au Ministre de l’Education. -2-L’arrêté d’ouverture de l’établissement. 3. Le Plan des locaux à usage de classes, ateliers, laboratoire, dortoirs, foyers, des installations et services sanitaires etc. 4. Une note indiquant les titres et diplômes préparés.   </vt:lpstr>
      <vt:lpstr>CHANGEMENT DE DECLARANT RESPONSABLE D’UNE ECOLE PRIVEE</vt:lpstr>
      <vt:lpstr>                      A - POUR UN GIE, UNE ASSOCIATION,  SOCIETE ( PERSONNE MORALE)  - Lettre de démission légalisée et adressée au président du GIE ou de l’association ; - Procès verbal de nomination du nouveau déclarant responsable signé par les membres et légalisé ; - Arrêté d’ouverture de l’établissement ; Dossier du nouveau déclarant responsable : - Un extrait de naissance ; - Un certificat de Nationalité ; - Un extrait du casier judiciaire datant de moins de trois mois ; - Un certificat de visite et de contre visite de moins de trois mois ; - Photocopies légalisées des diplômes + Curriculum vitae ; - Attestation de non fonctionnaire délivrée par la Fonction publique.   </vt:lpstr>
      <vt:lpstr>                    En cas de décès d’un                       Déclarant responsable   - Acte de décès du Déclarant responsable. - Lettre de proposition légalisée du nouveau déclarant responsable - par le président du GIE ou de l’association  signée par tous les membres. - Dossier du nouveau déclarant responsable. - Engagement légalisé du nouveau Déclarant responsable à se conformer à la réglementation en vigueur. </vt:lpstr>
      <vt:lpstr>  B - GESTION INDIVIDUELLE   Une école privée n’est pas cessible si le déclarant responsable est incapable de gérer l’école, il en demande la fermeture.</vt:lpstr>
      <vt:lpstr>                                En cas de décès d’un Déclarant responsable   - acte de décès  du déclarant responsable. - acte d’héritage délivré par les tribunaux. - arrêté d’ouverture de l’école. -  procès de réunion des ayants droits pour la nomination du nouveau déclarant responsable signé par tous les membres et légalisé. - Dossier du nouveau déclarant responsable.   </vt:lpstr>
      <vt:lpstr>TRANSFERT D’UNE ECOLE PRIVEE</vt:lpstr>
      <vt:lpstr>                - Demande manuscrite portant la nouvelle adresse de l’école. - Arrêté d’ouverture de l’école. - Plan des nouveaux locaux. - Titre de propriété ou un contrat de location ou de bail légalisé d’au moins de trois (3) mois.   </vt:lpstr>
      <vt:lpstr>RECONNAISSANCE D’UNE ECOLE PRIVEE </vt:lpstr>
      <vt:lpstr>                                      Réunir les conditions préalables suivantes: - Avoir un cycle complet ( Préscolaire : 3 sections – Elémentaire : 6 classes – Moyen : 4 classes – Secondaire : 3 classes ). - Avoir fonctionné pendant 2 ans (date d’effet de l’arrêté d’ouverture).                                     DOSSIER A FOURNIR - Demande manuscrite adressée au Ministre de l’Education. - Arrêté d’ouverture de l’école ; - Attestations ou reçus (IPRES, CSS, IPM). NB : La demande de reconnaissance est renouvelable chaque année pour les écoles candidates.           Période : du 02 novembre au 31 décembre de chaque année   </vt:lpstr>
      <vt:lpstr>AUTORISATION D’ENSEIGNER OU D’EXERCER DANS LES ECOLES PRIVEES DU SENEGAL  </vt:lpstr>
      <vt:lpstr>1 – Demande manuscrite adressée au Ministre de l’Education. 2 – Extrait de naissance ou une photocopie légalisée de la carte d’identité nationale. 3 – Certificat de visite et de contre visite moins de trois (3) mois. 4 – Certificat du casier judiciaire moins de trois (3) mois. 5 – Certificat de nationalité. 6 –Copie légalisée du diplôme (minimum BFEM ou équivalent . 7 – Curriculum vitae. 8 – Enveloppe timbrée portant l’adresse du postulant. 9 – Attestation de non fonctionnaire délivrée par la Fonction publique ou les inspections régionales du Travail.</vt:lpstr>
      <vt:lpstr>                          AUTORISATION D’ENSEIGNER POUR                 LES  ENSEIGNANTS RETRAITES 1 – Demande manuscrite adressée au Ministre de l’Education. 2 – Extrait de naissance ou une photocopie légalisée de la carte d’identité nationale. 3 – Certificat de visite et de contre visite moins de 3 mois. 4 – Certificat du casier judiciaire moins de trois (3) mois. 5 – Copie légalisée du diplôme (minimum BEPC ou équivalent). 6 – Attestation de radiation  Exception : cf. décret 2005 – 30 article premier : Le délai n’est pas applicable au personnel enseignant en voie de recrutement destiné à remplacer les enseignants ayant quitté l’établissement en cours d’année scolaire ou n’ayant pas pris service après le recrutement du 15 juillet au 15 septembtre  </vt:lpstr>
      <vt:lpstr>AUTORISATION DE DIRIGER  ( DIRECTEUR TECHNIQUE) </vt:lpstr>
      <vt:lpstr>-  lettre de proposition du Déclarant  responsable -    adressée au Ministre de l’Education.  -  arrêté d’ouverture de l’école. -  copie légalisée du diplôme de l’intéressé. -  copie légalisée de l‘autorisation d’enseigner de l’intéressé. -  attestation de services faits prouvant que l’intéressé a enseigné pendant deux (2) ans au moins. </vt:lpstr>
      <vt:lpstr>FERMETURE D’UNE ECOLE PRIVEE </vt:lpstr>
      <vt:lpstr>-  lettre de fermeture du Déclarant  responsable adressée au Ministre de l’Education.  -  arrêté d’ouverture de l’école. </vt:lpstr>
      <vt:lpstr>DEMANDE  DE SUBVENTION D’UNE ECOLE PRIVEE RECONNUE</vt:lpstr>
      <vt:lpstr>- Demande adressée au Ministre de l’Education portant le numéro : -  d’arrêté d’ouverture de l’Etablissement. -  du décret de  reconnaissance de l’Etablissement. -  du compte bancaire au nom de l’Etablissement.   -  du Numéro d’Immatriculation Nationale des Entreprises et Associations ( NINEA ).  </vt:lpstr>
      <vt:lpstr>                  les pièces à annexer à  la demande :  -  Attestation Institution de Prévoyance Sociale                     (IPRES - 4é trimestre). -  Attestation Caisse de Sécurité Sociale                      (CSS- 4é trimestre). -  Attestation de l’Institution de Prévoyance Maladie (IPM) -  Attestation de l’Inspection du travail.    </vt:lpstr>
      <vt:lpstr>N° ORDRE PRENOMS ET NOM N° et DATE D’AUTORISATION D’ENSEIGNER DIPLOME PEDAGOGIQUE DATE D’EMBAUCHE                    </vt:lpstr>
      <vt:lpstr> </vt:lpstr>
      <vt:lpstr>PRIMES AUX EXAMENS ET CONCOURS  OFFICIELS  DES ECOLES RECONNUES     Entrée en sixième - BFEM – BAC  </vt:lpstr>
      <vt:lpstr>- Demande adressée au Ministre de l’Education mentionnant les références: -  de l’arrêté d’ouverture de l’Etablissement ; -  du décret de  reconnaissance de l’Etablissement ; -  du compte bancaire au nom de l’Etablissement ; -  du NINEA.  </vt:lpstr>
      <vt:lpstr>-Liste des candidats officiels admis (voir modèle)        Nombre de candidats           Nombre ayant composé            Nombre d’admis           Pourcentage       N°d’ordre   Prénoms et nom   Date et lieu de naissance   Centre d’examen   N° examen                           </vt:lpstr>
      <vt:lpstr>MERCI DE VOTRE AIMABLE ATTENTION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REPUBLIQUE DU SENEGAL Un Peuple – Un But – Une Foi MINISTERE DE L’EDUCATION NATIONALE ….. O ….. DIVISION DE L’ENSEIGNEMENT PRIVE</dc:title>
  <dc:creator>USER</dc:creator>
  <cp:lastModifiedBy>Ndiaga diagne</cp:lastModifiedBy>
  <cp:revision>50</cp:revision>
  <dcterms:created xsi:type="dcterms:W3CDTF">2016-08-11T09:26:01Z</dcterms:created>
  <dcterms:modified xsi:type="dcterms:W3CDTF">2020-07-22T10:39:11Z</dcterms:modified>
</cp:coreProperties>
</file>