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16"/>
  </p:notesMasterIdLst>
  <p:sldIdLst>
    <p:sldId id="257" r:id="rId2"/>
    <p:sldId id="287" r:id="rId3"/>
    <p:sldId id="396" r:id="rId4"/>
    <p:sldId id="330" r:id="rId5"/>
    <p:sldId id="354" r:id="rId6"/>
    <p:sldId id="397" r:id="rId7"/>
    <p:sldId id="399" r:id="rId8"/>
    <p:sldId id="398" r:id="rId9"/>
    <p:sldId id="401" r:id="rId10"/>
    <p:sldId id="402" r:id="rId11"/>
    <p:sldId id="400" r:id="rId12"/>
    <p:sldId id="403" r:id="rId13"/>
    <p:sldId id="404" r:id="rId14"/>
    <p:sldId id="382" r:id="rId15"/>
  </p:sldIdLst>
  <p:sldSz cx="12192000" cy="6858000"/>
  <p:notesSz cx="6858000" cy="99472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4434" autoAdjust="0"/>
  </p:normalViewPr>
  <p:slideViewPr>
    <p:cSldViewPr snapToGrid="0">
      <p:cViewPr varScale="1">
        <p:scale>
          <a:sx n="68" d="100"/>
          <a:sy n="68" d="100"/>
        </p:scale>
        <p:origin x="11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bacar niasse" userId="1549a94a-4324-4b9f-a49c-f5b39c13d337" providerId="ADAL" clId="{44C84741-0985-46D6-B155-BF6DE4235CE2}"/>
    <pc:docChg chg="modSld">
      <pc:chgData name="boubacar niasse" userId="1549a94a-4324-4b9f-a49c-f5b39c13d337" providerId="ADAL" clId="{44C84741-0985-46D6-B155-BF6DE4235CE2}" dt="2021-08-19T13:45:05.223" v="24" actId="20577"/>
      <pc:docMkLst>
        <pc:docMk/>
      </pc:docMkLst>
      <pc:sldChg chg="modSp mod">
        <pc:chgData name="boubacar niasse" userId="1549a94a-4324-4b9f-a49c-f5b39c13d337" providerId="ADAL" clId="{44C84741-0985-46D6-B155-BF6DE4235CE2}" dt="2021-08-19T13:42:05.150" v="1" actId="20577"/>
        <pc:sldMkLst>
          <pc:docMk/>
          <pc:sldMk cId="2572859698" sldId="330"/>
        </pc:sldMkLst>
        <pc:spChg chg="mod">
          <ac:chgData name="boubacar niasse" userId="1549a94a-4324-4b9f-a49c-f5b39c13d337" providerId="ADAL" clId="{44C84741-0985-46D6-B155-BF6DE4235CE2}" dt="2021-08-19T13:42:05.150" v="1" actId="20577"/>
          <ac:spMkLst>
            <pc:docMk/>
            <pc:sldMk cId="2572859698" sldId="330"/>
            <ac:spMk id="5" creationId="{00000000-0000-0000-0000-000000000000}"/>
          </ac:spMkLst>
        </pc:spChg>
      </pc:sldChg>
      <pc:sldChg chg="modSp mod">
        <pc:chgData name="boubacar niasse" userId="1549a94a-4324-4b9f-a49c-f5b39c13d337" providerId="ADAL" clId="{44C84741-0985-46D6-B155-BF6DE4235CE2}" dt="2021-08-19T13:44:02.689" v="21" actId="20577"/>
        <pc:sldMkLst>
          <pc:docMk/>
          <pc:sldMk cId="2236788152" sldId="398"/>
        </pc:sldMkLst>
        <pc:spChg chg="mod">
          <ac:chgData name="boubacar niasse" userId="1549a94a-4324-4b9f-a49c-f5b39c13d337" providerId="ADAL" clId="{44C84741-0985-46D6-B155-BF6DE4235CE2}" dt="2021-08-19T13:44:02.689" v="21" actId="20577"/>
          <ac:spMkLst>
            <pc:docMk/>
            <pc:sldMk cId="2236788152" sldId="398"/>
            <ac:spMk id="2" creationId="{45BFCF10-6F9F-41A4-8870-73B74FB313C1}"/>
          </ac:spMkLst>
        </pc:spChg>
      </pc:sldChg>
      <pc:sldChg chg="modSp mod">
        <pc:chgData name="boubacar niasse" userId="1549a94a-4324-4b9f-a49c-f5b39c13d337" providerId="ADAL" clId="{44C84741-0985-46D6-B155-BF6DE4235CE2}" dt="2021-08-19T13:45:05.223" v="24" actId="20577"/>
        <pc:sldMkLst>
          <pc:docMk/>
          <pc:sldMk cId="3387492872" sldId="403"/>
        </pc:sldMkLst>
        <pc:spChg chg="mod">
          <ac:chgData name="boubacar niasse" userId="1549a94a-4324-4b9f-a49c-f5b39c13d337" providerId="ADAL" clId="{44C84741-0985-46D6-B155-BF6DE4235CE2}" dt="2021-08-19T13:45:05.223" v="24" actId="20577"/>
          <ac:spMkLst>
            <pc:docMk/>
            <pc:sldMk cId="3387492872" sldId="403"/>
            <ac:spMk id="2" creationId="{FCAF76A4-ED8D-4B48-8169-CC4841A323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31D22073-56D4-4728-80D4-B4BA23B9E2A8}" type="datetimeFigureOut">
              <a:rPr lang="fr-FR" smtClean="0"/>
              <a:t>19/08/2021</a:t>
            </a:fld>
            <a:endParaRPr lang="fr-FR"/>
          </a:p>
        </p:txBody>
      </p:sp>
      <p:sp>
        <p:nvSpPr>
          <p:cNvPr id="4" name="Espace réservé de l'image des diapositives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57BDE70E-E94D-4464-A173-9B06BE3230FC}" type="slidenum">
              <a:rPr lang="fr-FR" smtClean="0"/>
              <a:t>‹N°›</a:t>
            </a:fld>
            <a:endParaRPr lang="fr-FR"/>
          </a:p>
        </p:txBody>
      </p:sp>
    </p:spTree>
    <p:extLst>
      <p:ext uri="{BB962C8B-B14F-4D97-AF65-F5344CB8AC3E}">
        <p14:creationId xmlns:p14="http://schemas.microsoft.com/office/powerpoint/2010/main" val="3128675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D0C8D15-3974-48C1-A8AE-B69548084B0B}" type="datetimeFigureOut">
              <a:rPr lang="fr-FR" smtClean="0"/>
              <a:t>19/08/2021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235163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0C8D15-3974-48C1-A8AE-B69548084B0B}" type="datetimeFigureOut">
              <a:rPr lang="fr-FR" smtClean="0"/>
              <a:t>19/08/2021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1266708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0C8D15-3974-48C1-A8AE-B69548084B0B}" type="datetimeFigureOut">
              <a:rPr lang="fr-FR" smtClean="0"/>
              <a:t>19/08/2021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26019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0C8D15-3974-48C1-A8AE-B69548084B0B}" type="datetimeFigureOut">
              <a:rPr lang="fr-FR" smtClean="0"/>
              <a:t>19/08/2021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421709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D0C8D15-3974-48C1-A8AE-B69548084B0B}" type="datetimeFigureOut">
              <a:rPr lang="fr-FR" smtClean="0"/>
              <a:t>19/08/2021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140583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D0C8D15-3974-48C1-A8AE-B69548084B0B}" type="datetimeFigureOut">
              <a:rPr lang="fr-FR" smtClean="0"/>
              <a:t>19/08/2021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150216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D0C8D15-3974-48C1-A8AE-B69548084B0B}" type="datetimeFigureOut">
              <a:rPr lang="fr-FR" smtClean="0"/>
              <a:t>19/08/2021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207636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D0C8D15-3974-48C1-A8AE-B69548084B0B}" type="datetimeFigureOut">
              <a:rPr lang="fr-FR" smtClean="0"/>
              <a:t>19/08/2021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232677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0C8D15-3974-48C1-A8AE-B69548084B0B}" type="datetimeFigureOut">
              <a:rPr lang="fr-FR" smtClean="0"/>
              <a:t>19/08/2021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354415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D0C8D15-3974-48C1-A8AE-B69548084B0B}" type="datetimeFigureOut">
              <a:rPr lang="fr-FR" smtClean="0"/>
              <a:t>19/08/2021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283124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D0C8D15-3974-48C1-A8AE-B69548084B0B}" type="datetimeFigureOut">
              <a:rPr lang="fr-FR" smtClean="0"/>
              <a:t>19/08/2021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98CC-93C2-47D2-A424-BD54775E1779}" type="slidenum">
              <a:rPr lang="fr-FR" smtClean="0"/>
              <a:t>‹N°›</a:t>
            </a:fld>
            <a:endParaRPr lang="fr-FR"/>
          </a:p>
        </p:txBody>
      </p:sp>
    </p:spTree>
    <p:extLst>
      <p:ext uri="{BB962C8B-B14F-4D97-AF65-F5344CB8AC3E}">
        <p14:creationId xmlns:p14="http://schemas.microsoft.com/office/powerpoint/2010/main" val="1078547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0C8D15-3974-48C1-A8AE-B69548084B0B}" type="datetimeFigureOut">
              <a:rPr lang="fr-FR" smtClean="0"/>
              <a:t>19/08/2021</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398CC-93C2-47D2-A424-BD54775E1779}" type="slidenum">
              <a:rPr lang="fr-FR" smtClean="0"/>
              <a:t>‹N°›</a:t>
            </a:fld>
            <a:endParaRPr lang="fr-FR"/>
          </a:p>
        </p:txBody>
      </p:sp>
    </p:spTree>
    <p:extLst>
      <p:ext uri="{BB962C8B-B14F-4D97-AF65-F5344CB8AC3E}">
        <p14:creationId xmlns:p14="http://schemas.microsoft.com/office/powerpoint/2010/main" val="1207816487"/>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4227" y="3910066"/>
            <a:ext cx="11590275" cy="738442"/>
          </a:xfrm>
          <a:noFill/>
        </p:spPr>
        <p:txBody>
          <a:bodyPr>
            <a:normAutofit/>
          </a:bodyPr>
          <a:lstStyle/>
          <a:p>
            <a:pPr algn="ctr">
              <a:lnSpc>
                <a:spcPct val="150000"/>
              </a:lnSpc>
            </a:pPr>
            <a:r>
              <a:rPr lang="fr-FR" sz="3200" b="1" dirty="0">
                <a:solidFill>
                  <a:schemeClr val="tx1"/>
                </a:solidFill>
                <a:latin typeface="Tahoma" panose="020B0604030504040204" pitchFamily="34" charset="0"/>
                <a:ea typeface="Tahoma" panose="020B0604030504040204" pitchFamily="34" charset="0"/>
                <a:cs typeface="Tahoma" panose="020B0604030504040204" pitchFamily="34" charset="0"/>
              </a:rPr>
              <a:t>LES INDEMNITES</a:t>
            </a:r>
          </a:p>
        </p:txBody>
      </p:sp>
      <p:pic>
        <p:nvPicPr>
          <p:cNvPr id="8" name="Imag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7375" y="63257"/>
            <a:ext cx="2000250" cy="1333501"/>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a:spLocks noChangeArrowheads="1"/>
          </p:cNvSpPr>
          <p:nvPr/>
        </p:nvSpPr>
        <p:spPr bwMode="auto">
          <a:xfrm>
            <a:off x="4667056" y="166896"/>
            <a:ext cx="4411785"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sz="4000" b="0" i="0" u="none" strike="noStrike" cap="none" normalizeH="0" baseline="0" dirty="0">
                <a:ln>
                  <a:noFill/>
                </a:ln>
                <a:solidFill>
                  <a:schemeClr val="tx1"/>
                </a:solidFill>
                <a:effectLst/>
                <a:latin typeface="Arial" panose="020B0604020202020204" pitchFamily="34" charset="0"/>
              </a:rPr>
            </a:br>
            <a:endParaRPr kumimoji="0" lang="fr-FR" sz="4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Perpetua Titling MT" panose="02020502060505020804" pitchFamily="18" charset="0"/>
                <a:ea typeface="Calibri" panose="020F0502020204030204" pitchFamily="34" charset="0"/>
                <a:cs typeface="Times New Roman" panose="02020603050405020304" pitchFamily="18" charset="0"/>
              </a:rPr>
              <a:t>    République Du Sénégal</a:t>
            </a:r>
            <a:endParaRPr kumimoji="0" lang="fr-FR"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Un Peuple – Un But – Une Foi </a:t>
            </a: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1" name="Rectangle 10"/>
          <p:cNvSpPr>
            <a:spLocks noChangeArrowheads="1"/>
          </p:cNvSpPr>
          <p:nvPr/>
        </p:nvSpPr>
        <p:spPr bwMode="auto">
          <a:xfrm>
            <a:off x="171450" y="791875"/>
            <a:ext cx="4495606"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sz="2800" b="0" i="0" u="none" strike="noStrike" cap="none" normalizeH="0" baseline="0" dirty="0">
                <a:ln>
                  <a:noFill/>
                </a:ln>
                <a:solidFill>
                  <a:schemeClr val="tx1"/>
                </a:solidFill>
                <a:effectLst/>
                <a:latin typeface="Arial" panose="020B0604020202020204" pitchFamily="34" charset="0"/>
              </a:rPr>
            </a:br>
            <a:endParaRPr kumimoji="0" lang="fr-FR"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Ministère  de  </a:t>
            </a:r>
            <a:endParaRPr kumimoji="0" lang="fr-FR"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l’Education nationale </a:t>
            </a:r>
            <a:endParaRPr kumimoji="0" lang="fr-FR"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DIRECTION DES RESSOURCES HUMAINES </a:t>
            </a:r>
            <a:endParaRPr kumimoji="0" 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fr-FR" sz="2800" b="0" i="0" u="none" strike="noStrike" cap="none" normalizeH="0" baseline="0" dirty="0">
              <a:ln>
                <a:noFill/>
              </a:ln>
              <a:solidFill>
                <a:schemeClr val="tx1"/>
              </a:solidFill>
              <a:effectLst/>
              <a:latin typeface="Arial" panose="020B0604020202020204" pitchFamily="34" charset="0"/>
            </a:endParaRPr>
          </a:p>
        </p:txBody>
      </p:sp>
      <p:pic>
        <p:nvPicPr>
          <p:cNvPr id="12" name="Image 4" descr="men-logo[130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228" y="977657"/>
            <a:ext cx="1945594" cy="1048355"/>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314227" y="4838700"/>
            <a:ext cx="11590275" cy="1423039"/>
          </a:xfrm>
          <a:prstGeom prst="rect">
            <a:avLst/>
          </a:prstGeom>
          <a:noFill/>
          <a:effectLst/>
        </p:spPr>
        <p:txBody>
          <a:bodyPr vert="horz" lIns="91440" tIns="45720" rIns="91440" bIns="45720" rtlCol="0" anchor="b">
            <a:normAutofit/>
          </a:bodyPr>
          <a:lstStyle>
            <a:lvl1pPr algn="r" defTabSz="457200" rtl="0" eaLnBrk="1" latinLnBrk="0" hangingPunct="1">
              <a:spcBef>
                <a:spcPct val="0"/>
              </a:spcBef>
              <a:buNone/>
              <a:defRPr sz="40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50000"/>
              </a:lnSpc>
            </a:pPr>
            <a:endParaRPr lang="fr-FR" b="1" dirty="0">
              <a:latin typeface="Tahoma" panose="020B0604030504040204" pitchFamily="34" charset="0"/>
              <a:ea typeface="Tahoma" panose="020B0604030504040204" pitchFamily="34" charset="0"/>
              <a:cs typeface="Tahoma" panose="020B0604030504040204" pitchFamily="34" charset="0"/>
            </a:endParaRPr>
          </a:p>
        </p:txBody>
      </p:sp>
      <p:pic>
        <p:nvPicPr>
          <p:cNvPr id="6" name="Image 5">
            <a:extLst>
              <a:ext uri="{FF2B5EF4-FFF2-40B4-BE49-F238E27FC236}">
                <a16:creationId xmlns:a16="http://schemas.microsoft.com/office/drawing/2014/main" id="{E701192F-4995-440E-846F-6B2B362F39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7056" y="4651618"/>
            <a:ext cx="2143125" cy="2143125"/>
          </a:xfrm>
          <a:prstGeom prst="rect">
            <a:avLst/>
          </a:prstGeom>
        </p:spPr>
      </p:pic>
    </p:spTree>
    <p:extLst>
      <p:ext uri="{BB962C8B-B14F-4D97-AF65-F5344CB8AC3E}">
        <p14:creationId xmlns:p14="http://schemas.microsoft.com/office/powerpoint/2010/main" val="41892607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BFA64F-B43F-4AC3-96B7-9E23AEC01AF7}"/>
              </a:ext>
            </a:extLst>
          </p:cNvPr>
          <p:cNvSpPr>
            <a:spLocks noGrp="1"/>
          </p:cNvSpPr>
          <p:nvPr>
            <p:ph type="title"/>
          </p:nvPr>
        </p:nvSpPr>
        <p:spPr>
          <a:xfrm>
            <a:off x="838200" y="365125"/>
            <a:ext cx="10515600" cy="5669915"/>
          </a:xfrm>
        </p:spPr>
        <p:txBody>
          <a:bodyPr/>
          <a:lstStyle/>
          <a:p>
            <a:pPr marL="228600">
              <a:lnSpc>
                <a:spcPct val="107000"/>
              </a:lnSpc>
              <a:spcAft>
                <a:spcPts val="800"/>
              </a:spcAft>
            </a:pPr>
            <a:r>
              <a:rPr lang="fr-FR" sz="2000" b="1" dirty="0">
                <a:effectLst/>
                <a:latin typeface="Tahoma" panose="020B0604030504040204" pitchFamily="34" charset="0"/>
                <a:ea typeface="Calibri" panose="020F0502020204030204" pitchFamily="34" charset="0"/>
                <a:cs typeface="Times New Roman" panose="02020603050405020304" pitchFamily="18" charset="0"/>
              </a:rPr>
              <a:t>Les indemnités de sujétion </a:t>
            </a:r>
            <a:r>
              <a:rPr lang="fr-FR" sz="2000" dirty="0">
                <a:effectLst/>
                <a:latin typeface="Tahoma" panose="020B0604030504040204" pitchFamily="34" charset="0"/>
                <a:ea typeface="Calibri" panose="020F0502020204030204" pitchFamily="34" charset="0"/>
                <a:cs typeface="Times New Roman" panose="02020603050405020304" pitchFamily="18" charset="0"/>
              </a:rPr>
              <a:t>font deux (2) circuits : interne du MEN (chef de bureau, contrôle qualité, chef de division, coordonnateur, DRH, SG, DC, MEN) et externe (Finances : COF, CCMS, CB et Gouvernement : SGG). </a:t>
            </a:r>
            <a:br>
              <a:rPr lang="fr-FR" sz="2000" dirty="0">
                <a:effectLst/>
                <a:latin typeface="Tahoma" panose="020B0604030504040204" pitchFamily="34" charset="0"/>
                <a:ea typeface="Calibri" panose="020F0502020204030204" pitchFamily="34" charset="0"/>
                <a:cs typeface="Times New Roman" panose="02020603050405020304" pitchFamily="18" charset="0"/>
              </a:rPr>
            </a:b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b="1" dirty="0">
                <a:effectLst/>
                <a:latin typeface="Tahoma" panose="020B0604030504040204" pitchFamily="34" charset="0"/>
                <a:ea typeface="Calibri" panose="020F0502020204030204" pitchFamily="34" charset="0"/>
                <a:cs typeface="Times New Roman" panose="02020603050405020304" pitchFamily="18" charset="0"/>
              </a:rPr>
              <a:t>NB : </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effectLst/>
                <a:latin typeface="Tahoma" panose="020B0604030504040204" pitchFamily="34" charset="0"/>
                <a:ea typeface="Calibri" panose="020F0502020204030204" pitchFamily="34" charset="0"/>
                <a:cs typeface="Times New Roman" panose="02020603050405020304" pitchFamily="18" charset="0"/>
              </a:rPr>
              <a:t>- </a:t>
            </a:r>
            <a:r>
              <a:rPr lang="fr-FR" sz="2000" b="1" dirty="0">
                <a:effectLst/>
                <a:latin typeface="Tahoma" panose="020B0604030504040204" pitchFamily="34" charset="0"/>
                <a:ea typeface="Calibri" panose="020F0502020204030204" pitchFamily="34" charset="0"/>
                <a:cs typeface="Times New Roman" panose="02020603050405020304" pitchFamily="18" charset="0"/>
              </a:rPr>
              <a:t>les IRD </a:t>
            </a:r>
            <a:r>
              <a:rPr lang="fr-FR" sz="2000" dirty="0">
                <a:effectLst/>
                <a:latin typeface="Tahoma" panose="020B0604030504040204" pitchFamily="34" charset="0"/>
                <a:ea typeface="Calibri" panose="020F0502020204030204" pitchFamily="34" charset="0"/>
                <a:cs typeface="Times New Roman" panose="02020603050405020304" pitchFamily="18" charset="0"/>
              </a:rPr>
              <a:t>ne font que le circuit interne du MEN</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b="1" dirty="0">
                <a:effectLst/>
                <a:latin typeface="Tahoma" panose="020B0604030504040204" pitchFamily="34" charset="0"/>
                <a:ea typeface="Calibri" panose="020F0502020204030204" pitchFamily="34" charset="0"/>
                <a:cs typeface="Times New Roman" panose="02020603050405020304" pitchFamily="18" charset="0"/>
              </a:rPr>
              <a:t>les IS </a:t>
            </a:r>
            <a:r>
              <a:rPr lang="fr-FR" sz="2000" dirty="0">
                <a:effectLst/>
                <a:latin typeface="Tahoma" panose="020B0604030504040204" pitchFamily="34" charset="0"/>
                <a:ea typeface="Calibri" panose="020F0502020204030204" pitchFamily="34" charset="0"/>
                <a:cs typeface="Times New Roman" panose="02020603050405020304" pitchFamily="18" charset="0"/>
              </a:rPr>
              <a:t>sont régies par le décret 91-1169 du 07 novembre 1991 et sont liées aux décrets relatifs à la nomination des ministres, à la répartition des services de l’Etat et aux attributions du MEN n°2020-2207 du 11 novembre 2020.</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Tree>
    <p:extLst>
      <p:ext uri="{BB962C8B-B14F-4D97-AF65-F5344CB8AC3E}">
        <p14:creationId xmlns:p14="http://schemas.microsoft.com/office/powerpoint/2010/main" val="20760043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p:cNvGrpSpPr/>
          <p:nvPr/>
        </p:nvGrpSpPr>
        <p:grpSpPr>
          <a:xfrm>
            <a:off x="1333955" y="2089610"/>
            <a:ext cx="9186243" cy="1531081"/>
            <a:chOff x="6144657" y="4592608"/>
            <a:chExt cx="5722482" cy="760262"/>
          </a:xfrm>
        </p:grpSpPr>
        <p:grpSp>
          <p:nvGrpSpPr>
            <p:cNvPr id="9" name="Groupe 8"/>
            <p:cNvGrpSpPr/>
            <p:nvPr/>
          </p:nvGrpSpPr>
          <p:grpSpPr>
            <a:xfrm>
              <a:off x="6144657" y="4627292"/>
              <a:ext cx="1301154" cy="694478"/>
              <a:chOff x="6144657" y="4627292"/>
              <a:chExt cx="1301154" cy="694478"/>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144657" y="4744726"/>
                <a:ext cx="999128" cy="4126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05</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8259876" y="4806039"/>
                <a:ext cx="2867549" cy="351503"/>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ROLE DES ACTEURS</a:t>
                </a:r>
              </a:p>
            </p:txBody>
          </p:sp>
        </p:grpSp>
      </p:grpSp>
    </p:spTree>
    <p:extLst>
      <p:ext uri="{BB962C8B-B14F-4D97-AF65-F5344CB8AC3E}">
        <p14:creationId xmlns:p14="http://schemas.microsoft.com/office/powerpoint/2010/main" val="42312708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AF76A4-ED8D-4B48-8169-CC4841A3238A}"/>
              </a:ext>
            </a:extLst>
          </p:cNvPr>
          <p:cNvSpPr>
            <a:spLocks noGrp="1"/>
          </p:cNvSpPr>
          <p:nvPr>
            <p:ph type="title"/>
          </p:nvPr>
        </p:nvSpPr>
        <p:spPr>
          <a:xfrm>
            <a:off x="838200" y="365126"/>
            <a:ext cx="10515600" cy="6246690"/>
          </a:xfrm>
        </p:spPr>
        <p:txBody>
          <a:bodyPr>
            <a:normAutofit/>
          </a:bodyPr>
          <a:lstStyle/>
          <a:p>
            <a:pPr marL="342900" lvl="0" indent="-342900">
              <a:lnSpc>
                <a:spcPct val="107000"/>
              </a:lnSpc>
              <a:spcAft>
                <a:spcPts val="800"/>
              </a:spcAft>
            </a:pPr>
            <a:r>
              <a:rPr lang="fr-FR" sz="2000" b="1" dirty="0">
                <a:effectLst/>
                <a:latin typeface="Tahoma" panose="020B0604030504040204" pitchFamily="34" charset="0"/>
                <a:ea typeface="Calibri" panose="020F0502020204030204" pitchFamily="34" charset="0"/>
                <a:cs typeface="Times New Roman" panose="02020603050405020304" pitchFamily="18" charset="0"/>
              </a:rPr>
              <a:t>AGENT</a:t>
            </a:r>
            <a:r>
              <a:rPr lang="fr-FR" sz="2000" dirty="0">
                <a:effectLst/>
                <a:latin typeface="Tahoma" panose="020B0604030504040204" pitchFamily="34" charset="0"/>
                <a:ea typeface="Calibri" panose="020F0502020204030204" pitchFamily="34" charset="0"/>
                <a:cs typeface="Times New Roman" panose="02020603050405020304" pitchFamily="18" charset="0"/>
              </a:rPr>
              <a:t> : Il a toute la responsabilité de constituer son dossier au complet et de le déposer dans le circuit administratif au premier niveau : IEF et une fois l’acte signé de le déposer individuellement au service des finances.</a:t>
            </a:r>
            <a:br>
              <a:rPr lang="fr-FR" sz="2000" dirty="0">
                <a:effectLst/>
                <a:latin typeface="Tahoma" panose="020B0604030504040204" pitchFamily="34" charset="0"/>
                <a:ea typeface="Calibri" panose="020F0502020204030204" pitchFamily="34" charset="0"/>
                <a:cs typeface="Times New Roman" panose="02020603050405020304" pitchFamily="18" charset="0"/>
              </a:rPr>
            </a:b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b="1" dirty="0">
                <a:effectLst/>
                <a:latin typeface="Tahoma" panose="020B0604030504040204" pitchFamily="34" charset="0"/>
                <a:ea typeface="Calibri" panose="020F0502020204030204" pitchFamily="34" charset="0"/>
                <a:cs typeface="Times New Roman" panose="02020603050405020304" pitchFamily="18" charset="0"/>
              </a:rPr>
              <a:t>IEF</a:t>
            </a:r>
            <a:r>
              <a:rPr lang="fr-FR" sz="2000" dirty="0">
                <a:effectLst/>
                <a:latin typeface="Tahoma" panose="020B0604030504040204" pitchFamily="34" charset="0"/>
                <a:ea typeface="Calibri" panose="020F0502020204030204" pitchFamily="34" charset="0"/>
                <a:cs typeface="Times New Roman" panose="02020603050405020304" pitchFamily="18" charset="0"/>
              </a:rPr>
              <a:t> : contrôler et transmettre les différents dossiers des agents par voie hiérarchique avec un bordereau d’envoi, niveau IA.</a:t>
            </a:r>
            <a:br>
              <a:rPr lang="fr-FR" sz="2000" dirty="0">
                <a:effectLst/>
                <a:latin typeface="Tahoma" panose="020B0604030504040204" pitchFamily="34" charset="0"/>
                <a:ea typeface="Calibri" panose="020F0502020204030204" pitchFamily="34" charset="0"/>
                <a:cs typeface="Times New Roman" panose="02020603050405020304" pitchFamily="18" charset="0"/>
              </a:rPr>
            </a:b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b="1" dirty="0">
                <a:effectLst/>
                <a:latin typeface="Tahoma" panose="020B0604030504040204" pitchFamily="34" charset="0"/>
                <a:ea typeface="Calibri" panose="020F0502020204030204" pitchFamily="34" charset="0"/>
                <a:cs typeface="Times New Roman" panose="02020603050405020304" pitchFamily="18" charset="0"/>
              </a:rPr>
              <a:t>IA</a:t>
            </a:r>
            <a:r>
              <a:rPr lang="fr-FR" sz="2000" dirty="0">
                <a:effectLst/>
                <a:latin typeface="Tahoma" panose="020B0604030504040204" pitchFamily="34" charset="0"/>
                <a:ea typeface="Calibri" panose="020F0502020204030204" pitchFamily="34" charset="0"/>
                <a:cs typeface="Times New Roman" panose="02020603050405020304" pitchFamily="18" charset="0"/>
              </a:rPr>
              <a:t> : contrôler et transmettre les différents dossiers des agents par voie hiérarchique avec un bordereau d’envoi, niveau MEN.</a:t>
            </a:r>
            <a:br>
              <a:rPr lang="fr-FR" sz="2000" dirty="0">
                <a:effectLst/>
                <a:latin typeface="Tahoma" panose="020B0604030504040204" pitchFamily="34" charset="0"/>
                <a:ea typeface="Calibri" panose="020F0502020204030204" pitchFamily="34" charset="0"/>
                <a:cs typeface="Times New Roman" panose="02020603050405020304" pitchFamily="18" charset="0"/>
              </a:rPr>
            </a:b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b="1" dirty="0">
                <a:effectLst/>
                <a:latin typeface="Tahoma" panose="020B0604030504040204" pitchFamily="34" charset="0"/>
                <a:ea typeface="Calibri" panose="020F0502020204030204" pitchFamily="34" charset="0"/>
                <a:cs typeface="Times New Roman" panose="02020603050405020304" pitchFamily="18" charset="0"/>
              </a:rPr>
              <a:t>MEN/DRH </a:t>
            </a:r>
            <a:r>
              <a:rPr lang="fr-FR" sz="2000" dirty="0">
                <a:effectLst/>
                <a:latin typeface="Tahoma" panose="020B0604030504040204" pitchFamily="34" charset="0"/>
                <a:ea typeface="Calibri" panose="020F0502020204030204" pitchFamily="34" charset="0"/>
                <a:cs typeface="Times New Roman" panose="02020603050405020304" pitchFamily="18" charset="0"/>
              </a:rPr>
              <a:t>: contrôler et transmettre les différents dossiers des agents par voie hiérarchique avec un bordereau d’envoi, niveau du ministère des finances et du budget.</a:t>
            </a:r>
            <a:br>
              <a:rPr lang="fr-FR" sz="2000" dirty="0">
                <a:effectLst/>
                <a:latin typeface="Tahoma" panose="020B0604030504040204" pitchFamily="34" charset="0"/>
                <a:ea typeface="Calibri" panose="020F0502020204030204" pitchFamily="34" charset="0"/>
                <a:cs typeface="Times New Roman" panose="02020603050405020304" pitchFamily="18" charset="0"/>
              </a:rPr>
            </a:br>
            <a:br>
              <a:rPr lang="fr-FR" sz="2000" dirty="0">
                <a:effectLst/>
                <a:latin typeface="Calibri" panose="020F0502020204030204" pitchFamily="34" charset="0"/>
                <a:ea typeface="Calibri" panose="020F0502020204030204" pitchFamily="34" charset="0"/>
                <a:cs typeface="Times New Roman" panose="02020603050405020304" pitchFamily="18" charset="0"/>
              </a:rPr>
            </a:br>
            <a:endParaRPr lang="fr-FR" sz="2000" dirty="0"/>
          </a:p>
        </p:txBody>
      </p:sp>
    </p:spTree>
    <p:extLst>
      <p:ext uri="{BB962C8B-B14F-4D97-AF65-F5344CB8AC3E}">
        <p14:creationId xmlns:p14="http://schemas.microsoft.com/office/powerpoint/2010/main" val="3387492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C73C6C-3838-4A5E-9BD8-E35550F57764}"/>
              </a:ext>
            </a:extLst>
          </p:cNvPr>
          <p:cNvSpPr>
            <a:spLocks noGrp="1"/>
          </p:cNvSpPr>
          <p:nvPr>
            <p:ph type="title"/>
          </p:nvPr>
        </p:nvSpPr>
        <p:spPr>
          <a:xfrm>
            <a:off x="838200" y="365126"/>
            <a:ext cx="10515600" cy="2870444"/>
          </a:xfrm>
        </p:spPr>
        <p:txBody>
          <a:bodyPr>
            <a:normAutofit/>
          </a:bodyPr>
          <a:lstStyle/>
          <a:p>
            <a:r>
              <a:rPr lang="fr-FR" sz="2000" b="1" dirty="0">
                <a:latin typeface="Tahoma" panose="020B0604030504040204" pitchFamily="34" charset="0"/>
                <a:ea typeface="Tahoma" panose="020B0604030504040204" pitchFamily="34" charset="0"/>
                <a:cs typeface="Tahoma" panose="020B0604030504040204" pitchFamily="34" charset="0"/>
              </a:rPr>
              <a:t>CAS DES INTERIMAIRES</a:t>
            </a:r>
            <a:br>
              <a:rPr lang="fr-FR" sz="2000" b="1" dirty="0">
                <a:latin typeface="Tahoma" panose="020B0604030504040204" pitchFamily="34" charset="0"/>
                <a:ea typeface="Tahoma" panose="020B0604030504040204" pitchFamily="34" charset="0"/>
                <a:cs typeface="Tahoma" panose="020B0604030504040204" pitchFamily="34" charset="0"/>
              </a:rPr>
            </a:br>
            <a:br>
              <a:rPr lang="fr-FR" sz="2000" b="1" dirty="0">
                <a:latin typeface="Tahoma" panose="020B0604030504040204" pitchFamily="34" charset="0"/>
                <a:ea typeface="Tahoma" panose="020B0604030504040204" pitchFamily="34" charset="0"/>
                <a:cs typeface="Tahoma" panose="020B0604030504040204" pitchFamily="34" charset="0"/>
              </a:rPr>
            </a:br>
            <a:r>
              <a:rPr lang="fr-FR" sz="2000" dirty="0">
                <a:latin typeface="Tahoma" panose="020B0604030504040204" pitchFamily="34" charset="0"/>
                <a:ea typeface="Tahoma" panose="020B0604030504040204" pitchFamily="34" charset="0"/>
                <a:cs typeface="Tahoma" panose="020B0604030504040204" pitchFamily="34" charset="0"/>
              </a:rPr>
              <a:t>la durée de l’intérim ne doit pas excéder un an, A chaque fois de besoin l’intérim doit être renouvelé par un acte administratif signé par l’autorité compétente.</a:t>
            </a:r>
          </a:p>
        </p:txBody>
      </p:sp>
    </p:spTree>
    <p:extLst>
      <p:ext uri="{BB962C8B-B14F-4D97-AF65-F5344CB8AC3E}">
        <p14:creationId xmlns:p14="http://schemas.microsoft.com/office/powerpoint/2010/main" val="8553108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0409" y="2054774"/>
            <a:ext cx="11334750" cy="991875"/>
          </a:xfrm>
          <a:prstGeom prst="rect">
            <a:avLst/>
          </a:prstGeom>
          <a:solidFill>
            <a:schemeClr val="bg1"/>
          </a:solidFill>
        </p:spPr>
        <p:txBody>
          <a:bodyPr wrap="square">
            <a:spAutoFit/>
          </a:bodyPr>
          <a:lstStyle/>
          <a:p>
            <a:pPr algn="ctr">
              <a:lnSpc>
                <a:spcPct val="115000"/>
              </a:lnSpc>
              <a:spcBef>
                <a:spcPts val="300"/>
              </a:spcBef>
              <a:spcAft>
                <a:spcPts val="600"/>
              </a:spcAft>
              <a:tabLst>
                <a:tab pos="2552065" algn="l"/>
                <a:tab pos="6120130" algn="r"/>
              </a:tabLst>
            </a:pPr>
            <a:endParaRPr lang="fr-FR" sz="54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Image 2">
            <a:extLst>
              <a:ext uri="{FF2B5EF4-FFF2-40B4-BE49-F238E27FC236}">
                <a16:creationId xmlns:a16="http://schemas.microsoft.com/office/drawing/2014/main" id="{DF4CC8AA-E8B3-447A-89FA-6637D236FD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382" y="4304203"/>
            <a:ext cx="2200275" cy="2076450"/>
          </a:xfrm>
          <a:prstGeom prst="rect">
            <a:avLst/>
          </a:prstGeom>
        </p:spPr>
      </p:pic>
      <p:pic>
        <p:nvPicPr>
          <p:cNvPr id="6" name="Image 5">
            <a:extLst>
              <a:ext uri="{FF2B5EF4-FFF2-40B4-BE49-F238E27FC236}">
                <a16:creationId xmlns:a16="http://schemas.microsoft.com/office/drawing/2014/main" id="{2687AFB8-8053-42F6-8832-6BA15F47A3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327" y="4304203"/>
            <a:ext cx="1485900" cy="2162175"/>
          </a:xfrm>
          <a:prstGeom prst="rect">
            <a:avLst/>
          </a:prstGeom>
        </p:spPr>
      </p:pic>
      <p:pic>
        <p:nvPicPr>
          <p:cNvPr id="8" name="Image 7">
            <a:extLst>
              <a:ext uri="{FF2B5EF4-FFF2-40B4-BE49-F238E27FC236}">
                <a16:creationId xmlns:a16="http://schemas.microsoft.com/office/drawing/2014/main" id="{C96F8DCE-9624-4C4C-A2CA-8CC4373CF4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2006" y="689316"/>
            <a:ext cx="3953022" cy="3868615"/>
          </a:xfrm>
          <a:prstGeom prst="rect">
            <a:avLst/>
          </a:prstGeom>
        </p:spPr>
      </p:pic>
    </p:spTree>
    <p:extLst>
      <p:ext uri="{BB962C8B-B14F-4D97-AF65-F5344CB8AC3E}">
        <p14:creationId xmlns:p14="http://schemas.microsoft.com/office/powerpoint/2010/main" val="10179457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5011449" y="1959451"/>
            <a:ext cx="6765968" cy="870048"/>
            <a:chOff x="5983696" y="3498359"/>
            <a:chExt cx="5896491" cy="775225"/>
          </a:xfrm>
        </p:grpSpPr>
        <p:grpSp>
          <p:nvGrpSpPr>
            <p:cNvPr id="6" name="Groupe 5"/>
            <p:cNvGrpSpPr/>
            <p:nvPr/>
          </p:nvGrpSpPr>
          <p:grpSpPr>
            <a:xfrm>
              <a:off x="5983696" y="3523095"/>
              <a:ext cx="1375306" cy="740429"/>
              <a:chOff x="5983696" y="3523095"/>
              <a:chExt cx="1375306" cy="740429"/>
            </a:xfrm>
          </p:grpSpPr>
          <p:sp>
            <p:nvSpPr>
              <p:cNvPr id="16" name="Rectangle à coins arrondis 15"/>
              <p:cNvSpPr/>
              <p:nvPr/>
            </p:nvSpPr>
            <p:spPr>
              <a:xfrm>
                <a:off x="6070507" y="3552031"/>
                <a:ext cx="1288495" cy="694478"/>
              </a:xfrm>
              <a:prstGeom prst="roundRect">
                <a:avLst>
                  <a:gd name="adj" fmla="val 43334"/>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7"/>
              <p:cNvSpPr/>
              <p:nvPr/>
            </p:nvSpPr>
            <p:spPr>
              <a:xfrm>
                <a:off x="5983696" y="3523095"/>
                <a:ext cx="999128" cy="74042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01</a:t>
                </a:r>
              </a:p>
            </p:txBody>
          </p:sp>
          <p:sp>
            <p:nvSpPr>
              <p:cNvPr id="19" name="Triangle 18"/>
              <p:cNvSpPr/>
              <p:nvPr/>
            </p:nvSpPr>
            <p:spPr>
              <a:xfrm rot="5400000">
                <a:off x="6774482" y="3795099"/>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5" name="Groupe 4"/>
            <p:cNvGrpSpPr/>
            <p:nvPr/>
          </p:nvGrpSpPr>
          <p:grpSpPr>
            <a:xfrm>
              <a:off x="6829874" y="3498359"/>
              <a:ext cx="5050313" cy="775225"/>
              <a:chOff x="6829874" y="3498359"/>
              <a:chExt cx="5050313" cy="775225"/>
            </a:xfrm>
          </p:grpSpPr>
          <p:sp>
            <p:nvSpPr>
              <p:cNvPr id="17" name="Forme libre 16"/>
              <p:cNvSpPr/>
              <p:nvPr/>
            </p:nvSpPr>
            <p:spPr>
              <a:xfrm>
                <a:off x="6829874" y="3498359"/>
                <a:ext cx="5050313" cy="775225"/>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Rectangle 19"/>
              <p:cNvSpPr/>
              <p:nvPr/>
            </p:nvSpPr>
            <p:spPr>
              <a:xfrm>
                <a:off x="6864775" y="3598271"/>
                <a:ext cx="4926171" cy="52104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200" b="1" dirty="0">
                    <a:ln w="0"/>
                    <a:solidFill>
                      <a:srgbClr val="002060"/>
                    </a:solidFill>
                    <a:effectLst>
                      <a:outerShdw blurRad="38100" dist="19050" dir="2700000" algn="tl" rotWithShape="0">
                        <a:srgbClr val="282F39">
                          <a:alpha val="40000"/>
                        </a:srgbClr>
                      </a:outerShdw>
                    </a:effectLst>
                    <a:latin typeface="Perpetua" charset="0"/>
                    <a:ea typeface="Perpetua" charset="0"/>
                    <a:cs typeface="Perpetua" charset="0"/>
                  </a:rPr>
                  <a:t>DEFINITION</a:t>
                </a:r>
                <a:endParaRPr kumimoji="0" lang="fr-FR" sz="3200" b="1" i="0" u="none" strike="noStrike" kern="1200" cap="none" spc="0" normalizeH="0" baseline="0" noProof="0" dirty="0">
                  <a:ln w="0"/>
                  <a:solidFill>
                    <a:srgbClr val="002060"/>
                  </a:solidFill>
                  <a:effectLst>
                    <a:outerShdw blurRad="38100" dist="19050" dir="2700000" algn="tl" rotWithShape="0">
                      <a:srgbClr val="282F39">
                        <a:alpha val="40000"/>
                      </a:srgbClr>
                    </a:outerShdw>
                  </a:effectLst>
                  <a:uLnTx/>
                  <a:uFillTx/>
                  <a:latin typeface="Perpetua" charset="0"/>
                  <a:ea typeface="Perpetua" charset="0"/>
                  <a:cs typeface="Perpetua" charset="0"/>
                </a:endParaRPr>
              </a:p>
            </p:txBody>
          </p:sp>
        </p:grpSp>
      </p:grpSp>
      <p:grpSp>
        <p:nvGrpSpPr>
          <p:cNvPr id="10" name="Groupe 9"/>
          <p:cNvGrpSpPr/>
          <p:nvPr/>
        </p:nvGrpSpPr>
        <p:grpSpPr>
          <a:xfrm>
            <a:off x="5057846" y="3494396"/>
            <a:ext cx="6719572" cy="962880"/>
            <a:chOff x="6070007" y="4579805"/>
            <a:chExt cx="5797132" cy="773065"/>
          </a:xfrm>
        </p:grpSpPr>
        <p:grpSp>
          <p:nvGrpSpPr>
            <p:cNvPr id="9" name="Groupe 8"/>
            <p:cNvGrpSpPr/>
            <p:nvPr/>
          </p:nvGrpSpPr>
          <p:grpSpPr>
            <a:xfrm>
              <a:off x="6070007" y="4579805"/>
              <a:ext cx="1375804" cy="741965"/>
              <a:chOff x="6070007" y="4579805"/>
              <a:chExt cx="1375804" cy="741965"/>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070007" y="4579805"/>
                <a:ext cx="999128" cy="66718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02</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7287348" y="4620787"/>
                <a:ext cx="4347379" cy="469497"/>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TYPES d’IMDEMNITES</a:t>
                </a:r>
              </a:p>
            </p:txBody>
          </p:sp>
        </p:grpSp>
      </p:grpSp>
      <p:grpSp>
        <p:nvGrpSpPr>
          <p:cNvPr id="29" name="Groupe 28"/>
          <p:cNvGrpSpPr/>
          <p:nvPr/>
        </p:nvGrpSpPr>
        <p:grpSpPr>
          <a:xfrm>
            <a:off x="231209" y="263765"/>
            <a:ext cx="4587164" cy="3848976"/>
            <a:chOff x="231209" y="263765"/>
            <a:chExt cx="4587164" cy="3848976"/>
          </a:xfrm>
        </p:grpSpPr>
        <p:sp>
          <p:nvSpPr>
            <p:cNvPr id="36" name="Ellipse 35"/>
            <p:cNvSpPr/>
            <p:nvPr/>
          </p:nvSpPr>
          <p:spPr>
            <a:xfrm>
              <a:off x="231209" y="263765"/>
              <a:ext cx="4587164" cy="3848976"/>
            </a:xfrm>
            <a:prstGeom prst="ellipse">
              <a:avLst/>
            </a:prstGeom>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18900000" scaled="1"/>
              <a:tileRect/>
            </a:gradFill>
            <a:ln w="38100">
              <a:gradFill flip="none" rotWithShape="1">
                <a:gsLst>
                  <a:gs pos="0">
                    <a:schemeClr val="accent1">
                      <a:lumMod val="5000"/>
                      <a:lumOff val="95000"/>
                    </a:schemeClr>
                  </a:gs>
                  <a:gs pos="0">
                    <a:schemeClr val="accent1">
                      <a:lumMod val="45000"/>
                      <a:lumOff val="55000"/>
                    </a:schemeClr>
                  </a:gs>
                  <a:gs pos="0">
                    <a:schemeClr val="bg1"/>
                  </a:gs>
                  <a:gs pos="100000">
                    <a:schemeClr val="bg1">
                      <a:lumMod val="75000"/>
                    </a:schemeClr>
                  </a:gs>
                </a:gsLst>
                <a:lin ang="8100000" scaled="1"/>
                <a:tileRect/>
              </a:gradFill>
            </a:ln>
            <a:effectLst>
              <a:outerShdw blurRad="533400" dist="152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ZoneTexte 32"/>
            <p:cNvSpPr txBox="1"/>
            <p:nvPr/>
          </p:nvSpPr>
          <p:spPr>
            <a:xfrm>
              <a:off x="878214" y="947925"/>
              <a:ext cx="3561706" cy="1446550"/>
            </a:xfrm>
            <a:prstGeom prst="rect">
              <a:avLst/>
            </a:prstGeom>
            <a:noFill/>
          </p:spPr>
          <p:txBody>
            <a:bodyPr wrap="square" rtlCol="0">
              <a:spAutoFit/>
            </a:bodyPr>
            <a:lstStyle/>
            <a:p>
              <a:pPr algn="ctr"/>
              <a:r>
                <a:rPr lang="fr-FR" sz="4400" b="1" dirty="0"/>
                <a:t>Plan de</a:t>
              </a:r>
            </a:p>
            <a:p>
              <a:pPr algn="ctr"/>
              <a:r>
                <a:rPr lang="fr-FR" sz="4400" b="1" dirty="0"/>
                <a:t>présentation</a:t>
              </a:r>
              <a:endParaRPr lang="fr-FR" sz="4400" dirty="0"/>
            </a:p>
          </p:txBody>
        </p:sp>
      </p:grpSp>
      <p:grpSp>
        <p:nvGrpSpPr>
          <p:cNvPr id="34" name="Groupe 33"/>
          <p:cNvGrpSpPr/>
          <p:nvPr/>
        </p:nvGrpSpPr>
        <p:grpSpPr>
          <a:xfrm>
            <a:off x="5214628" y="4986639"/>
            <a:ext cx="6643997" cy="1052988"/>
            <a:chOff x="5025207" y="4458463"/>
            <a:chExt cx="5925508" cy="719206"/>
          </a:xfrm>
        </p:grpSpPr>
        <p:sp>
          <p:nvSpPr>
            <p:cNvPr id="28" name="Rectangle à coins arrondis 27"/>
            <p:cNvSpPr/>
            <p:nvPr/>
          </p:nvSpPr>
          <p:spPr>
            <a:xfrm>
              <a:off x="5025207" y="4470110"/>
              <a:ext cx="1288495" cy="707559"/>
            </a:xfrm>
            <a:prstGeom prst="roundRect">
              <a:avLst>
                <a:gd name="adj" fmla="val 43334"/>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32" name="Groupe 31"/>
            <p:cNvGrpSpPr/>
            <p:nvPr/>
          </p:nvGrpSpPr>
          <p:grpSpPr>
            <a:xfrm>
              <a:off x="5025207" y="4458463"/>
              <a:ext cx="5925508" cy="718867"/>
              <a:chOff x="6039906" y="5603447"/>
              <a:chExt cx="5925508" cy="718867"/>
            </a:xfrm>
          </p:grpSpPr>
          <p:grpSp>
            <p:nvGrpSpPr>
              <p:cNvPr id="31" name="Groupe 30"/>
              <p:cNvGrpSpPr/>
              <p:nvPr/>
            </p:nvGrpSpPr>
            <p:grpSpPr>
              <a:xfrm>
                <a:off x="6039906" y="5603447"/>
                <a:ext cx="5925508" cy="718867"/>
                <a:chOff x="5984839" y="5613097"/>
                <a:chExt cx="5925508" cy="718867"/>
              </a:xfrm>
            </p:grpSpPr>
            <p:sp>
              <p:nvSpPr>
                <p:cNvPr id="26" name="Forme libre 25"/>
                <p:cNvSpPr/>
                <p:nvPr/>
              </p:nvSpPr>
              <p:spPr>
                <a:xfrm>
                  <a:off x="6778241" y="5613097"/>
                  <a:ext cx="5132106" cy="718867"/>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200" b="1" dirty="0">
                      <a:ln w="0"/>
                      <a:solidFill>
                        <a:srgbClr val="7030A0"/>
                      </a:solidFill>
                      <a:effectLst>
                        <a:outerShdw blurRad="38100" dist="19050" dir="2700000" algn="tl" rotWithShape="0">
                          <a:srgbClr val="282F39">
                            <a:alpha val="40000"/>
                          </a:srgbClr>
                        </a:outerShdw>
                      </a:effectLst>
                      <a:latin typeface="Perpetua" charset="0"/>
                      <a:ea typeface="Perpetua" charset="0"/>
                      <a:cs typeface="Perpetua" charset="0"/>
                    </a:rPr>
                    <a:t>PIECES A FOURNIR</a:t>
                  </a:r>
                </a:p>
              </p:txBody>
            </p:sp>
            <p:sp>
              <p:nvSpPr>
                <p:cNvPr id="27" name="Rectangle 26"/>
                <p:cNvSpPr/>
                <p:nvPr/>
              </p:nvSpPr>
              <p:spPr>
                <a:xfrm>
                  <a:off x="5984839" y="5713694"/>
                  <a:ext cx="999128" cy="567583"/>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03</a:t>
                  </a:r>
                </a:p>
              </p:txBody>
            </p:sp>
          </p:grpSp>
          <p:sp>
            <p:nvSpPr>
              <p:cNvPr id="30" name="Triangle 23"/>
              <p:cNvSpPr/>
              <p:nvPr/>
            </p:nvSpPr>
            <p:spPr>
              <a:xfrm rot="5400000">
                <a:off x="6856225" y="5901026"/>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67666000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5011449" y="1959451"/>
            <a:ext cx="6765968" cy="870048"/>
            <a:chOff x="5983696" y="3498359"/>
            <a:chExt cx="5896491" cy="775225"/>
          </a:xfrm>
        </p:grpSpPr>
        <p:grpSp>
          <p:nvGrpSpPr>
            <p:cNvPr id="6" name="Groupe 5"/>
            <p:cNvGrpSpPr/>
            <p:nvPr/>
          </p:nvGrpSpPr>
          <p:grpSpPr>
            <a:xfrm>
              <a:off x="5983696" y="3523095"/>
              <a:ext cx="1375306" cy="740429"/>
              <a:chOff x="5983696" y="3523095"/>
              <a:chExt cx="1375306" cy="740429"/>
            </a:xfrm>
          </p:grpSpPr>
          <p:sp>
            <p:nvSpPr>
              <p:cNvPr id="16" name="Rectangle à coins arrondis 15"/>
              <p:cNvSpPr/>
              <p:nvPr/>
            </p:nvSpPr>
            <p:spPr>
              <a:xfrm>
                <a:off x="6070507" y="3552031"/>
                <a:ext cx="1288495" cy="694478"/>
              </a:xfrm>
              <a:prstGeom prst="roundRect">
                <a:avLst>
                  <a:gd name="adj" fmla="val 43334"/>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7"/>
              <p:cNvSpPr/>
              <p:nvPr/>
            </p:nvSpPr>
            <p:spPr>
              <a:xfrm>
                <a:off x="5983696" y="3523095"/>
                <a:ext cx="999128" cy="74042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04</a:t>
                </a:r>
              </a:p>
            </p:txBody>
          </p:sp>
          <p:sp>
            <p:nvSpPr>
              <p:cNvPr id="19" name="Triangle 18"/>
              <p:cNvSpPr/>
              <p:nvPr/>
            </p:nvSpPr>
            <p:spPr>
              <a:xfrm rot="5400000">
                <a:off x="6774482" y="3795099"/>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5" name="Groupe 4"/>
            <p:cNvGrpSpPr/>
            <p:nvPr/>
          </p:nvGrpSpPr>
          <p:grpSpPr>
            <a:xfrm>
              <a:off x="6829874" y="3498359"/>
              <a:ext cx="5050313" cy="775225"/>
              <a:chOff x="6829874" y="3498359"/>
              <a:chExt cx="5050313" cy="775225"/>
            </a:xfrm>
          </p:grpSpPr>
          <p:sp>
            <p:nvSpPr>
              <p:cNvPr id="17" name="Forme libre 16"/>
              <p:cNvSpPr/>
              <p:nvPr/>
            </p:nvSpPr>
            <p:spPr>
              <a:xfrm>
                <a:off x="6829874" y="3498359"/>
                <a:ext cx="5050313" cy="775225"/>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Rectangle 19"/>
              <p:cNvSpPr/>
              <p:nvPr/>
            </p:nvSpPr>
            <p:spPr>
              <a:xfrm>
                <a:off x="6864775" y="3598271"/>
                <a:ext cx="4926171" cy="52104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3200" b="1" dirty="0">
                    <a:ln w="0"/>
                    <a:solidFill>
                      <a:srgbClr val="002060"/>
                    </a:solidFill>
                    <a:effectLst>
                      <a:outerShdw blurRad="38100" dist="19050" dir="2700000" algn="tl" rotWithShape="0">
                        <a:srgbClr val="282F39">
                          <a:alpha val="40000"/>
                        </a:srgbClr>
                      </a:outerShdw>
                    </a:effectLst>
                    <a:latin typeface="Perpetua" charset="0"/>
                    <a:ea typeface="Perpetua" charset="0"/>
                    <a:cs typeface="Perpetua" charset="0"/>
                  </a:rPr>
                  <a:t>CIRCUIT DES DOSSIERS</a:t>
                </a:r>
                <a:endParaRPr kumimoji="0" lang="fr-FR" sz="3200" b="1" i="0" u="none" strike="noStrike" kern="1200" cap="none" spc="0" normalizeH="0" baseline="0" noProof="0" dirty="0">
                  <a:ln w="0"/>
                  <a:solidFill>
                    <a:srgbClr val="002060"/>
                  </a:solidFill>
                  <a:effectLst>
                    <a:outerShdw blurRad="38100" dist="19050" dir="2700000" algn="tl" rotWithShape="0">
                      <a:srgbClr val="282F39">
                        <a:alpha val="40000"/>
                      </a:srgbClr>
                    </a:outerShdw>
                  </a:effectLst>
                  <a:uLnTx/>
                  <a:uFillTx/>
                  <a:latin typeface="Perpetua" charset="0"/>
                  <a:ea typeface="Perpetua" charset="0"/>
                  <a:cs typeface="Perpetua" charset="0"/>
                </a:endParaRPr>
              </a:p>
            </p:txBody>
          </p:sp>
        </p:grpSp>
      </p:grpSp>
      <p:grpSp>
        <p:nvGrpSpPr>
          <p:cNvPr id="10" name="Groupe 9"/>
          <p:cNvGrpSpPr/>
          <p:nvPr/>
        </p:nvGrpSpPr>
        <p:grpSpPr>
          <a:xfrm>
            <a:off x="5011449" y="4039792"/>
            <a:ext cx="6719572" cy="962880"/>
            <a:chOff x="6070007" y="4579805"/>
            <a:chExt cx="5797132" cy="773065"/>
          </a:xfrm>
        </p:grpSpPr>
        <p:grpSp>
          <p:nvGrpSpPr>
            <p:cNvPr id="9" name="Groupe 8"/>
            <p:cNvGrpSpPr/>
            <p:nvPr/>
          </p:nvGrpSpPr>
          <p:grpSpPr>
            <a:xfrm>
              <a:off x="6070007" y="4579805"/>
              <a:ext cx="1375804" cy="741965"/>
              <a:chOff x="6070007" y="4579805"/>
              <a:chExt cx="1375804" cy="741965"/>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070007" y="4579805"/>
                <a:ext cx="999128" cy="66718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05</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7287348" y="4620787"/>
                <a:ext cx="4347379" cy="469497"/>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ROLE DES ACTEURS</a:t>
                </a:r>
              </a:p>
            </p:txBody>
          </p:sp>
        </p:grpSp>
      </p:grpSp>
      <p:grpSp>
        <p:nvGrpSpPr>
          <p:cNvPr id="29" name="Groupe 28"/>
          <p:cNvGrpSpPr/>
          <p:nvPr/>
        </p:nvGrpSpPr>
        <p:grpSpPr>
          <a:xfrm>
            <a:off x="231209" y="263765"/>
            <a:ext cx="4587164" cy="3848976"/>
            <a:chOff x="231209" y="263765"/>
            <a:chExt cx="4587164" cy="3848976"/>
          </a:xfrm>
        </p:grpSpPr>
        <p:sp>
          <p:nvSpPr>
            <p:cNvPr id="36" name="Ellipse 35"/>
            <p:cNvSpPr/>
            <p:nvPr/>
          </p:nvSpPr>
          <p:spPr>
            <a:xfrm>
              <a:off x="231209" y="263765"/>
              <a:ext cx="4587164" cy="3848976"/>
            </a:xfrm>
            <a:prstGeom prst="ellipse">
              <a:avLst/>
            </a:prstGeom>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18900000" scaled="1"/>
              <a:tileRect/>
            </a:gradFill>
            <a:ln w="38100">
              <a:gradFill flip="none" rotWithShape="1">
                <a:gsLst>
                  <a:gs pos="0">
                    <a:schemeClr val="accent1">
                      <a:lumMod val="5000"/>
                      <a:lumOff val="95000"/>
                    </a:schemeClr>
                  </a:gs>
                  <a:gs pos="0">
                    <a:schemeClr val="accent1">
                      <a:lumMod val="45000"/>
                      <a:lumOff val="55000"/>
                    </a:schemeClr>
                  </a:gs>
                  <a:gs pos="0">
                    <a:schemeClr val="bg1"/>
                  </a:gs>
                  <a:gs pos="100000">
                    <a:schemeClr val="bg1">
                      <a:lumMod val="75000"/>
                    </a:schemeClr>
                  </a:gs>
                </a:gsLst>
                <a:lin ang="8100000" scaled="1"/>
                <a:tileRect/>
              </a:gradFill>
            </a:ln>
            <a:effectLst>
              <a:outerShdw blurRad="533400" dist="152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ZoneTexte 32"/>
            <p:cNvSpPr txBox="1"/>
            <p:nvPr/>
          </p:nvSpPr>
          <p:spPr>
            <a:xfrm>
              <a:off x="878214" y="947925"/>
              <a:ext cx="3561706" cy="1446550"/>
            </a:xfrm>
            <a:prstGeom prst="rect">
              <a:avLst/>
            </a:prstGeom>
            <a:noFill/>
          </p:spPr>
          <p:txBody>
            <a:bodyPr wrap="square" rtlCol="0">
              <a:spAutoFit/>
            </a:bodyPr>
            <a:lstStyle/>
            <a:p>
              <a:pPr algn="ctr"/>
              <a:r>
                <a:rPr lang="fr-FR" sz="4400" b="1" dirty="0"/>
                <a:t>Plan de</a:t>
              </a:r>
            </a:p>
            <a:p>
              <a:pPr algn="ctr"/>
              <a:r>
                <a:rPr lang="fr-FR" sz="4400" b="1" dirty="0"/>
                <a:t>présentation</a:t>
              </a:r>
              <a:endParaRPr lang="fr-FR" sz="4400" dirty="0"/>
            </a:p>
          </p:txBody>
        </p:sp>
      </p:grpSp>
    </p:spTree>
    <p:extLst>
      <p:ext uri="{BB962C8B-B14F-4D97-AF65-F5344CB8AC3E}">
        <p14:creationId xmlns:p14="http://schemas.microsoft.com/office/powerpoint/2010/main" val="203809467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44805" y="1147148"/>
            <a:ext cx="11502390" cy="5509200"/>
          </a:xfrm>
          <a:prstGeom prst="rect">
            <a:avLst/>
          </a:prstGeom>
          <a:noFill/>
        </p:spPr>
        <p:txBody>
          <a:bodyPr wrap="square" rtlCol="0">
            <a:spAutoFit/>
          </a:bodyPr>
          <a:lstStyle/>
          <a:p>
            <a:pPr marL="457200" indent="-457200" algn="just">
              <a:buFont typeface="Wingdings" panose="05000000000000000000" pitchFamily="2" charset="2"/>
              <a:buChar char="ü"/>
            </a:pPr>
            <a:endParaRPr lang="fr-FR" sz="3200" dirty="0"/>
          </a:p>
          <a:p>
            <a:pPr marL="457200" indent="-457200" algn="just">
              <a:buFont typeface="Wingdings" panose="05000000000000000000" pitchFamily="2" charset="2"/>
              <a:buChar char="ü"/>
            </a:pPr>
            <a:r>
              <a:rPr lang="fr-FR" sz="3200" dirty="0"/>
              <a:t>C’est une somme d’argent destinée à dédommager quelqu’un d’un préjudice subi. (Dans le cadre de la responsabilité civile, l’indemnité prend le nom de « dommages et intérêts ») ;</a:t>
            </a:r>
          </a:p>
          <a:p>
            <a:pPr marL="457200" indent="-457200" algn="just">
              <a:buFont typeface="Wingdings" panose="05000000000000000000" pitchFamily="2" charset="2"/>
              <a:buChar char="ü"/>
            </a:pPr>
            <a:endParaRPr lang="fr-FR" sz="3200" dirty="0"/>
          </a:p>
          <a:p>
            <a:pPr marL="457200" indent="-457200" algn="just">
              <a:buFont typeface="Wingdings" panose="05000000000000000000" pitchFamily="2" charset="2"/>
              <a:buChar char="ü"/>
            </a:pPr>
            <a:r>
              <a:rPr lang="fr-FR" sz="3200" dirty="0"/>
              <a:t>C’est le supplément au traitement des fonctionnaires destiné à couvrir certaines sujétions (indemnités de résidence, etc.)</a:t>
            </a:r>
          </a:p>
          <a:p>
            <a:pPr marL="457200" indent="-457200" algn="just">
              <a:buFont typeface="Wingdings" panose="05000000000000000000" pitchFamily="2" charset="2"/>
              <a:buChar char="ü"/>
            </a:pPr>
            <a:endParaRPr lang="fr-FR" sz="3200" dirty="0"/>
          </a:p>
          <a:p>
            <a:pPr marL="457200" indent="-457200" algn="just">
              <a:buFont typeface="Wingdings" panose="05000000000000000000" pitchFamily="2" charset="2"/>
              <a:buChar char="ü"/>
            </a:pPr>
            <a:r>
              <a:rPr lang="fr-FR" sz="3200" dirty="0"/>
              <a:t>C’est la somme destinée à rembourser une dépense imputable à l’exercice de la profession. Elle ne constitue pas un élément du salaire.</a:t>
            </a:r>
          </a:p>
        </p:txBody>
      </p:sp>
      <p:grpSp>
        <p:nvGrpSpPr>
          <p:cNvPr id="4" name="Groupe 3"/>
          <p:cNvGrpSpPr/>
          <p:nvPr/>
        </p:nvGrpSpPr>
        <p:grpSpPr>
          <a:xfrm>
            <a:off x="1235792" y="0"/>
            <a:ext cx="9697555" cy="1236628"/>
            <a:chOff x="6053491" y="2442674"/>
            <a:chExt cx="5897825" cy="913841"/>
          </a:xfrm>
        </p:grpSpPr>
        <p:grpSp>
          <p:nvGrpSpPr>
            <p:cNvPr id="6" name="Groupe 5"/>
            <p:cNvGrpSpPr/>
            <p:nvPr/>
          </p:nvGrpSpPr>
          <p:grpSpPr>
            <a:xfrm>
              <a:off x="6053491" y="2442674"/>
              <a:ext cx="1288495" cy="913841"/>
              <a:chOff x="6034527" y="2452814"/>
              <a:chExt cx="1288495" cy="913841"/>
            </a:xfrm>
          </p:grpSpPr>
          <p:sp>
            <p:nvSpPr>
              <p:cNvPr id="10" name="Rectangle à coins arrondis 9"/>
              <p:cNvSpPr/>
              <p:nvPr/>
            </p:nvSpPr>
            <p:spPr>
              <a:xfrm>
                <a:off x="6034527" y="2491919"/>
                <a:ext cx="1288495" cy="694478"/>
              </a:xfrm>
              <a:prstGeom prst="roundRect">
                <a:avLst>
                  <a:gd name="adj" fmla="val 43334"/>
                </a:avLst>
              </a:prstGeom>
              <a:solidFill>
                <a:srgbClr val="FCB4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Rectangle 10"/>
              <p:cNvSpPr/>
              <p:nvPr/>
            </p:nvSpPr>
            <p:spPr>
              <a:xfrm>
                <a:off x="6050098" y="2452814"/>
                <a:ext cx="999128" cy="91384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60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01</a:t>
                </a:r>
              </a:p>
            </p:txBody>
          </p:sp>
          <p:sp>
            <p:nvSpPr>
              <p:cNvPr id="12" name="Triangle 13"/>
              <p:cNvSpPr/>
              <p:nvPr/>
            </p:nvSpPr>
            <p:spPr>
              <a:xfrm rot="5400000">
                <a:off x="6774482" y="2734987"/>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7" name="Groupe 6"/>
            <p:cNvGrpSpPr/>
            <p:nvPr/>
          </p:nvGrpSpPr>
          <p:grpSpPr>
            <a:xfrm>
              <a:off x="6842533" y="2463085"/>
              <a:ext cx="5108783" cy="694478"/>
              <a:chOff x="6854195" y="2484871"/>
              <a:chExt cx="5108783" cy="694478"/>
            </a:xfrm>
          </p:grpSpPr>
          <p:sp>
            <p:nvSpPr>
              <p:cNvPr id="8" name="Forme libre 7"/>
              <p:cNvSpPr/>
              <p:nvPr/>
            </p:nvSpPr>
            <p:spPr>
              <a:xfrm>
                <a:off x="6854195" y="2484871"/>
                <a:ext cx="5108783" cy="694478"/>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Rectangle 8"/>
              <p:cNvSpPr/>
              <p:nvPr/>
            </p:nvSpPr>
            <p:spPr>
              <a:xfrm>
                <a:off x="6854195" y="2593443"/>
                <a:ext cx="4703961" cy="568600"/>
              </a:xfrm>
              <a:prstGeom prst="rect">
                <a:avLst/>
              </a:prstGeom>
              <a:noFill/>
            </p:spPr>
            <p:txBody>
              <a:bodyPr wrap="square" lIns="91440" tIns="45720" rIns="91440" bIns="45720">
                <a:spAutoFit/>
              </a:bodyPr>
              <a:lstStyle/>
              <a:p>
                <a:pPr lvl="0" algn="ctr">
                  <a:defRPr/>
                </a:pPr>
                <a:r>
                  <a:rPr lang="fr-FR" sz="4400" b="1" dirty="0">
                    <a:ln w="0"/>
                    <a:solidFill>
                      <a:schemeClr val="accent2"/>
                    </a:solidFill>
                    <a:effectLst>
                      <a:outerShdw blurRad="38100" dist="19050" dir="2700000" algn="tl" rotWithShape="0">
                        <a:srgbClr val="282F39">
                          <a:alpha val="40000"/>
                        </a:srgbClr>
                      </a:outerShdw>
                    </a:effectLst>
                    <a:latin typeface="Perpetua" charset="0"/>
                    <a:ea typeface="Perpetua" charset="0"/>
                    <a:cs typeface="Perpetua" charset="0"/>
                  </a:rPr>
                  <a:t>DEFINITION</a:t>
                </a:r>
              </a:p>
            </p:txBody>
          </p:sp>
        </p:grpSp>
      </p:grpSp>
    </p:spTree>
    <p:extLst>
      <p:ext uri="{BB962C8B-B14F-4D97-AF65-F5344CB8AC3E}">
        <p14:creationId xmlns:p14="http://schemas.microsoft.com/office/powerpoint/2010/main" val="25728596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p:cNvGrpSpPr/>
          <p:nvPr/>
        </p:nvGrpSpPr>
        <p:grpSpPr>
          <a:xfrm>
            <a:off x="1333955" y="2089610"/>
            <a:ext cx="9186243" cy="1531081"/>
            <a:chOff x="6144657" y="4592608"/>
            <a:chExt cx="5722482" cy="760262"/>
          </a:xfrm>
        </p:grpSpPr>
        <p:grpSp>
          <p:nvGrpSpPr>
            <p:cNvPr id="9" name="Groupe 8"/>
            <p:cNvGrpSpPr/>
            <p:nvPr/>
          </p:nvGrpSpPr>
          <p:grpSpPr>
            <a:xfrm>
              <a:off x="6144657" y="4627292"/>
              <a:ext cx="1301154" cy="694478"/>
              <a:chOff x="6144657" y="4627292"/>
              <a:chExt cx="1301154" cy="694478"/>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144657" y="4744726"/>
                <a:ext cx="999128" cy="4126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02</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8099326" y="4806039"/>
                <a:ext cx="3188651" cy="351503"/>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TYPES D’INDEMNITES</a:t>
                </a:r>
              </a:p>
            </p:txBody>
          </p:sp>
        </p:grpSp>
      </p:grpSp>
    </p:spTree>
    <p:extLst>
      <p:ext uri="{BB962C8B-B14F-4D97-AF65-F5344CB8AC3E}">
        <p14:creationId xmlns:p14="http://schemas.microsoft.com/office/powerpoint/2010/main" val="3186500950"/>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E1B96D7E-98EC-435C-9BAD-0CFD62D27509}"/>
              </a:ext>
            </a:extLst>
          </p:cNvPr>
          <p:cNvSpPr txBox="1"/>
          <p:nvPr/>
        </p:nvSpPr>
        <p:spPr>
          <a:xfrm>
            <a:off x="1069145" y="1409643"/>
            <a:ext cx="10255347" cy="3243645"/>
          </a:xfrm>
          <a:prstGeom prst="rect">
            <a:avLst/>
          </a:prstGeom>
          <a:noFill/>
        </p:spPr>
        <p:txBody>
          <a:bodyPr wrap="square">
            <a:spAutoFit/>
          </a:bodyPr>
          <a:lstStyle/>
          <a:p>
            <a:pPr marL="342900" lvl="0" indent="-342900" algn="just">
              <a:lnSpc>
                <a:spcPct val="107000"/>
              </a:lnSpc>
              <a:spcAft>
                <a:spcPts val="800"/>
              </a:spcAft>
              <a:buFont typeface="+mj-lt"/>
              <a:buAutoNum type="alphaLcPeriod"/>
            </a:pPr>
            <a:r>
              <a:rPr lang="fr-FR" sz="2000" b="1" dirty="0">
                <a:effectLst/>
                <a:latin typeface="Tahoma" panose="020B0604030504040204" pitchFamily="34" charset="0"/>
                <a:ea typeface="Calibri" panose="020F0502020204030204" pitchFamily="34" charset="0"/>
                <a:cs typeface="Times New Roman" panose="02020603050405020304" pitchFamily="18" charset="0"/>
              </a:rPr>
              <a:t>Indemnité de Sujétion</a:t>
            </a:r>
            <a:r>
              <a:rPr lang="fr-FR" sz="2000" dirty="0">
                <a:effectLst/>
                <a:latin typeface="Tahoma" panose="020B0604030504040204" pitchFamily="34" charset="0"/>
                <a:ea typeface="Calibri" panose="020F0502020204030204" pitchFamily="34" charset="0"/>
                <a:cs typeface="Times New Roman" panose="02020603050405020304" pitchFamily="18" charset="0"/>
              </a:rPr>
              <a:t> : Elles sont liées à la fonction et au poste occupé. Elles concernent généralement les postes budgétaires et les fonctions de responsabilité comme : Directeurs, Surveillants généraux, Principaux, Proviseurs, Censeurs, Intendants, Maîtres d’Application, Professeurs d’Application…</a:t>
            </a:r>
          </a:p>
          <a:p>
            <a:pPr lvl="0" algn="just">
              <a:lnSpc>
                <a:spcPct val="107000"/>
              </a:lnSpc>
              <a:spcAft>
                <a:spcPts val="80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2000" b="1" dirty="0">
                <a:effectLst/>
                <a:latin typeface="Tahoma" panose="020B0604030504040204" pitchFamily="34" charset="0"/>
                <a:ea typeface="Calibri" panose="020F0502020204030204" pitchFamily="34" charset="0"/>
                <a:cs typeface="Times New Roman" panose="02020603050405020304" pitchFamily="18" charset="0"/>
              </a:rPr>
              <a:t>B. Indemnité compensatoire se surcharge horaire </a:t>
            </a:r>
            <a:r>
              <a:rPr lang="fr-FR" sz="2000" dirty="0">
                <a:effectLst/>
                <a:latin typeface="Tahoma" panose="020B0604030504040204" pitchFamily="34" charset="0"/>
                <a:ea typeface="Calibri" panose="020F0502020204030204" pitchFamily="34" charset="0"/>
                <a:cs typeface="Times New Roman" panose="02020603050405020304" pitchFamily="18" charset="0"/>
              </a:rPr>
              <a:t>: Elle est appelée communément « IRD » et est destinée </a:t>
            </a:r>
            <a:r>
              <a:rPr lang="fr-FR" sz="2000" b="1" dirty="0">
                <a:effectLst/>
                <a:latin typeface="Tahoma" panose="020B0604030504040204" pitchFamily="34" charset="0"/>
                <a:ea typeface="Calibri" panose="020F0502020204030204" pitchFamily="34" charset="0"/>
                <a:cs typeface="Times New Roman" panose="02020603050405020304" pitchFamily="18" charset="0"/>
              </a:rPr>
              <a:t>exclusivement </a:t>
            </a:r>
            <a:r>
              <a:rPr lang="fr-FR" sz="2000" dirty="0">
                <a:effectLst/>
                <a:latin typeface="Tahoma" panose="020B0604030504040204" pitchFamily="34" charset="0"/>
                <a:ea typeface="Calibri" panose="020F0502020204030204" pitchFamily="34" charset="0"/>
                <a:cs typeface="Times New Roman" panose="02020603050405020304" pitchFamily="18" charset="0"/>
              </a:rPr>
              <a:t>aux Instituteurs dits « Chargés de cours » titulaires de diplômes universitaires (licence, Maîtrise…) officiant dans le moyen-secondaire.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03516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p:cNvGrpSpPr/>
          <p:nvPr/>
        </p:nvGrpSpPr>
        <p:grpSpPr>
          <a:xfrm>
            <a:off x="1319887" y="2047407"/>
            <a:ext cx="9186243" cy="1531081"/>
            <a:chOff x="6144657" y="4592608"/>
            <a:chExt cx="5722482" cy="760262"/>
          </a:xfrm>
        </p:grpSpPr>
        <p:grpSp>
          <p:nvGrpSpPr>
            <p:cNvPr id="9" name="Groupe 8"/>
            <p:cNvGrpSpPr/>
            <p:nvPr/>
          </p:nvGrpSpPr>
          <p:grpSpPr>
            <a:xfrm>
              <a:off x="6144657" y="4627292"/>
              <a:ext cx="1301154" cy="694478"/>
              <a:chOff x="6144657" y="4627292"/>
              <a:chExt cx="1301154" cy="694478"/>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144657" y="4744726"/>
                <a:ext cx="999128" cy="4126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03</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7606932" y="4806039"/>
                <a:ext cx="4173446" cy="351503"/>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TYPES DE PIECES A FOURNIR</a:t>
                </a:r>
              </a:p>
            </p:txBody>
          </p:sp>
        </p:grpSp>
      </p:grpSp>
    </p:spTree>
    <p:extLst>
      <p:ext uri="{BB962C8B-B14F-4D97-AF65-F5344CB8AC3E}">
        <p14:creationId xmlns:p14="http://schemas.microsoft.com/office/powerpoint/2010/main" val="3432761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BFCF10-6F9F-41A4-8870-73B74FB313C1}"/>
              </a:ext>
            </a:extLst>
          </p:cNvPr>
          <p:cNvSpPr>
            <a:spLocks noGrp="1"/>
          </p:cNvSpPr>
          <p:nvPr>
            <p:ph type="title"/>
          </p:nvPr>
        </p:nvSpPr>
        <p:spPr>
          <a:xfrm>
            <a:off x="838200" y="365125"/>
            <a:ext cx="10515600" cy="5965337"/>
          </a:xfrm>
        </p:spPr>
        <p:txBody>
          <a:bodyPr>
            <a:normAutofit fontScale="90000"/>
          </a:bodyPr>
          <a:lstStyle/>
          <a:p>
            <a:pPr marL="342900" lvl="0" indent="-342900">
              <a:lnSpc>
                <a:spcPct val="107000"/>
              </a:lnSpc>
              <a:spcAft>
                <a:spcPts val="800"/>
              </a:spcAft>
            </a:pPr>
            <a:r>
              <a:rPr lang="fr-FR" sz="2200" b="1" dirty="0">
                <a:effectLst/>
                <a:latin typeface="Tahoma" panose="020B0604030504040204" pitchFamily="34" charset="0"/>
                <a:ea typeface="Calibri" panose="020F0502020204030204" pitchFamily="34" charset="0"/>
                <a:cs typeface="Times New Roman" panose="02020603050405020304" pitchFamily="18" charset="0"/>
              </a:rPr>
              <a:t>Indemnité de sujétion </a:t>
            </a:r>
            <a:r>
              <a:rPr lang="fr-FR" sz="2200" dirty="0">
                <a:effectLst/>
                <a:latin typeface="Tahoma" panose="020B0604030504040204" pitchFamily="34" charset="0"/>
                <a:ea typeface="Calibri" panose="020F0502020204030204" pitchFamily="34" charset="0"/>
                <a:cs typeface="Times New Roman" panose="02020603050405020304" pitchFamily="18" charset="0"/>
              </a:rPr>
              <a:t>(IS) : une demande de l’intéressé précisant </a:t>
            </a:r>
            <a:r>
              <a:rPr lang="fr-FR" sz="2200" i="1" dirty="0">
                <a:effectLst/>
                <a:latin typeface="Tahoma" panose="020B0604030504040204" pitchFamily="34" charset="0"/>
                <a:ea typeface="Calibri" panose="020F0502020204030204" pitchFamily="34" charset="0"/>
                <a:cs typeface="Times New Roman" panose="02020603050405020304" pitchFamily="18" charset="0"/>
              </a:rPr>
              <a:t>l’agent remplacé, son matricule et sa destination</a:t>
            </a:r>
            <a:r>
              <a:rPr lang="fr-FR" sz="2200" dirty="0">
                <a:effectLst/>
                <a:latin typeface="Tahoma" panose="020B0604030504040204" pitchFamily="34" charset="0"/>
                <a:ea typeface="Calibri" panose="020F0502020204030204" pitchFamily="34" charset="0"/>
                <a:cs typeface="Times New Roman" panose="02020603050405020304" pitchFamily="18" charset="0"/>
              </a:rPr>
              <a:t> – l’ordre de service de l’intéressé- un certificat de prise de service et/ou un certificat de cessation de service au besoin,</a:t>
            </a:r>
            <a:br>
              <a:rPr lang="fr-FR" sz="2200" dirty="0">
                <a:effectLst/>
                <a:latin typeface="Tahoma" panose="020B0604030504040204" pitchFamily="34" charset="0"/>
                <a:ea typeface="Calibri" panose="020F0502020204030204" pitchFamily="34" charset="0"/>
                <a:cs typeface="Times New Roman" panose="02020603050405020304" pitchFamily="18" charset="0"/>
              </a:rPr>
            </a:br>
            <a:br>
              <a:rPr lang="fr-FR" sz="2200" dirty="0">
                <a:effectLst/>
                <a:latin typeface="Calibri" panose="020F0502020204030204" pitchFamily="34" charset="0"/>
                <a:ea typeface="Calibri" panose="020F0502020204030204" pitchFamily="34" charset="0"/>
                <a:cs typeface="Times New Roman" panose="02020603050405020304" pitchFamily="18" charset="0"/>
              </a:rPr>
            </a:br>
            <a:r>
              <a:rPr lang="fr-FR" sz="2200" b="1" dirty="0">
                <a:effectLst/>
                <a:latin typeface="Tahoma" panose="020B0604030504040204" pitchFamily="34" charset="0"/>
                <a:ea typeface="Calibri" panose="020F0502020204030204" pitchFamily="34" charset="0"/>
                <a:cs typeface="Times New Roman" panose="02020603050405020304" pitchFamily="18" charset="0"/>
              </a:rPr>
              <a:t>NB</a:t>
            </a:r>
            <a:r>
              <a:rPr lang="fr-FR" sz="2200" dirty="0">
                <a:effectLst/>
                <a:latin typeface="Tahoma" panose="020B0604030504040204" pitchFamily="34" charset="0"/>
                <a:ea typeface="Calibri" panose="020F0502020204030204" pitchFamily="34" charset="0"/>
                <a:cs typeface="Times New Roman" panose="02020603050405020304" pitchFamily="18" charset="0"/>
              </a:rPr>
              <a:t> : à la fin du processus l’agent reçoit </a:t>
            </a:r>
            <a:r>
              <a:rPr lang="fr-FR" sz="2200" b="1" dirty="0">
                <a:effectLst/>
                <a:latin typeface="Tahoma" panose="020B0604030504040204" pitchFamily="34" charset="0"/>
                <a:ea typeface="Calibri" panose="020F0502020204030204" pitchFamily="34" charset="0"/>
                <a:cs typeface="Times New Roman" panose="02020603050405020304" pitchFamily="18" charset="0"/>
              </a:rPr>
              <a:t>une décision de nomination</a:t>
            </a:r>
            <a:r>
              <a:rPr lang="fr-FR" sz="2200" dirty="0">
                <a:effectLst/>
                <a:latin typeface="Tahoma" panose="020B0604030504040204" pitchFamily="34" charset="0"/>
                <a:ea typeface="Calibri" panose="020F0502020204030204" pitchFamily="34" charset="0"/>
                <a:cs typeface="Times New Roman" panose="02020603050405020304" pitchFamily="18" charset="0"/>
              </a:rPr>
              <a:t> signée par Monsieur le Ministre de l’Education nationale (MEN).</a:t>
            </a:r>
            <a:br>
              <a:rPr lang="fr-FR" sz="2200" dirty="0">
                <a:effectLst/>
                <a:latin typeface="Tahoma" panose="020B0604030504040204" pitchFamily="34" charset="0"/>
                <a:ea typeface="Calibri" panose="020F0502020204030204" pitchFamily="34" charset="0"/>
                <a:cs typeface="Times New Roman" panose="02020603050405020304" pitchFamily="18" charset="0"/>
              </a:rPr>
            </a:br>
            <a:br>
              <a:rPr lang="fr-FR" sz="2200" dirty="0">
                <a:effectLst/>
                <a:latin typeface="Calibri" panose="020F0502020204030204" pitchFamily="34" charset="0"/>
                <a:ea typeface="Calibri" panose="020F0502020204030204" pitchFamily="34" charset="0"/>
                <a:cs typeface="Times New Roman" panose="02020603050405020304" pitchFamily="18" charset="0"/>
              </a:rPr>
            </a:br>
            <a:r>
              <a:rPr lang="fr-FR" sz="2200" b="1" dirty="0">
                <a:effectLst/>
                <a:latin typeface="Tahoma" panose="020B0604030504040204" pitchFamily="34" charset="0"/>
                <a:ea typeface="Calibri" panose="020F0502020204030204" pitchFamily="34" charset="0"/>
                <a:cs typeface="Times New Roman" panose="02020603050405020304" pitchFamily="18" charset="0"/>
              </a:rPr>
              <a:t>IRD </a:t>
            </a:r>
            <a:r>
              <a:rPr lang="fr-FR" sz="2200" dirty="0">
                <a:effectLst/>
                <a:latin typeface="Tahoma" panose="020B0604030504040204" pitchFamily="34" charset="0"/>
                <a:ea typeface="Calibri" panose="020F0502020204030204" pitchFamily="34" charset="0"/>
                <a:cs typeface="Times New Roman" panose="02020603050405020304" pitchFamily="18" charset="0"/>
              </a:rPr>
              <a:t>: une demande de l’intéressé – l’ordre de service de l’intéressé- un certificat de prise de service et/ou un certificat de cessation de service au besoin- </a:t>
            </a:r>
            <a:r>
              <a:rPr lang="fr-FR" sz="2200" i="1" dirty="0">
                <a:effectLst/>
                <a:latin typeface="Tahoma" panose="020B0604030504040204" pitchFamily="34" charset="0"/>
                <a:ea typeface="Calibri" panose="020F0502020204030204" pitchFamily="34" charset="0"/>
                <a:cs typeface="Times New Roman" panose="02020603050405020304" pitchFamily="18" charset="0"/>
              </a:rPr>
              <a:t>le 1ér bulletin de salaire de l’intéressé au besoin.</a:t>
            </a:r>
            <a:br>
              <a:rPr lang="fr-FR" sz="2200" i="1" dirty="0">
                <a:effectLst/>
                <a:latin typeface="Tahoma" panose="020B0604030504040204" pitchFamily="34" charset="0"/>
                <a:ea typeface="Calibri" panose="020F0502020204030204" pitchFamily="34" charset="0"/>
                <a:cs typeface="Times New Roman" panose="02020603050405020304" pitchFamily="18" charset="0"/>
              </a:rPr>
            </a:br>
            <a:br>
              <a:rPr lang="fr-FR" sz="2200" dirty="0">
                <a:effectLst/>
                <a:latin typeface="Calibri" panose="020F0502020204030204" pitchFamily="34" charset="0"/>
                <a:ea typeface="Calibri" panose="020F0502020204030204" pitchFamily="34" charset="0"/>
                <a:cs typeface="Times New Roman" panose="02020603050405020304" pitchFamily="18" charset="0"/>
              </a:rPr>
            </a:br>
            <a:r>
              <a:rPr lang="fr-FR" sz="2200" b="1" dirty="0">
                <a:effectLst/>
                <a:latin typeface="Tahoma" panose="020B0604030504040204" pitchFamily="34" charset="0"/>
                <a:ea typeface="Calibri" panose="020F0502020204030204" pitchFamily="34" charset="0"/>
                <a:cs typeface="Times New Roman" panose="02020603050405020304" pitchFamily="18" charset="0"/>
              </a:rPr>
              <a:t>NB</a:t>
            </a:r>
            <a:r>
              <a:rPr lang="fr-FR" sz="2200" dirty="0">
                <a:effectLst/>
                <a:latin typeface="Tahoma" panose="020B0604030504040204" pitchFamily="34" charset="0"/>
                <a:ea typeface="Calibri" panose="020F0502020204030204" pitchFamily="34" charset="0"/>
                <a:cs typeface="Times New Roman" panose="02020603050405020304" pitchFamily="18" charset="0"/>
              </a:rPr>
              <a:t> : Ici il s’agit </a:t>
            </a:r>
            <a:r>
              <a:rPr lang="fr-FR" sz="2200" b="1" dirty="0">
                <a:effectLst/>
                <a:latin typeface="Tahoma" panose="020B0604030504040204" pitchFamily="34" charset="0"/>
                <a:ea typeface="Calibri" panose="020F0502020204030204" pitchFamily="34" charset="0"/>
                <a:cs typeface="Times New Roman" panose="02020603050405020304" pitchFamily="18" charset="0"/>
              </a:rPr>
              <a:t>d’une lettre</a:t>
            </a:r>
            <a:r>
              <a:rPr lang="fr-FR" sz="2200" dirty="0">
                <a:effectLst/>
                <a:latin typeface="Tahoma" panose="020B0604030504040204" pitchFamily="34" charset="0"/>
                <a:ea typeface="Calibri" panose="020F0502020204030204" pitchFamily="34" charset="0"/>
                <a:cs typeface="Times New Roman" panose="02020603050405020304" pitchFamily="18" charset="0"/>
              </a:rPr>
              <a:t> que le MEN adresse à son homologue des Finances et du Budget pour la prise en charge de cette indemnité.</a:t>
            </a:r>
            <a:br>
              <a:rPr lang="fr-FR" sz="2200" dirty="0">
                <a:effectLst/>
                <a:latin typeface="Tahoma" panose="020B0604030504040204" pitchFamily="34" charset="0"/>
                <a:ea typeface="Calibri" panose="020F0502020204030204" pitchFamily="34" charset="0"/>
                <a:cs typeface="Times New Roman" panose="02020603050405020304" pitchFamily="18" charset="0"/>
              </a:rPr>
            </a:br>
            <a:br>
              <a:rPr lang="fr-FR" sz="2200" dirty="0">
                <a:effectLst/>
                <a:latin typeface="Calibri" panose="020F0502020204030204" pitchFamily="34" charset="0"/>
                <a:ea typeface="Calibri" panose="020F0502020204030204" pitchFamily="34" charset="0"/>
                <a:cs typeface="Times New Roman" panose="02020603050405020304" pitchFamily="18" charset="0"/>
              </a:rPr>
            </a:br>
            <a:r>
              <a:rPr lang="fr-FR" sz="2200" b="1" dirty="0">
                <a:effectLst/>
                <a:latin typeface="Tahoma" panose="020B0604030504040204" pitchFamily="34" charset="0"/>
                <a:ea typeface="Calibri" panose="020F0502020204030204" pitchFamily="34" charset="0"/>
                <a:cs typeface="Times New Roman" panose="02020603050405020304" pitchFamily="18" charset="0"/>
              </a:rPr>
              <a:t>L’ensemble de ces dossiers sont fournis après avoir obtenu son ordre de service et certificat de prise de service.</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Tree>
    <p:extLst>
      <p:ext uri="{BB962C8B-B14F-4D97-AF65-F5344CB8AC3E}">
        <p14:creationId xmlns:p14="http://schemas.microsoft.com/office/powerpoint/2010/main" val="22367881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p:cNvGrpSpPr/>
          <p:nvPr/>
        </p:nvGrpSpPr>
        <p:grpSpPr>
          <a:xfrm>
            <a:off x="1333955" y="2089610"/>
            <a:ext cx="9186243" cy="1531081"/>
            <a:chOff x="6144657" y="4592608"/>
            <a:chExt cx="5722482" cy="760262"/>
          </a:xfrm>
        </p:grpSpPr>
        <p:grpSp>
          <p:nvGrpSpPr>
            <p:cNvPr id="9" name="Groupe 8"/>
            <p:cNvGrpSpPr/>
            <p:nvPr/>
          </p:nvGrpSpPr>
          <p:grpSpPr>
            <a:xfrm>
              <a:off x="6144657" y="4627292"/>
              <a:ext cx="1301154" cy="694478"/>
              <a:chOff x="6144657" y="4627292"/>
              <a:chExt cx="1301154" cy="694478"/>
            </a:xfrm>
          </p:grpSpPr>
          <p:sp>
            <p:nvSpPr>
              <p:cNvPr id="21" name="Rectangle à coins arrondis 20"/>
              <p:cNvSpPr/>
              <p:nvPr/>
            </p:nvSpPr>
            <p:spPr>
              <a:xfrm>
                <a:off x="6157316" y="4627292"/>
                <a:ext cx="1288495" cy="694478"/>
              </a:xfrm>
              <a:prstGeom prst="roundRect">
                <a:avLst>
                  <a:gd name="adj" fmla="val 43334"/>
                </a:avLst>
              </a:prstGeom>
              <a:solidFill>
                <a:srgbClr val="007A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p:cNvSpPr/>
              <p:nvPr/>
            </p:nvSpPr>
            <p:spPr>
              <a:xfrm>
                <a:off x="6144657" y="4744726"/>
                <a:ext cx="999128" cy="4126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w="0"/>
                    <a:solidFill>
                      <a:srgbClr val="FFFFFF"/>
                    </a:solidFill>
                    <a:effectLst>
                      <a:outerShdw blurRad="38100" dist="19050" dir="2700000" algn="tl" rotWithShape="0">
                        <a:srgbClr val="282F39">
                          <a:alpha val="40000"/>
                        </a:srgbClr>
                      </a:outerShdw>
                    </a:effectLst>
                    <a:uLnTx/>
                    <a:uFillTx/>
                    <a:latin typeface="Perpetua" charset="0"/>
                    <a:ea typeface="Perpetua" charset="0"/>
                    <a:cs typeface="Perpetua" charset="0"/>
                  </a:rPr>
                  <a:t>04</a:t>
                </a:r>
              </a:p>
            </p:txBody>
          </p:sp>
          <p:sp>
            <p:nvSpPr>
              <p:cNvPr id="24" name="Triangle 23"/>
              <p:cNvSpPr/>
              <p:nvPr/>
            </p:nvSpPr>
            <p:spPr>
              <a:xfrm rot="5400000">
                <a:off x="6775085" y="4817011"/>
                <a:ext cx="416685" cy="17362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8" name="Groupe 7"/>
            <p:cNvGrpSpPr/>
            <p:nvPr/>
          </p:nvGrpSpPr>
          <p:grpSpPr>
            <a:xfrm>
              <a:off x="6894983" y="4592608"/>
              <a:ext cx="4972156" cy="760262"/>
              <a:chOff x="6974960" y="4601660"/>
              <a:chExt cx="4972156" cy="760262"/>
            </a:xfrm>
          </p:grpSpPr>
          <p:sp>
            <p:nvSpPr>
              <p:cNvPr id="22" name="Forme libre 21"/>
              <p:cNvSpPr/>
              <p:nvPr/>
            </p:nvSpPr>
            <p:spPr>
              <a:xfrm>
                <a:off x="6974960" y="4601660"/>
                <a:ext cx="4972156" cy="760262"/>
              </a:xfrm>
              <a:custGeom>
                <a:avLst/>
                <a:gdLst>
                  <a:gd name="connsiteX0" fmla="*/ 0 w 3634450"/>
                  <a:gd name="connsiteY0" fmla="*/ 0 h 752351"/>
                  <a:gd name="connsiteX1" fmla="*/ 3345078 w 3634450"/>
                  <a:gd name="connsiteY1" fmla="*/ 0 h 752351"/>
                  <a:gd name="connsiteX2" fmla="*/ 3634450 w 3634450"/>
                  <a:gd name="connsiteY2" fmla="*/ 348317 h 752351"/>
                  <a:gd name="connsiteX3" fmla="*/ 3634450 w 3634450"/>
                  <a:gd name="connsiteY3" fmla="*/ 404035 h 752351"/>
                  <a:gd name="connsiteX4" fmla="*/ 3345078 w 3634450"/>
                  <a:gd name="connsiteY4" fmla="*/ 752351 h 752351"/>
                  <a:gd name="connsiteX5" fmla="*/ 0 w 3634450"/>
                  <a:gd name="connsiteY5" fmla="*/ 752351 h 752351"/>
                  <a:gd name="connsiteX6" fmla="*/ 405116 w 3634450"/>
                  <a:gd name="connsiteY6" fmla="*/ 376176 h 752351"/>
                  <a:gd name="connsiteX7" fmla="*/ 0 w 3634450"/>
                  <a:gd name="connsiteY7" fmla="*/ 1 h 75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4450" h="752351">
                    <a:moveTo>
                      <a:pt x="0" y="0"/>
                    </a:moveTo>
                    <a:lnTo>
                      <a:pt x="3345078" y="0"/>
                    </a:lnTo>
                    <a:cubicBezTo>
                      <a:pt x="3504894" y="0"/>
                      <a:pt x="3634450" y="155946"/>
                      <a:pt x="3634450" y="348317"/>
                    </a:cubicBezTo>
                    <a:lnTo>
                      <a:pt x="3634450" y="404035"/>
                    </a:lnTo>
                    <a:cubicBezTo>
                      <a:pt x="3634450" y="596405"/>
                      <a:pt x="3504894" y="752351"/>
                      <a:pt x="3345078" y="752351"/>
                    </a:cubicBezTo>
                    <a:lnTo>
                      <a:pt x="0" y="752351"/>
                    </a:lnTo>
                    <a:lnTo>
                      <a:pt x="405116" y="376176"/>
                    </a:lnTo>
                    <a:lnTo>
                      <a:pt x="0" y="1"/>
                    </a:lnTo>
                    <a:close/>
                  </a:path>
                </a:pathLst>
              </a:custGeom>
              <a:gradFill flip="none" rotWithShape="1">
                <a:gsLst>
                  <a:gs pos="0">
                    <a:schemeClr val="bg1">
                      <a:lumMod val="95000"/>
                    </a:schemeClr>
                  </a:gs>
                  <a:gs pos="54000">
                    <a:schemeClr val="bg1"/>
                  </a:gs>
                  <a:gs pos="100000">
                    <a:schemeClr val="bg1">
                      <a:lumMod val="85000"/>
                    </a:schemeClr>
                  </a:gs>
                </a:gsLst>
                <a:lin ang="18900000" scaled="1"/>
                <a:tileRect/>
              </a:gradFill>
              <a:ln w="25400">
                <a:gradFill flip="none" rotWithShape="1">
                  <a:gsLst>
                    <a:gs pos="0">
                      <a:schemeClr val="accent1">
                        <a:lumMod val="5000"/>
                        <a:lumOff val="95000"/>
                      </a:schemeClr>
                    </a:gs>
                    <a:gs pos="0">
                      <a:schemeClr val="accent1">
                        <a:lumMod val="45000"/>
                        <a:lumOff val="55000"/>
                      </a:schemeClr>
                    </a:gs>
                    <a:gs pos="0">
                      <a:schemeClr val="bg1"/>
                    </a:gs>
                    <a:gs pos="100000">
                      <a:schemeClr val="bg1">
                        <a:lumMod val="85000"/>
                      </a:schemeClr>
                    </a:gs>
                  </a:gsLst>
                  <a:lin ang="8100000" scaled="1"/>
                  <a:tileRect/>
                </a:gradFill>
              </a:ln>
              <a:effectLst>
                <a:outerShdw blurRad="254000" dist="889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Rectangle 24"/>
              <p:cNvSpPr/>
              <p:nvPr/>
            </p:nvSpPr>
            <p:spPr>
              <a:xfrm>
                <a:off x="7977003" y="4806039"/>
                <a:ext cx="3433302" cy="351503"/>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w="0"/>
                    <a:solidFill>
                      <a:srgbClr val="007A7D"/>
                    </a:solidFill>
                    <a:effectLst>
                      <a:outerShdw blurRad="38100" dist="19050" dir="2700000" algn="tl" rotWithShape="0">
                        <a:srgbClr val="282F39">
                          <a:alpha val="40000"/>
                        </a:srgbClr>
                      </a:outerShdw>
                    </a:effectLst>
                    <a:uLnTx/>
                    <a:uFillTx/>
                    <a:latin typeface="Perpetua" charset="0"/>
                    <a:ea typeface="Perpetua" charset="0"/>
                    <a:cs typeface="Perpetua" charset="0"/>
                  </a:rPr>
                  <a:t>CIRCUIT DES DOSSIERS</a:t>
                </a:r>
              </a:p>
            </p:txBody>
          </p:sp>
        </p:grpSp>
      </p:grpSp>
    </p:spTree>
    <p:extLst>
      <p:ext uri="{BB962C8B-B14F-4D97-AF65-F5344CB8AC3E}">
        <p14:creationId xmlns:p14="http://schemas.microsoft.com/office/powerpoint/2010/main" val="27673468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2519</TotalTime>
  <Words>666</Words>
  <Application>Microsoft Office PowerPoint</Application>
  <PresentationFormat>Grand écran</PresentationFormat>
  <Paragraphs>48</Paragraphs>
  <Slides>14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Arial</vt:lpstr>
      <vt:lpstr>Calibri</vt:lpstr>
      <vt:lpstr>Calibri Light</vt:lpstr>
      <vt:lpstr>Perpetua</vt:lpstr>
      <vt:lpstr>Perpetua Titling MT</vt:lpstr>
      <vt:lpstr>Tahoma</vt:lpstr>
      <vt:lpstr>Times New Roman</vt:lpstr>
      <vt:lpstr>Wingdings</vt:lpstr>
      <vt:lpstr>Office Theme</vt:lpstr>
      <vt:lpstr>LES INDEMNITES</vt:lpstr>
      <vt:lpstr>Présentation PowerPoint</vt:lpstr>
      <vt:lpstr>Présentation PowerPoint</vt:lpstr>
      <vt:lpstr>Présentation PowerPoint</vt:lpstr>
      <vt:lpstr>Présentation PowerPoint</vt:lpstr>
      <vt:lpstr>Présentation PowerPoint</vt:lpstr>
      <vt:lpstr>Présentation PowerPoint</vt:lpstr>
      <vt:lpstr>Indemnité de sujétion (IS) : une demande de l’intéressé précisant l’agent remplacé, son matricule et sa destination – l’ordre de service de l’intéressé- un certificat de prise de service et/ou un certificat de cessation de service au besoin,  NB : à la fin du processus l’agent reçoit une décision de nomination signée par Monsieur le Ministre de l’Education nationale (MEN).  IRD : une demande de l’intéressé – l’ordre de service de l’intéressé- un certificat de prise de service et/ou un certificat de cessation de service au besoin- le 1ér bulletin de salaire de l’intéressé au besoin.  NB : Ici il s’agit d’une lettre que le MEN adresse à son homologue des Finances et du Budget pour la prise en charge de cette indemnité.  L’ensemble de ces dossiers sont fournis après avoir obtenu son ordre de service et certificat de prise de service. </vt:lpstr>
      <vt:lpstr>Présentation PowerPoint</vt:lpstr>
      <vt:lpstr>Les indemnités de sujétion font deux (2) circuits : interne du MEN (chef de bureau, contrôle qualité, chef de division, coordonnateur, DRH, SG, DC, MEN) et externe (Finances : COF, CCMS, CB et Gouvernement : SGG).   NB :  - les IRD ne font que le circuit interne du MEN - les IS sont régies par le décret 91-1169 du 07 novembre 1991 et sont liées aux décrets relatifs à la nomination des ministres, à la répartition des services de l’Etat et aux attributions du MEN n°2020-2207 du 11 novembre 2020. </vt:lpstr>
      <vt:lpstr>Présentation PowerPoint</vt:lpstr>
      <vt:lpstr>AGENT : Il a toute la responsabilité de constituer son dossier au complet et de le déposer dans le circuit administratif au premier niveau : IEF et une fois l’acte signé de le déposer individuellement au service des finances.  IEF : contrôler et transmettre les différents dossiers des agents par voie hiérarchique avec un bordereau d’envoi, niveau IA.  IA : contrôler et transmettre les différents dossiers des agents par voie hiérarchique avec un bordereau d’envoi, niveau MEN.  MEN/DRH : contrôler et transmettre les différents dossiers des agents par voie hiérarchique avec un bordereau d’envoi, niveau du ministère des finances et du budget.  </vt:lpstr>
      <vt:lpstr>CAS DES INTERIMAIRES  la durée de l’intérim ne doit pas excéder un an, A chaque fois de besoin l’intérim doit être renouvelé par un acte administratif signé par l’autorité compétente.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RENCONTRE NATIONALE DE LA DEE</dc:title>
  <dc:creator>Utilisateur Windows</dc:creator>
  <cp:lastModifiedBy>boubacar niasse</cp:lastModifiedBy>
  <cp:revision>292</cp:revision>
  <cp:lastPrinted>2019-10-21T23:25:58Z</cp:lastPrinted>
  <dcterms:created xsi:type="dcterms:W3CDTF">2019-10-21T13:46:08Z</dcterms:created>
  <dcterms:modified xsi:type="dcterms:W3CDTF">2021-08-19T13:47:48Z</dcterms:modified>
</cp:coreProperties>
</file>