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4" r:id="rId4"/>
    <p:sldId id="285" r:id="rId5"/>
    <p:sldId id="264" r:id="rId6"/>
    <p:sldId id="266" r:id="rId7"/>
    <p:sldId id="269" r:id="rId8"/>
    <p:sldId id="271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0000"/>
    <a:srgbClr val="003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DELL\Desktop\Fr&#160;__RAP_2021_et_PTA_2022\CANEVAS\PTA%20IA%20THIES%202022%20DRAFT%20OUTI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LL\Desktop\Fr&#160;__RAP_2021_et_PTA_2022\CANEVAS\PTA%20IA%20THIES%202022%20DRAFT%20OUTI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LL\Desktop\Fr&#160;__RAP_2021_et_PTA_2022\CANEVAS\PTA%20IA%20THIES%202022%20DRAFT%20OUTI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LL\Desktop\Fr&#160;__RAP_2021_et_PTA_2022\CANEVAS\PTA%20IA%20THIES%202022%20DRAFT%20OUTI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LL\Desktop\Fr&#160;__RAP_2021_et_PTA_2022\CANEVAS\PTA%20IA%20THIES%202022%20DRAFT%20OUTI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400" dirty="0"/>
              <a:t>FINANCEMENT DU PTA PAR SOURCE</a:t>
            </a:r>
          </a:p>
        </c:rich>
      </c:tx>
      <c:layout>
        <c:manualLayout>
          <c:xMode val="edge"/>
          <c:yMode val="edge"/>
          <c:x val="0.10704599605164627"/>
          <c:y val="1.98534647552799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7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58608024220518E-2"/>
          <c:y val="0.19316890418954816"/>
          <c:w val="0.75956191252919014"/>
          <c:h val="0.72929705647610987"/>
        </c:manualLayout>
      </c:layout>
      <c:pie3DChart>
        <c:varyColors val="1"/>
        <c:ser>
          <c:idx val="0"/>
          <c:order val="0"/>
          <c:spPr>
            <a:blipFill>
              <a:blip xmlns:r="http://schemas.openxmlformats.org/officeDocument/2006/relationships" r:embed="rId3"/>
              <a:tile tx="0" ty="0" sx="100000" sy="100000" flip="none" algn="tl"/>
            </a:blipFill>
            <a:ln>
              <a:noFill/>
            </a:ln>
          </c:spPr>
          <c:dPt>
            <c:idx val="0"/>
            <c:bubble3D val="0"/>
            <c:explosion val="40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57-4894-B90B-F52545B20170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57-4894-B90B-F52545B20170}"/>
              </c:ext>
            </c:extLst>
          </c:dPt>
          <c:dPt>
            <c:idx val="2"/>
            <c:bubble3D val="0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57-4894-B90B-F52545B20170}"/>
              </c:ext>
            </c:extLst>
          </c:dPt>
          <c:dLbls>
            <c:dLbl>
              <c:idx val="0"/>
              <c:layout>
                <c:manualLayout>
                  <c:x val="0.14437406855439641"/>
                  <c:y val="-5.673222390317700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372578241430702"/>
                      <c:h val="0.1292360060514372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5.402384500745161E-2"/>
                  <c:y val="-5.673222390317700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935737587570553"/>
                      <c:h val="0.12923600605143723"/>
                    </c:manualLayout>
                  </c15:layout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Feuil2!$A$28:$B$28</c:f>
              <c:strCache>
                <c:ptCount val="2"/>
                <c:pt idx="0">
                  <c:v>ETAT </c:v>
                </c:pt>
                <c:pt idx="1">
                  <c:v>PTF</c:v>
                </c:pt>
              </c:strCache>
            </c:strRef>
          </c:cat>
          <c:val>
            <c:numRef>
              <c:f>Feuil2!$A$29:$B$29</c:f>
              <c:numCache>
                <c:formatCode>0</c:formatCode>
                <c:ptCount val="2"/>
                <c:pt idx="0" formatCode="#,##0">
                  <c:v>2334395655</c:v>
                </c:pt>
                <c:pt idx="1">
                  <c:v>1348699140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957-4894-B90B-F52545B20170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957-4894-B90B-F52545B201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5957-4894-B90B-F52545B2017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Feuil2!$A$28:$B$28</c:f>
              <c:strCache>
                <c:ptCount val="2"/>
                <c:pt idx="0">
                  <c:v>ETAT </c:v>
                </c:pt>
                <c:pt idx="1">
                  <c:v>PTF</c:v>
                </c:pt>
              </c:strCache>
            </c:strRef>
          </c:cat>
          <c:val>
            <c:numRef>
              <c:f>Feuil2!$A$30:$B$30</c:f>
              <c:numCache>
                <c:formatCode>General</c:formatCode>
                <c:ptCount val="2"/>
                <c:pt idx="0" formatCode="0.0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5957-4894-B90B-F52545B201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solidFill>
            <a:srgbClr val="FFC000"/>
          </a:solidFill>
        </a:ln>
        <a:effectLst/>
      </c:spPr>
    </c:plotArea>
    <c:legend>
      <c:legendPos val="r"/>
      <c:layout>
        <c:manualLayout>
          <c:xMode val="edge"/>
          <c:yMode val="edge"/>
          <c:x val="0.89488541018810797"/>
          <c:y val="0.42245166593207617"/>
          <c:w val="9.3937242568970986E-2"/>
          <c:h val="0.170546594875338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FINANCEMENT DU PTA PAR NATURE DE DEPENSE</a:t>
            </a:r>
          </a:p>
        </c:rich>
      </c:tx>
      <c:layout>
        <c:manualLayout>
          <c:xMode val="edge"/>
          <c:yMode val="edge"/>
          <c:x val="9.8752196836555367E-2"/>
          <c:y val="7.808469914949161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6B3-4D43-9F0B-CD2006A7F6C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6B3-4D43-9F0B-CD2006A7F6C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6B3-4D43-9F0B-CD2006A7F6C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845342706502635"/>
                      <c:h val="6.2409195795231166E-2"/>
                    </c:manualLayout>
                  </c15:layout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80147516709796"/>
                      <c:h val="6.2409195795231166E-2"/>
                    </c:manualLayout>
                  </c15:layout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Feuil2!$A$23:$C$23</c:f>
              <c:strCache>
                <c:ptCount val="3"/>
                <c:pt idx="0">
                  <c:v>PERSONNEL</c:v>
                </c:pt>
                <c:pt idx="1">
                  <c:v>FONCTIONNEMENT</c:v>
                </c:pt>
                <c:pt idx="2">
                  <c:v>INVESTISSEMENT</c:v>
                </c:pt>
              </c:strCache>
            </c:strRef>
          </c:cat>
          <c:val>
            <c:numRef>
              <c:f>Feuil2!$A$24:$C$24</c:f>
              <c:numCache>
                <c:formatCode>0.00%</c:formatCode>
                <c:ptCount val="3"/>
                <c:pt idx="0">
                  <c:v>0.63381362276340758</c:v>
                </c:pt>
                <c:pt idx="1">
                  <c:v>0.34571067291793667</c:v>
                </c:pt>
                <c:pt idx="2">
                  <c:v>2.0475704318655745E-2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6B3-4D43-9F0B-CD2006A7F6CC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fr-FR" sz="3600" dirty="0">
                <a:solidFill>
                  <a:schemeClr val="tx2">
                    <a:lumMod val="50000"/>
                  </a:schemeClr>
                </a:solidFill>
              </a:rPr>
              <a:t>FINANCEMENT PAR PROGAMME</a:t>
            </a:r>
          </a:p>
        </c:rich>
      </c:tx>
      <c:overlay val="0"/>
      <c:spPr>
        <a:gradFill>
          <a:gsLst>
            <a:gs pos="0">
              <a:srgbClr val="FF0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fr-FR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2952057733700241E-2"/>
          <c:y val="0.12149998177311169"/>
          <c:w val="0.65436570239489966"/>
          <c:h val="0.74080799312989221"/>
        </c:manualLayout>
      </c:layout>
      <c:bar3D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755-4550-8A78-78BAD8AE5D3A}"/>
              </c:ext>
            </c:extLst>
          </c:dPt>
          <c:dPt>
            <c:idx val="1"/>
            <c:invertIfNegative val="0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55-4550-8A78-78BAD8AE5D3A}"/>
              </c:ext>
            </c:extLst>
          </c:dPt>
          <c:dPt>
            <c:idx val="2"/>
            <c:invertIfNegative val="0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755-4550-8A78-78BAD8AE5D3A}"/>
              </c:ext>
            </c:extLst>
          </c:dPt>
          <c:dPt>
            <c:idx val="3"/>
            <c:invertIfNegative val="0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755-4550-8A78-78BAD8AE5D3A}"/>
              </c:ext>
            </c:extLst>
          </c:dPt>
          <c:dPt>
            <c:idx val="4"/>
            <c:invertIfNegative val="0"/>
            <c:bubble3D val="0"/>
            <c:explosion val="34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755-4550-8A78-78BAD8AE5D3A}"/>
              </c:ext>
            </c:extLst>
          </c:dPt>
          <c:dPt>
            <c:idx val="5"/>
            <c:invertIfNegative val="0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755-4550-8A78-78BAD8AE5D3A}"/>
              </c:ext>
            </c:extLst>
          </c:dPt>
          <c:dLbls>
            <c:dLbl>
              <c:idx val="1"/>
              <c:layout>
                <c:manualLayout>
                  <c:x val="0"/>
                  <c:y val="-5.2241755370856423E-2"/>
                </c:manualLayout>
              </c:layout>
              <c:numFmt formatCode="#,##0" sourceLinked="0"/>
              <c:spPr>
                <a:solidFill>
                  <a:schemeClr val="accent6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755-4550-8A78-78BAD8AE5D3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numFmt formatCode="#,##0" sourceLinked="0"/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731833910034602E-3"/>
                  <c:y val="-2.2391732283464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755-4550-8A78-78BAD8AE5D3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7301038062283659E-2"/>
                  <c:y val="-3.4808344269466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755-4550-8A78-78BAD8AE5D3A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Feuil2!$A$40:$A$45</c:f>
              <c:strCache>
                <c:ptCount val="6"/>
                <c:pt idx="0">
                  <c:v>PILOTAGE MINISTERIEL GESTION ET COORDINATION ADMINISTRATIVE</c:v>
                </c:pt>
                <c:pt idx="1">
                  <c:v>ENSEIGNEMENT PRESCOLAIRE</c:v>
                </c:pt>
                <c:pt idx="2">
                  <c:v>ENSEIGNEMENT ELEMENTAIRE</c:v>
                </c:pt>
                <c:pt idx="3">
                  <c:v>ENSEIGNEMENT MOYEN GENERAL</c:v>
                </c:pt>
                <c:pt idx="4">
                  <c:v>ENSEIGNEMENT SECONDAIRE</c:v>
                </c:pt>
                <c:pt idx="5">
                  <c:v>EDUCATION DE BASE DES JEUNES ET DES ADULTES</c:v>
                </c:pt>
              </c:strCache>
            </c:strRef>
          </c:cat>
          <c:val>
            <c:numRef>
              <c:f>Feuil2!$B$40:$B$45</c:f>
              <c:numCache>
                <c:formatCode>General</c:formatCode>
                <c:ptCount val="6"/>
                <c:pt idx="0">
                  <c:v>574748350</c:v>
                </c:pt>
                <c:pt idx="1">
                  <c:v>2665000</c:v>
                </c:pt>
                <c:pt idx="2">
                  <c:v>2072305700</c:v>
                </c:pt>
                <c:pt idx="3">
                  <c:v>227490800</c:v>
                </c:pt>
                <c:pt idx="4">
                  <c:v>803707945</c:v>
                </c:pt>
                <c:pt idx="5">
                  <c:v>2177000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5755-4550-8A78-78BAD8AE5D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shape val="box"/>
        <c:axId val="160922216"/>
        <c:axId val="160919472"/>
        <c:axId val="0"/>
      </c:bar3DChart>
      <c:catAx>
        <c:axId val="160922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0919472"/>
        <c:crosses val="autoZero"/>
        <c:auto val="1"/>
        <c:lblAlgn val="ctr"/>
        <c:lblOffset val="100"/>
        <c:noMultiLvlLbl val="0"/>
      </c:catAx>
      <c:valAx>
        <c:axId val="1609194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0922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537798340735097"/>
          <c:y val="0.29333305993000874"/>
          <c:w val="0.36462201659264909"/>
          <c:h val="0.44308897151744919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showDLblsOverMax val="0"/>
  </c:chart>
  <c:spPr>
    <a:gradFill>
      <a:gsLst>
        <a:gs pos="0">
          <a:srgbClr val="FF0000"/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PART DES PROGRAMMES DANS LE FINANCEMENT DE L'ETAT</a:t>
            </a:r>
            <a:endParaRPr lang="fr-SN" dirty="0"/>
          </a:p>
        </c:rich>
      </c:tx>
      <c:layout>
        <c:manualLayout>
          <c:xMode val="edge"/>
          <c:yMode val="edge"/>
          <c:x val="8.9758909554817135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1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8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1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50800" dist="12700" dir="5400000" algn="ctr" rotWithShape="0">
                  <a:srgbClr val="000000">
                    <a:alpha val="50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DA-43E9-A539-4AE8BC7C7ED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2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50800" dist="12700" dir="5400000" algn="ctr" rotWithShape="0">
                  <a:srgbClr val="000000">
                    <a:alpha val="50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DA-43E9-A539-4AE8BC7C7ED7}"/>
              </c:ext>
            </c:extLst>
          </c:dPt>
          <c:dPt>
            <c:idx val="2"/>
            <c:bubble3D val="0"/>
            <c:explosion val="42"/>
            <c:spPr>
              <a:gradFill rotWithShape="1">
                <a:gsLst>
                  <a:gs pos="0">
                    <a:schemeClr val="accent3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3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50800" dist="12700" dir="5400000" algn="ctr" rotWithShape="0">
                  <a:srgbClr val="000000">
                    <a:alpha val="50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DA-43E9-A539-4AE8BC7C7ED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4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50800" dist="12700" dir="5400000" algn="ctr" rotWithShape="0">
                  <a:srgbClr val="000000">
                    <a:alpha val="50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DA-43E9-A539-4AE8BC7C7ED7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5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50800" dist="12700" dir="5400000" algn="ctr" rotWithShape="0">
                  <a:srgbClr val="000000">
                    <a:alpha val="50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DA-43E9-A539-4AE8BC7C7ED7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6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50800" dist="12700" dir="5400000" algn="ctr" rotWithShape="0">
                  <a:srgbClr val="000000">
                    <a:alpha val="50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DA-43E9-A539-4AE8BC7C7ED7}"/>
              </c:ext>
            </c:extLst>
          </c:dPt>
          <c:dLbls>
            <c:dLbl>
              <c:idx val="0"/>
              <c:layout>
                <c:manualLayout>
                  <c:x val="7.7480284216391651E-2"/>
                  <c:y val="-5.882352941176470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1653522810928398E-3"/>
                  <c:y val="-2.74509803921568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Feuil2!$A$40:$A$45</c:f>
              <c:strCache>
                <c:ptCount val="6"/>
                <c:pt idx="0">
                  <c:v>PILOTAGE MINISTERIEL GESTION ET COORDINATION ADMINISTRATIVE</c:v>
                </c:pt>
                <c:pt idx="1">
                  <c:v>ENSEIGNEMENT PRESCOLAIRE</c:v>
                </c:pt>
                <c:pt idx="2">
                  <c:v>ENSEIGNEMENT ELEMENTAIRE</c:v>
                </c:pt>
                <c:pt idx="3">
                  <c:v>ENSEIGNEMENT MOYEN GENERAL</c:v>
                </c:pt>
                <c:pt idx="4">
                  <c:v>ENSEIGNEMENT SECONDAIRE</c:v>
                </c:pt>
                <c:pt idx="5">
                  <c:v>EDUCATION DE BASE DES JEUNES ET DES ADULTES</c:v>
                </c:pt>
              </c:strCache>
            </c:strRef>
          </c:cat>
          <c:val>
            <c:numRef>
              <c:f>Feuil2!$B$40:$B$45</c:f>
              <c:numCache>
                <c:formatCode>General</c:formatCode>
                <c:ptCount val="6"/>
                <c:pt idx="0">
                  <c:v>574748350</c:v>
                </c:pt>
                <c:pt idx="1">
                  <c:v>2665000</c:v>
                </c:pt>
                <c:pt idx="2">
                  <c:v>2072305700</c:v>
                </c:pt>
                <c:pt idx="3">
                  <c:v>227490800</c:v>
                </c:pt>
                <c:pt idx="4">
                  <c:v>803707945</c:v>
                </c:pt>
                <c:pt idx="5">
                  <c:v>2177000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8DA-43E9-A539-4AE8BC7C7ED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SN"/>
              <a:t>REPARTITON DU PTA PAR COMOSANTE</a:t>
            </a:r>
          </a:p>
        </c:rich>
      </c:tx>
      <c:layout>
        <c:manualLayout>
          <c:xMode val="edge"/>
          <c:yMode val="edge"/>
          <c:x val="0.1654374453193350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890387888994568E-2"/>
          <c:y val="0.14914491693910478"/>
          <c:w val="0.84114834043120312"/>
          <c:h val="0.77878230733437681"/>
        </c:manualLayout>
      </c:layout>
      <c:pie3DChart>
        <c:varyColors val="1"/>
        <c:ser>
          <c:idx val="0"/>
          <c:order val="0"/>
          <c:explosion val="2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640-4234-8A05-5497E3F0B8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640-4234-8A05-5497E3F0B8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640-4234-8A05-5497E3F0B885}"/>
              </c:ext>
            </c:extLst>
          </c:dPt>
          <c:dLbls>
            <c:dLbl>
              <c:idx val="0"/>
              <c:layout>
                <c:manualLayout>
                  <c:x val="0"/>
                  <c:y val="-0.28012279355333847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7.290867229470453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Feuil2!$D$84:$F$84</c:f>
              <c:strCache>
                <c:ptCount val="3"/>
                <c:pt idx="0">
                  <c:v>QUALITE AMELIOREE</c:v>
                </c:pt>
                <c:pt idx="1">
                  <c:v>ACCES EQUITABLE</c:v>
                </c:pt>
                <c:pt idx="2">
                  <c:v>GOUVERNANCE TRANSPARENTE</c:v>
                </c:pt>
              </c:strCache>
            </c:strRef>
          </c:cat>
          <c:val>
            <c:numRef>
              <c:f>Feuil2!$D$85:$F$85</c:f>
              <c:numCache>
                <c:formatCode>General</c:formatCode>
                <c:ptCount val="3"/>
                <c:pt idx="0">
                  <c:v>1874378565</c:v>
                </c:pt>
                <c:pt idx="1">
                  <c:v>1215272020</c:v>
                </c:pt>
                <c:pt idx="2">
                  <c:v>593444210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640-4234-8A05-5497E3F0B88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="" xmlns:a16="http://schemas.microsoft.com/office/drawing/2014/main" id="{B2F23582-140F-264D-B8E2-8E2DBDEF33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AEDCEBC4-3A91-8844-B8C3-A482CC2267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A3E53-C986-7C45-B2D8-59E98A1BDD16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B530C80F-E3A0-E343-A23A-21459CF871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278F0A9-B692-8944-B4E2-C867B8DA5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CD65-6AA6-1C45-B64A-C8A283C01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084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0B31B-FBA1-1648-8E69-2396468D87DC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2F5DC-F5FE-624A-8CDF-4E072E9182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9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19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02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5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43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18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86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4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49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6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37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72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lumMod val="5000"/>
                <a:lumOff val="9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7EA4E85-118A-4976-92A4-77AE95DD6A28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95193C-0D81-4A86-81B7-42426F77CF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57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 de texte 3">
            <a:extLst>
              <a:ext uri="{FF2B5EF4-FFF2-40B4-BE49-F238E27FC236}">
                <a16:creationId xmlns="" xmlns:a16="http://schemas.microsoft.com/office/drawing/2014/main" id="{AF5ECD25-7350-4C7C-AD50-72F49738AE90}"/>
              </a:ext>
            </a:extLst>
          </p:cNvPr>
          <p:cNvSpPr txBox="1"/>
          <p:nvPr/>
        </p:nvSpPr>
        <p:spPr>
          <a:xfrm>
            <a:off x="1200354" y="54876"/>
            <a:ext cx="9824698" cy="2061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50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endParaRPr lang="fr-F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fr-FR" sz="2200" dirty="0">
              <a:solidFill>
                <a:srgbClr val="1F3864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60A43585-AC92-4B52-BC57-332CAA94BD1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548" y="4635988"/>
            <a:ext cx="3378200" cy="201472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 de texte 5">
            <a:extLst>
              <a:ext uri="{FF2B5EF4-FFF2-40B4-BE49-F238E27FC236}">
                <a16:creationId xmlns="" xmlns:a16="http://schemas.microsoft.com/office/drawing/2014/main" id="{259A6C50-848A-4E97-9936-BF3AECBABC5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716" y="2976218"/>
            <a:ext cx="12166322" cy="115846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SN" sz="7200" b="1" dirty="0">
                <a:solidFill>
                  <a:schemeClr val="bg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PRÉSENTATION DU PTA 2021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03B11139-A595-45F4-A694-81924DB95DE2}"/>
              </a:ext>
            </a:extLst>
          </p:cNvPr>
          <p:cNvSpPr txBox="1"/>
          <p:nvPr/>
        </p:nvSpPr>
        <p:spPr>
          <a:xfrm>
            <a:off x="8835870" y="6255829"/>
            <a:ext cx="184410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SN" sz="3200" b="1" i="1" dirty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Avril 2022</a:t>
            </a:r>
            <a:endParaRPr lang="fr-FR" sz="3200" b="1" i="1" dirty="0">
              <a:solidFill>
                <a:schemeClr val="accent1">
                  <a:lumMod val="50000"/>
                </a:schemeClr>
              </a:solidFill>
              <a:latin typeface="Perpetua" panose="02020502060401020303" pitchFamily="18" charset="0"/>
            </a:endParaRPr>
          </a:p>
        </p:txBody>
      </p:sp>
      <p:sp>
        <p:nvSpPr>
          <p:cNvPr id="3" name="Demi-cadre 2">
            <a:extLst>
              <a:ext uri="{FF2B5EF4-FFF2-40B4-BE49-F238E27FC236}">
                <a16:creationId xmlns="" xmlns:a16="http://schemas.microsoft.com/office/drawing/2014/main" id="{5B2EDD44-4053-4CE8-949C-C2D4B9AEA601}"/>
              </a:ext>
            </a:extLst>
          </p:cNvPr>
          <p:cNvSpPr/>
          <p:nvPr/>
        </p:nvSpPr>
        <p:spPr>
          <a:xfrm flipV="1">
            <a:off x="0" y="17392"/>
            <a:ext cx="1288110" cy="6840607"/>
          </a:xfrm>
          <a:prstGeom prst="halfFram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Demi-cadre 12">
            <a:extLst>
              <a:ext uri="{FF2B5EF4-FFF2-40B4-BE49-F238E27FC236}">
                <a16:creationId xmlns="" xmlns:a16="http://schemas.microsoft.com/office/drawing/2014/main" id="{20F00B54-999D-4B93-BB5F-11B5E1575172}"/>
              </a:ext>
            </a:extLst>
          </p:cNvPr>
          <p:cNvSpPr/>
          <p:nvPr/>
        </p:nvSpPr>
        <p:spPr>
          <a:xfrm>
            <a:off x="0" y="-18396"/>
            <a:ext cx="1288110" cy="6823213"/>
          </a:xfrm>
          <a:prstGeom prst="halfFram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Demi-cadre 14">
            <a:extLst>
              <a:ext uri="{FF2B5EF4-FFF2-40B4-BE49-F238E27FC236}">
                <a16:creationId xmlns="" xmlns:a16="http://schemas.microsoft.com/office/drawing/2014/main" id="{7504BD6D-6A18-449A-BB72-E7E6EF33191E}"/>
              </a:ext>
            </a:extLst>
          </p:cNvPr>
          <p:cNvSpPr/>
          <p:nvPr/>
        </p:nvSpPr>
        <p:spPr>
          <a:xfrm flipH="1">
            <a:off x="10903890" y="-18397"/>
            <a:ext cx="1288110" cy="6823213"/>
          </a:xfrm>
          <a:prstGeom prst="halfFram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449D7DAD-46A4-4F48-B2D1-1ED5427850A7}"/>
              </a:ext>
            </a:extLst>
          </p:cNvPr>
          <p:cNvSpPr/>
          <p:nvPr/>
        </p:nvSpPr>
        <p:spPr>
          <a:xfrm>
            <a:off x="10605051" y="6149400"/>
            <a:ext cx="1152939" cy="691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Demi-cadre 18">
            <a:extLst>
              <a:ext uri="{FF2B5EF4-FFF2-40B4-BE49-F238E27FC236}">
                <a16:creationId xmlns="" xmlns:a16="http://schemas.microsoft.com/office/drawing/2014/main" id="{79B04418-D26B-4842-98A5-2873D14C7D0F}"/>
              </a:ext>
            </a:extLst>
          </p:cNvPr>
          <p:cNvSpPr/>
          <p:nvPr/>
        </p:nvSpPr>
        <p:spPr>
          <a:xfrm flipH="1" flipV="1">
            <a:off x="10907409" y="24845"/>
            <a:ext cx="1288110" cy="6823214"/>
          </a:xfrm>
          <a:prstGeom prst="halfFram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527C4010-2711-4A1D-B4E5-7530B5B101CD}"/>
              </a:ext>
            </a:extLst>
          </p:cNvPr>
          <p:cNvSpPr txBox="1"/>
          <p:nvPr/>
        </p:nvSpPr>
        <p:spPr>
          <a:xfrm>
            <a:off x="443950" y="5923722"/>
            <a:ext cx="854100" cy="5068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A3BF12D0-6165-8A4E-8A83-3010D348D4EA}"/>
              </a:ext>
            </a:extLst>
          </p:cNvPr>
          <p:cNvSpPr txBox="1"/>
          <p:nvPr/>
        </p:nvSpPr>
        <p:spPr>
          <a:xfrm>
            <a:off x="4740965" y="644701"/>
            <a:ext cx="337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2060"/>
                </a:solidFill>
              </a:rPr>
              <a:t>République du Sénégal</a:t>
            </a:r>
            <a:endParaRPr lang="fr-FR" sz="1600" b="1" dirty="0">
              <a:solidFill>
                <a:srgbClr val="002060"/>
              </a:solidFill>
            </a:endParaRPr>
          </a:p>
          <a:p>
            <a:pPr algn="ctr"/>
            <a:r>
              <a:rPr lang="fr-FR" sz="1600" dirty="0">
                <a:solidFill>
                  <a:srgbClr val="002060"/>
                </a:solidFill>
              </a:rPr>
              <a:t>Un Peuple – Un But une Foi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="" xmlns:a16="http://schemas.microsoft.com/office/drawing/2014/main" id="{5A3DF25F-7365-5642-BE50-E5C2D5DCC6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12" y="77098"/>
            <a:ext cx="1128944" cy="64633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="" xmlns:a16="http://schemas.microsoft.com/office/drawing/2014/main" id="{4F47A029-AE13-C247-B082-A1D782AAC0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606" y="527696"/>
            <a:ext cx="1352550" cy="762000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E18D6304-F211-8C41-AEB4-6E7703982773}"/>
              </a:ext>
            </a:extLst>
          </p:cNvPr>
          <p:cNvSpPr txBox="1"/>
          <p:nvPr/>
        </p:nvSpPr>
        <p:spPr>
          <a:xfrm>
            <a:off x="1166948" y="1269887"/>
            <a:ext cx="44443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8625" algn="l"/>
              </a:tabLst>
            </a:pPr>
            <a:r>
              <a:rPr lang="fr-FR" altLang="zh-TW" sz="2000" dirty="0">
                <a:solidFill>
                  <a:srgbClr val="0032C9"/>
                </a:solidFill>
                <a:latin typeface="Franklin Gothic Medium Cond" pitchFamily="34" charset="0"/>
                <a:ea typeface="Times"/>
                <a:cs typeface="Times New Roman" pitchFamily="18" charset="0"/>
              </a:rPr>
              <a:t>Ministère de l’Education nationale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8625" algn="l"/>
              </a:tabLst>
            </a:pPr>
            <a:r>
              <a:rPr lang="fr-FR" altLang="zh-TW" b="1" dirty="0">
                <a:solidFill>
                  <a:srgbClr val="0032C9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INSPECTION D’ACADEMIE DE THIES</a:t>
            </a:r>
          </a:p>
        </p:txBody>
      </p:sp>
    </p:spTree>
    <p:extLst>
      <p:ext uri="{BB962C8B-B14F-4D97-AF65-F5344CB8AC3E}">
        <p14:creationId xmlns:p14="http://schemas.microsoft.com/office/powerpoint/2010/main" val="424346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6ED3849-4907-46B1-9748-B09D220BA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65735"/>
            <a:ext cx="12192000" cy="479701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PLAN PRÉSENTATION </a:t>
            </a:r>
            <a:endParaRPr lang="fr-FR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8F6C023-B5C7-432A-9B6F-E7E00BBA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009" y="1123122"/>
            <a:ext cx="11002617" cy="4760843"/>
          </a:xfrm>
        </p:spPr>
        <p:txBody>
          <a:bodyPr>
            <a:normAutofit/>
          </a:bodyPr>
          <a:lstStyle/>
          <a:p>
            <a:pPr marL="904875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SN" b="1" dirty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Introduction</a:t>
            </a:r>
          </a:p>
          <a:p>
            <a:pPr marL="904875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SN" b="1" dirty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Répartition du PTA par source de financement</a:t>
            </a:r>
          </a:p>
          <a:p>
            <a:pPr marL="904875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SN" b="1" dirty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Répartition du PTA par type de dépense</a:t>
            </a:r>
          </a:p>
          <a:p>
            <a:pPr marL="904875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SN" b="1" dirty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Répartition du PTA par programme</a:t>
            </a:r>
          </a:p>
          <a:p>
            <a:pPr marL="904875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Repartition du PTA par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Composante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893763" indent="-446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893763" indent="-446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3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7097A85-B837-4B0F-B6EF-384A81B68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9573"/>
            <a:ext cx="12056165" cy="611464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sz="4000" b="1" kern="0" dirty="0">
                <a:solidFill>
                  <a:schemeClr val="bg1"/>
                </a:solidFill>
                <a:effectLst/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fr-FR" sz="7200" dirty="0">
              <a:solidFill>
                <a:schemeClr val="bg1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0BDF805-3FC3-4887-A6D9-F7854D6D1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04048"/>
            <a:ext cx="12056165" cy="5172915"/>
          </a:xfrm>
        </p:spPr>
        <p:txBody>
          <a:bodyPr>
            <a:normAutofit/>
          </a:bodyPr>
          <a:lstStyle/>
          <a:p>
            <a:pPr marL="357188" indent="-3571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11000"/>
              <a:buFont typeface="Wingdings" panose="05000000000000000000" pitchFamily="2" charset="2"/>
              <a:buChar char="§"/>
            </a:pPr>
            <a:r>
              <a:rPr lang="fr-FR" sz="2400" b="1" dirty="0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 PTA est principalement composé du budget de </a:t>
            </a:r>
            <a:r>
              <a:rPr lang="fr-FR" sz="2400" b="1" dirty="0" smtClean="0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l’Etat </a:t>
            </a:r>
            <a:r>
              <a:rPr lang="fr-FR" sz="2400" b="1" dirty="0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 des contributions des partenaires techniques et financiers (PTF).</a:t>
            </a:r>
          </a:p>
          <a:p>
            <a:pPr marL="357188" indent="-3571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11000"/>
              <a:buFont typeface="Wingdings" panose="05000000000000000000" pitchFamily="2" charset="2"/>
              <a:buChar char="§"/>
            </a:pPr>
            <a:r>
              <a:rPr lang="fr-FR" sz="2400" b="1" dirty="0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autres sources de financement de l’éducation ( les contributions des collectivités territoriales, des ménages, des ONG, des organisations de la société civile…) n’ont pas pu être collectées entièrement.  </a:t>
            </a:r>
            <a:endParaRPr lang="fr-FR" sz="2400" b="1" dirty="0" smtClean="0">
              <a:effectLst/>
              <a:latin typeface="Perpetua" panose="02020502060401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11000"/>
              <a:buNone/>
            </a:pPr>
            <a:endParaRPr lang="fr-FR" sz="2400" b="1" dirty="0">
              <a:effectLst/>
              <a:latin typeface="Perpetua" panose="02020502060401020303" pitchFamily="18" charset="0"/>
              <a:ea typeface="Calibri" panose="020F050202020403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Perpetua" panose="02020502060401020303" pitchFamily="18" charset="0"/>
                <a:cs typeface="Times New Roman" panose="02020603050405020304" pitchFamily="18" charset="0"/>
              </a:rPr>
              <a:t>Le PTA de l’Inspection d’Académie de Thiès pour la gestion 2022 s’élève à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> </a:t>
            </a:r>
            <a:r>
              <a:rPr lang="fr-SN" sz="2400" b="1" dirty="0" smtClean="0"/>
              <a:t> </a:t>
            </a:r>
            <a:r>
              <a:rPr lang="fr-SN" sz="3200" b="1" dirty="0"/>
              <a:t>3 683 094 795 </a:t>
            </a:r>
            <a:r>
              <a:rPr lang="fr-FR" sz="3200" b="1" dirty="0">
                <a:latin typeface="Perpetua" panose="02020502060401020303" pitchFamily="18" charset="0"/>
                <a:cs typeface="Times New Roman" panose="02020603050405020304" pitchFamily="18" charset="0"/>
              </a:rPr>
              <a:t>FCFA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fr-FR" sz="40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15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55858160-23A7-405B-BB46-155A4B2D3FEB}"/>
              </a:ext>
            </a:extLst>
          </p:cNvPr>
          <p:cNvSpPr txBox="1"/>
          <p:nvPr/>
        </p:nvSpPr>
        <p:spPr>
          <a:xfrm>
            <a:off x="6641598" y="1317387"/>
            <a:ext cx="511865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fr-FR" sz="3600" dirty="0">
                <a:latin typeface="Perpetua" panose="02020502060401020303" pitchFamily="18" charset="0"/>
                <a:ea typeface="Calibri" panose="020F0502020204030204" pitchFamily="34" charset="0"/>
              </a:rPr>
              <a:t>P</a:t>
            </a:r>
            <a:r>
              <a:rPr lang="fr-FR" sz="36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rincipal bailleur du PTA2022 de </a:t>
            </a:r>
            <a:r>
              <a:rPr lang="fr-FR" sz="3600" dirty="0">
                <a:latin typeface="Perpetua" panose="02020502060401020303" pitchFamily="18" charset="0"/>
                <a:ea typeface="Calibri" panose="020F0502020204030204" pitchFamily="34" charset="0"/>
              </a:rPr>
              <a:t>l’IA</a:t>
            </a:r>
            <a:r>
              <a:rPr lang="fr-FR" sz="36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 = État du Sénégal avec </a:t>
            </a:r>
            <a:r>
              <a:rPr lang="fr-FR" sz="3600" b="1" dirty="0">
                <a:latin typeface="Perpetua" panose="02020502060401020303" pitchFamily="18" charset="0"/>
                <a:ea typeface="Calibri" panose="020F0502020204030204" pitchFamily="34" charset="0"/>
              </a:rPr>
              <a:t>63</a:t>
            </a:r>
            <a:r>
              <a:rPr lang="fr-FR" sz="3600" b="1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,38%</a:t>
            </a:r>
            <a:r>
              <a:rPr lang="fr-FR" sz="36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 du financement. </a:t>
            </a:r>
          </a:p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fr-FR" sz="3600" dirty="0">
                <a:latin typeface="Perpetua" panose="02020502060401020303" pitchFamily="18" charset="0"/>
                <a:ea typeface="Calibri" panose="020F0502020204030204" pitchFamily="34" charset="0"/>
              </a:rPr>
              <a:t>Contributions des PTF =</a:t>
            </a:r>
            <a:r>
              <a:rPr lang="fr-FR" sz="36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 </a:t>
            </a:r>
            <a:r>
              <a:rPr lang="fr-FR" sz="3600" b="1" dirty="0">
                <a:latin typeface="Perpetua" panose="02020502060401020303" pitchFamily="18" charset="0"/>
              </a:rPr>
              <a:t>36</a:t>
            </a:r>
            <a:r>
              <a:rPr lang="fr-FR" sz="3600" b="1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,62%</a:t>
            </a:r>
            <a:r>
              <a:rPr lang="fr-FR" sz="36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  </a:t>
            </a:r>
          </a:p>
          <a:p>
            <a:endParaRPr lang="fr-FR" sz="3600" dirty="0"/>
          </a:p>
        </p:txBody>
      </p:sp>
      <p:graphicFrame>
        <p:nvGraphicFramePr>
          <p:cNvPr id="7" name="Graphique 6">
            <a:extLst>
              <a:ext uri="{FF2B5EF4-FFF2-40B4-BE49-F238E27FC236}">
                <a16:creationId xmlns="" xmlns:a16="http://schemas.microsoft.com/office/drawing/2014/main" id="{18E2CBA1-D9BC-4FAB-8CD2-69E9ECE336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49124"/>
              </p:ext>
            </p:extLst>
          </p:nvPr>
        </p:nvGraphicFramePr>
        <p:xfrm>
          <a:off x="0" y="0"/>
          <a:ext cx="6817360" cy="6715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818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A0AFB2BD-EAEF-4C29-A64F-D8FDCA06CFE2}"/>
              </a:ext>
            </a:extLst>
          </p:cNvPr>
          <p:cNvSpPr txBox="1"/>
          <p:nvPr/>
        </p:nvSpPr>
        <p:spPr>
          <a:xfrm>
            <a:off x="7325360" y="1768713"/>
            <a:ext cx="48304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PTA IA 2022 :  </a:t>
            </a:r>
            <a:r>
              <a:rPr lang="fr-FR" sz="4000" b="1" dirty="0">
                <a:solidFill>
                  <a:schemeClr val="tx2">
                    <a:lumMod val="75000"/>
                  </a:schemeClr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Prédominance</a:t>
            </a:r>
            <a:r>
              <a:rPr lang="fr-FR" sz="4000" b="1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 </a:t>
            </a:r>
            <a:r>
              <a:rPr lang="fr-FR" sz="4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</a:rPr>
              <a:t>d</a:t>
            </a:r>
            <a:r>
              <a:rPr lang="fr-FR" sz="4000" b="1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u fonctionnement avec 63,38  % du budget</a:t>
            </a:r>
            <a:endParaRPr lang="fr-FR" sz="4000" b="1" dirty="0">
              <a:latin typeface="Perpetua" panose="02020502060401020303" pitchFamily="18" charset="0"/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="" xmlns:a16="http://schemas.microsoft.com/office/drawing/2014/main" id="{3675F31D-FE4C-4CA8-B56A-EC9E41D3AD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653055"/>
              </p:ext>
            </p:extLst>
          </p:nvPr>
        </p:nvGraphicFramePr>
        <p:xfrm>
          <a:off x="99060" y="270964"/>
          <a:ext cx="7226300" cy="6505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429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phique 2">
            <a:extLst>
              <a:ext uri="{FF2B5EF4-FFF2-40B4-BE49-F238E27FC236}">
                <a16:creationId xmlns="" xmlns:a16="http://schemas.microsoft.com/office/drawing/2014/main" id="{210C524D-9616-4BEC-9CDD-D6CE08775C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9208129"/>
              </p:ext>
            </p:extLst>
          </p:nvPr>
        </p:nvGraphicFramePr>
        <p:xfrm>
          <a:off x="229870" y="-125730"/>
          <a:ext cx="11744960" cy="6583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282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0DA11963-BB70-4141-B31F-02D99DAAB1E9}"/>
              </a:ext>
            </a:extLst>
          </p:cNvPr>
          <p:cNvSpPr txBox="1"/>
          <p:nvPr/>
        </p:nvSpPr>
        <p:spPr>
          <a:xfrm>
            <a:off x="7891668" y="425338"/>
            <a:ext cx="409492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Constat :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part importante du programme Elémentaire (56,27%);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Perpetua" panose="02020502060401020303" pitchFamily="18" charset="0"/>
                <a:ea typeface="Calibri" panose="020F0502020204030204" pitchFamily="34" charset="0"/>
              </a:rPr>
              <a:t>15,61% au programme Pilotage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Perpetua" panose="02020502060401020303" pitchFamily="18" charset="0"/>
                <a:ea typeface="Calibri" panose="020F0502020204030204" pitchFamily="34" charset="0"/>
              </a:rPr>
              <a:t>28,12% du budget que se partagent </a:t>
            </a:r>
            <a:r>
              <a:rPr lang="fr-FR" sz="24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les quatre (4) programmes pédagogiques (faibles parts au préscolaire et EBJA)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  <a:ea typeface="Calibri" panose="020F0502020204030204" pitchFamily="34" charset="0"/>
              </a:rPr>
              <a:t>E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xplication</a:t>
            </a:r>
            <a:r>
              <a:rPr lang="fr-FR" sz="24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 : Salaires et autres indemnités des enseignants </a:t>
            </a:r>
            <a:r>
              <a:rPr lang="fr-FR" sz="2400" dirty="0" smtClean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sont dans </a:t>
            </a:r>
            <a:r>
              <a:rPr lang="fr-FR" sz="24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le programme pilotage.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="" xmlns:a16="http://schemas.microsoft.com/office/drawing/2014/main" id="{7197998D-0359-4915-B540-BECDCF3FBB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008979"/>
              </p:ext>
            </p:extLst>
          </p:nvPr>
        </p:nvGraphicFramePr>
        <p:xfrm>
          <a:off x="182970" y="187960"/>
          <a:ext cx="737607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561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BF77FCA2-C8EC-4E29-A924-3036DE40767F}"/>
              </a:ext>
            </a:extLst>
          </p:cNvPr>
          <p:cNvSpPr txBox="1"/>
          <p:nvPr/>
        </p:nvSpPr>
        <p:spPr>
          <a:xfrm>
            <a:off x="8426370" y="870421"/>
            <a:ext cx="37656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En 2022, la composante « Qualité améliorée» est le 1</a:t>
            </a:r>
            <a:r>
              <a:rPr lang="fr-FR" sz="3200" baseline="300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er</a:t>
            </a:r>
            <a:r>
              <a:rPr lang="fr-FR" sz="32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 bénéficiaire des financements (</a:t>
            </a:r>
            <a:r>
              <a:rPr lang="fr-FR" sz="3200" b="1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50,89%</a:t>
            </a:r>
            <a:r>
              <a:rPr lang="fr-FR" sz="32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), suivi </a:t>
            </a:r>
            <a:r>
              <a:rPr lang="fr-FR" sz="3200" dirty="0">
                <a:latin typeface="Perpetua" panose="02020502060401020303" pitchFamily="18" charset="0"/>
                <a:ea typeface="Calibri" panose="020F0502020204030204" pitchFamily="34" charset="0"/>
              </a:rPr>
              <a:t>de l’accès équitable » (</a:t>
            </a:r>
            <a:r>
              <a:rPr lang="fr-FR" sz="3200" b="1" dirty="0">
                <a:latin typeface="Perpetua" panose="02020502060401020303" pitchFamily="18" charset="0"/>
                <a:ea typeface="Calibri" panose="020F0502020204030204" pitchFamily="34" charset="0"/>
              </a:rPr>
              <a:t>33%</a:t>
            </a:r>
            <a:r>
              <a:rPr lang="fr-FR" sz="3200" dirty="0">
                <a:latin typeface="Perpetua" panose="02020502060401020303" pitchFamily="18" charset="0"/>
                <a:ea typeface="Calibri" panose="020F0502020204030204" pitchFamily="34" charset="0"/>
              </a:rPr>
              <a:t>) et de  </a:t>
            </a:r>
            <a:r>
              <a:rPr lang="fr-FR" sz="32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la « Gouvernance transparente» </a:t>
            </a:r>
            <a:r>
              <a:rPr lang="fr-FR" sz="3200" b="1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(16,11%) </a:t>
            </a:r>
            <a:r>
              <a:rPr lang="fr-FR" sz="3200" dirty="0">
                <a:effectLst/>
                <a:latin typeface="Perpetua" panose="02020502060401020303" pitchFamily="18" charset="0"/>
                <a:ea typeface="Calibri" panose="020F0502020204030204" pitchFamily="34" charset="0"/>
              </a:rPr>
              <a:t>«  ; </a:t>
            </a:r>
            <a:endParaRPr lang="fr-FR" sz="3200" dirty="0">
              <a:latin typeface="Perpetua" panose="02020502060401020303" pitchFamily="18" charset="0"/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="" xmlns:a16="http://schemas.microsoft.com/office/drawing/2014/main" id="{8C442A4E-EEAA-478F-9737-9A2F3003A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946164"/>
              </p:ext>
            </p:extLst>
          </p:nvPr>
        </p:nvGraphicFramePr>
        <p:xfrm>
          <a:off x="0" y="116840"/>
          <a:ext cx="8426370" cy="661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163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="" xmlns:a16="http://schemas.microsoft.com/office/drawing/2014/main" id="{E8A52AE5-C379-414E-823C-E50E7FE6FA50}"/>
              </a:ext>
            </a:extLst>
          </p:cNvPr>
          <p:cNvSpPr txBox="1">
            <a:spLocks/>
          </p:cNvSpPr>
          <p:nvPr/>
        </p:nvSpPr>
        <p:spPr>
          <a:xfrm>
            <a:off x="0" y="1908313"/>
            <a:ext cx="12192000" cy="23158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r-SN" sz="8000" dirty="0">
                <a:solidFill>
                  <a:schemeClr val="bg1"/>
                </a:solidFill>
                <a:latin typeface="Arial Black" panose="020B0A04020102020204" pitchFamily="34" charset="0"/>
              </a:rPr>
              <a:t>MERCI DE VOTRE ATTENTION</a:t>
            </a:r>
            <a:endParaRPr lang="fr-FR" sz="8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6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11026</TotalTime>
  <Words>198</Words>
  <Application>Microsoft Office PowerPoint</Application>
  <PresentationFormat>Grand écran</PresentationFormat>
  <Paragraphs>36</Paragraphs>
  <Slides>9</Slides>
  <Notes>0</Notes>
  <HiddenSlides>1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22" baseType="lpstr">
      <vt:lpstr>Arial</vt:lpstr>
      <vt:lpstr>Arial Black</vt:lpstr>
      <vt:lpstr>Calibri</vt:lpstr>
      <vt:lpstr>Cambria</vt:lpstr>
      <vt:lpstr>Franklin Gothic Medium Cond</vt:lpstr>
      <vt:lpstr>Perpetua</vt:lpstr>
      <vt:lpstr>Times</vt:lpstr>
      <vt:lpstr>Times New Roman</vt:lpstr>
      <vt:lpstr>Tw Cen MT</vt:lpstr>
      <vt:lpstr>Tw Cen MT Condensed</vt:lpstr>
      <vt:lpstr>Wingdings</vt:lpstr>
      <vt:lpstr>Wingdings 3</vt:lpstr>
      <vt:lpstr>Intégral</vt:lpstr>
      <vt:lpstr>Présentation PowerPoint</vt:lpstr>
      <vt:lpstr>PLAN PRÉSENTATION </vt:lpstr>
      <vt:lpstr>Introduction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khady sow diop</dc:creator>
  <cp:lastModifiedBy>khady sow diop</cp:lastModifiedBy>
  <cp:revision>113</cp:revision>
  <dcterms:created xsi:type="dcterms:W3CDTF">2020-02-28T15:23:48Z</dcterms:created>
  <dcterms:modified xsi:type="dcterms:W3CDTF">2022-04-20T22:06:09Z</dcterms:modified>
</cp:coreProperties>
</file>