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98" r:id="rId1"/>
  </p:sldMasterIdLst>
  <p:notesMasterIdLst>
    <p:notesMasterId r:id="rId90"/>
  </p:notesMasterIdLst>
  <p:handoutMasterIdLst>
    <p:handoutMasterId r:id="rId91"/>
  </p:handoutMasterIdLst>
  <p:sldIdLst>
    <p:sldId id="257" r:id="rId2"/>
    <p:sldId id="258" r:id="rId3"/>
    <p:sldId id="259" r:id="rId4"/>
    <p:sldId id="420" r:id="rId5"/>
    <p:sldId id="264" r:id="rId6"/>
    <p:sldId id="260" r:id="rId7"/>
    <p:sldId id="436" r:id="rId8"/>
    <p:sldId id="265" r:id="rId9"/>
    <p:sldId id="262" r:id="rId10"/>
    <p:sldId id="267" r:id="rId11"/>
    <p:sldId id="268" r:id="rId12"/>
    <p:sldId id="272" r:id="rId13"/>
    <p:sldId id="391" r:id="rId14"/>
    <p:sldId id="353" r:id="rId15"/>
    <p:sldId id="387" r:id="rId16"/>
    <p:sldId id="354" r:id="rId17"/>
    <p:sldId id="274" r:id="rId18"/>
    <p:sldId id="355" r:id="rId19"/>
    <p:sldId id="281" r:id="rId20"/>
    <p:sldId id="357" r:id="rId21"/>
    <p:sldId id="466" r:id="rId22"/>
    <p:sldId id="358" r:id="rId23"/>
    <p:sldId id="438" r:id="rId24"/>
    <p:sldId id="360" r:id="rId25"/>
    <p:sldId id="388" r:id="rId26"/>
    <p:sldId id="439" r:id="rId27"/>
    <p:sldId id="297" r:id="rId28"/>
    <p:sldId id="440" r:id="rId29"/>
    <p:sldId id="392" r:id="rId30"/>
    <p:sldId id="361" r:id="rId31"/>
    <p:sldId id="362" r:id="rId32"/>
    <p:sldId id="307" r:id="rId33"/>
    <p:sldId id="390" r:id="rId34"/>
    <p:sldId id="441" r:id="rId35"/>
    <p:sldId id="363" r:id="rId36"/>
    <p:sldId id="444" r:id="rId37"/>
    <p:sldId id="443" r:id="rId38"/>
    <p:sldId id="445" r:id="rId39"/>
    <p:sldId id="311" r:id="rId40"/>
    <p:sldId id="446" r:id="rId41"/>
    <p:sldId id="464" r:id="rId42"/>
    <p:sldId id="365" r:id="rId43"/>
    <p:sldId id="316" r:id="rId44"/>
    <p:sldId id="389" r:id="rId45"/>
    <p:sldId id="447" r:id="rId46"/>
    <p:sldId id="448" r:id="rId47"/>
    <p:sldId id="366" r:id="rId48"/>
    <p:sldId id="318" r:id="rId49"/>
    <p:sldId id="319" r:id="rId50"/>
    <p:sldId id="393" r:id="rId51"/>
    <p:sldId id="395" r:id="rId52"/>
    <p:sldId id="463" r:id="rId53"/>
    <p:sldId id="323" r:id="rId54"/>
    <p:sldId id="368" r:id="rId55"/>
    <p:sldId id="327" r:id="rId56"/>
    <p:sldId id="397" r:id="rId57"/>
    <p:sldId id="384" r:id="rId58"/>
    <p:sldId id="398" r:id="rId59"/>
    <p:sldId id="450" r:id="rId60"/>
    <p:sldId id="404" r:id="rId61"/>
    <p:sldId id="401" r:id="rId62"/>
    <p:sldId id="415" r:id="rId63"/>
    <p:sldId id="451" r:id="rId64"/>
    <p:sldId id="405" r:id="rId65"/>
    <p:sldId id="452" r:id="rId66"/>
    <p:sldId id="467" r:id="rId67"/>
    <p:sldId id="454" r:id="rId68"/>
    <p:sldId id="456" r:id="rId69"/>
    <p:sldId id="469" r:id="rId70"/>
    <p:sldId id="468" r:id="rId71"/>
    <p:sldId id="455" r:id="rId72"/>
    <p:sldId id="457" r:id="rId73"/>
    <p:sldId id="458" r:id="rId74"/>
    <p:sldId id="459" r:id="rId75"/>
    <p:sldId id="460" r:id="rId76"/>
    <p:sldId id="371" r:id="rId77"/>
    <p:sldId id="416" r:id="rId78"/>
    <p:sldId id="380" r:id="rId79"/>
    <p:sldId id="313" r:id="rId80"/>
    <p:sldId id="462" r:id="rId81"/>
    <p:sldId id="461" r:id="rId82"/>
    <p:sldId id="423" r:id="rId83"/>
    <p:sldId id="333" r:id="rId84"/>
    <p:sldId id="425" r:id="rId85"/>
    <p:sldId id="429" r:id="rId86"/>
    <p:sldId id="421" r:id="rId87"/>
    <p:sldId id="435" r:id="rId88"/>
    <p:sldId id="343"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8396422-8E2B-4CE7-9CBC-AD50FF3BBE5F}">
          <p14:sldIdLst>
            <p14:sldId id="257"/>
            <p14:sldId id="258"/>
            <p14:sldId id="259"/>
            <p14:sldId id="420"/>
            <p14:sldId id="264"/>
            <p14:sldId id="260"/>
            <p14:sldId id="436"/>
            <p14:sldId id="265"/>
            <p14:sldId id="262"/>
            <p14:sldId id="267"/>
            <p14:sldId id="268"/>
          </p14:sldIdLst>
        </p14:section>
        <p14:section name="Section sans titre" id="{44DB3533-A51C-4F73-9A29-98B6C1486960}">
          <p14:sldIdLst>
            <p14:sldId id="272"/>
            <p14:sldId id="391"/>
            <p14:sldId id="353"/>
            <p14:sldId id="387"/>
            <p14:sldId id="354"/>
            <p14:sldId id="274"/>
            <p14:sldId id="355"/>
            <p14:sldId id="281"/>
            <p14:sldId id="357"/>
            <p14:sldId id="466"/>
            <p14:sldId id="358"/>
            <p14:sldId id="438"/>
            <p14:sldId id="360"/>
            <p14:sldId id="388"/>
            <p14:sldId id="439"/>
            <p14:sldId id="297"/>
            <p14:sldId id="440"/>
            <p14:sldId id="392"/>
            <p14:sldId id="361"/>
            <p14:sldId id="362"/>
            <p14:sldId id="307"/>
            <p14:sldId id="390"/>
            <p14:sldId id="441"/>
            <p14:sldId id="363"/>
            <p14:sldId id="444"/>
            <p14:sldId id="443"/>
            <p14:sldId id="445"/>
            <p14:sldId id="311"/>
            <p14:sldId id="446"/>
            <p14:sldId id="464"/>
            <p14:sldId id="365"/>
            <p14:sldId id="316"/>
            <p14:sldId id="389"/>
            <p14:sldId id="447"/>
            <p14:sldId id="448"/>
            <p14:sldId id="366"/>
            <p14:sldId id="318"/>
            <p14:sldId id="319"/>
            <p14:sldId id="393"/>
            <p14:sldId id="395"/>
            <p14:sldId id="463"/>
            <p14:sldId id="323"/>
            <p14:sldId id="368"/>
            <p14:sldId id="327"/>
            <p14:sldId id="397"/>
            <p14:sldId id="384"/>
            <p14:sldId id="398"/>
            <p14:sldId id="450"/>
            <p14:sldId id="404"/>
            <p14:sldId id="401"/>
            <p14:sldId id="415"/>
            <p14:sldId id="451"/>
            <p14:sldId id="405"/>
            <p14:sldId id="452"/>
            <p14:sldId id="467"/>
            <p14:sldId id="454"/>
            <p14:sldId id="456"/>
            <p14:sldId id="469"/>
            <p14:sldId id="468"/>
            <p14:sldId id="455"/>
            <p14:sldId id="457"/>
            <p14:sldId id="458"/>
            <p14:sldId id="459"/>
            <p14:sldId id="460"/>
            <p14:sldId id="371"/>
            <p14:sldId id="416"/>
            <p14:sldId id="380"/>
            <p14:sldId id="313"/>
            <p14:sldId id="462"/>
            <p14:sldId id="461"/>
            <p14:sldId id="423"/>
            <p14:sldId id="333"/>
            <p14:sldId id="425"/>
            <p14:sldId id="429"/>
            <p14:sldId id="421"/>
            <p14:sldId id="435"/>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DFF"/>
    <a:srgbClr val="F5CA2B"/>
    <a:srgbClr val="432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p:restoredTop sz="82994"/>
  </p:normalViewPr>
  <p:slideViewPr>
    <p:cSldViewPr>
      <p:cViewPr varScale="1">
        <p:scale>
          <a:sx n="92" d="100"/>
          <a:sy n="92" d="100"/>
        </p:scale>
        <p:origin x="120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76"/>
    </p:cViewPr>
  </p:sorterViewPr>
  <p:notesViewPr>
    <p:cSldViewPr>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DELL\Desktop\brouillon%202017.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DELL\Desktop\brouillon%202017.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fr-SN" sz="2400" dirty="0"/>
              <a:t>Répartition des effectifs selon le statut</a:t>
            </a:r>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848231991834354"/>
          <c:w val="0.92099038892797924"/>
          <c:h val="0.78428878681831438"/>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6948-4FC7-9AE0-743E5ACD7556}"/>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6948-4FC7-9AE0-743E5ACD7556}"/>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6948-4FC7-9AE0-743E5ACD7556}"/>
              </c:ext>
            </c:extLst>
          </c:dPt>
          <c:dLbls>
            <c:dLbl>
              <c:idx val="0"/>
              <c:layout>
                <c:manualLayout>
                  <c:x val="-6.2026030029585129E-2"/>
                  <c:y val="0.11811424613589967"/>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9.9828349833557595E-2"/>
                  <c:y val="-0.19789843977836105"/>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20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spPr xmlns:c15="http://schemas.microsoft.com/office/drawing/2012/chart">
                  <a:prstGeom prst="ellipse">
                    <a:avLst/>
                  </a:prstGeom>
                  <a:pattFill prst="pct75">
                    <a:fgClr>
                      <a:schemeClr val="dk1">
                        <a:lumMod val="75000"/>
                        <a:lumOff val="25000"/>
                      </a:schemeClr>
                    </a:fgClr>
                    <a:bgClr>
                      <a:schemeClr val="dk1">
                        <a:lumMod val="65000"/>
                        <a:lumOff val="35000"/>
                      </a:schemeClr>
                    </a:bgClr>
                  </a:pattFill>
                  <a:ln>
                    <a:noFill/>
                  </a:ln>
                </c15:spPr>
                <c15:layout/>
              </c:ext>
            </c:extLst>
          </c:dLbls>
          <c:cat>
            <c:strRef>
              <c:f>Feuil9!$C$43:$E$43</c:f>
              <c:strCache>
                <c:ptCount val="3"/>
                <c:pt idx="0">
                  <c:v>Garçon</c:v>
                </c:pt>
                <c:pt idx="1">
                  <c:v>Fille</c:v>
                </c:pt>
                <c:pt idx="2">
                  <c:v>Total</c:v>
                </c:pt>
              </c:strCache>
            </c:strRef>
          </c:cat>
          <c:val>
            <c:numRef>
              <c:f>Feuil9!$C$44:$E$44</c:f>
              <c:numCache>
                <c:formatCode>#,##0</c:formatCode>
                <c:ptCount val="3"/>
                <c:pt idx="0">
                  <c:v>16418</c:v>
                </c:pt>
                <c:pt idx="1">
                  <c:v>20238</c:v>
                </c:pt>
                <c:pt idx="2">
                  <c:v>36656</c:v>
                </c:pt>
              </c:numCache>
            </c:numRef>
          </c:val>
          <c:extLst xmlns:c16r2="http://schemas.microsoft.com/office/drawing/2015/06/chart">
            <c:ext xmlns:c16="http://schemas.microsoft.com/office/drawing/2014/chart" uri="{C3380CC4-5D6E-409C-BE32-E72D297353CC}">
              <c16:uniqueId val="{00000006-6948-4FC7-9AE0-743E5ACD7556}"/>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86994796360075233"/>
          <c:y val="0.18328448527267424"/>
          <c:w val="0.12025374238253364"/>
          <c:h val="0.495699547973170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Evolution des Taux de flux </a:t>
            </a:r>
          </a:p>
        </c:rich>
      </c:tx>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Feuil9!$H$214</c:f>
              <c:strCache>
                <c:ptCount val="1"/>
                <c:pt idx="0">
                  <c:v>2020</c:v>
                </c:pt>
              </c:strCache>
            </c:strRef>
          </c:tx>
          <c:spPr>
            <a:solidFill>
              <a:schemeClr val="accent5">
                <a:shade val="76000"/>
              </a:schemeClr>
            </a:solidFill>
            <a:ln>
              <a:noFill/>
            </a:ln>
            <a:effectLst/>
            <a:sp3d/>
          </c:spPr>
          <c:invertIfNegative val="0"/>
          <c:dLbls>
            <c:dLbl>
              <c:idx val="0"/>
              <c:layout>
                <c:manualLayout>
                  <c:x val="-2.777777777777803E-3"/>
                  <c:y val="0.2037037037037036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5F6-4CC4-BE6F-7EC2106D86A2}"/>
                </c:ext>
                <c:ext xmlns:c15="http://schemas.microsoft.com/office/drawing/2012/chart" uri="{CE6537A1-D6FC-4f65-9D91-7224C49458BB}">
                  <c15:layout/>
                </c:ext>
              </c:extLst>
            </c:dLbl>
            <c:dLbl>
              <c:idx val="1"/>
              <c:layout>
                <c:manualLayout>
                  <c:x val="-5.0925337632079971E-17"/>
                  <c:y val="0.106481481481481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5F6-4CC4-BE6F-7EC2106D86A2}"/>
                </c:ext>
                <c:ext xmlns:c15="http://schemas.microsoft.com/office/drawing/2012/chart" uri="{CE6537A1-D6FC-4f65-9D91-7224C49458BB}">
                  <c15:layout/>
                </c:ext>
              </c:extLst>
            </c:dLbl>
            <c:dLbl>
              <c:idx val="2"/>
              <c:layout>
                <c:manualLayout>
                  <c:x val="5.5555555555555558E-3"/>
                  <c:y val="0.1296296296296296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5F6-4CC4-BE6F-7EC2106D86A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Feuil9!$G$215:$G$217</c:f>
              <c:strCache>
                <c:ptCount val="3"/>
                <c:pt idx="0">
                  <c:v>Promotion</c:v>
                </c:pt>
                <c:pt idx="1">
                  <c:v>Redoublement</c:v>
                </c:pt>
                <c:pt idx="2">
                  <c:v>Abandon</c:v>
                </c:pt>
              </c:strCache>
            </c:strRef>
          </c:cat>
          <c:val>
            <c:numRef>
              <c:f>Feuil9!$H$215:$H$217</c:f>
              <c:numCache>
                <c:formatCode>0.00%</c:formatCode>
                <c:ptCount val="3"/>
                <c:pt idx="0">
                  <c:v>0.46689999999999998</c:v>
                </c:pt>
                <c:pt idx="1">
                  <c:v>0.2041</c:v>
                </c:pt>
                <c:pt idx="2">
                  <c:v>0.32900000000000001</c:v>
                </c:pt>
              </c:numCache>
            </c:numRef>
          </c:val>
          <c:extLst xmlns:c16r2="http://schemas.microsoft.com/office/drawing/2015/06/chart">
            <c:ext xmlns:c16="http://schemas.microsoft.com/office/drawing/2014/chart" uri="{C3380CC4-5D6E-409C-BE32-E72D297353CC}">
              <c16:uniqueId val="{00000003-F5F6-4CC4-BE6F-7EC2106D86A2}"/>
            </c:ext>
          </c:extLst>
        </c:ser>
        <c:ser>
          <c:idx val="1"/>
          <c:order val="1"/>
          <c:tx>
            <c:strRef>
              <c:f>Feuil9!$I$214</c:f>
              <c:strCache>
                <c:ptCount val="1"/>
                <c:pt idx="0">
                  <c:v>2021</c:v>
                </c:pt>
              </c:strCache>
            </c:strRef>
          </c:tx>
          <c:spPr>
            <a:solidFill>
              <a:schemeClr val="accent5">
                <a:tint val="77000"/>
              </a:schemeClr>
            </a:solidFill>
            <a:ln>
              <a:noFill/>
            </a:ln>
            <a:effectLst/>
            <a:sp3d/>
          </c:spPr>
          <c:invertIfNegative val="0"/>
          <c:dLbls>
            <c:dLbl>
              <c:idx val="0"/>
              <c:layout>
                <c:manualLayout>
                  <c:x val="1.6638612481212778E-3"/>
                  <c:y val="-6.338271442061993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5F6-4CC4-BE6F-7EC2106D86A2}"/>
                </c:ext>
                <c:ext xmlns:c15="http://schemas.microsoft.com/office/drawing/2012/chart" uri="{CE6537A1-D6FC-4f65-9D91-7224C49458BB}">
                  <c15:layout/>
                </c:ext>
              </c:extLst>
            </c:dLbl>
            <c:dLbl>
              <c:idx val="1"/>
              <c:layout>
                <c:manualLayout>
                  <c:x val="2.5000000000000001E-2"/>
                  <c:y val="-4.16666666666666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5F6-4CC4-BE6F-7EC2106D86A2}"/>
                </c:ext>
                <c:ext xmlns:c15="http://schemas.microsoft.com/office/drawing/2012/chart" uri="{CE6537A1-D6FC-4f65-9D91-7224C49458BB}">
                  <c15:layout/>
                </c:ext>
              </c:extLst>
            </c:dLbl>
            <c:dLbl>
              <c:idx val="2"/>
              <c:layout>
                <c:manualLayout>
                  <c:x val="4.7222222222222221E-2"/>
                  <c:y val="-3.24074074074074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5F6-4CC4-BE6F-7EC2106D86A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Feuil9!$G$215:$G$217</c:f>
              <c:strCache>
                <c:ptCount val="3"/>
                <c:pt idx="0">
                  <c:v>Promotion</c:v>
                </c:pt>
                <c:pt idx="1">
                  <c:v>Redoublement</c:v>
                </c:pt>
                <c:pt idx="2">
                  <c:v>Abandon</c:v>
                </c:pt>
              </c:strCache>
            </c:strRef>
          </c:cat>
          <c:val>
            <c:numRef>
              <c:f>Feuil9!$I$215:$I$217</c:f>
              <c:numCache>
                <c:formatCode>0.00%</c:formatCode>
                <c:ptCount val="3"/>
                <c:pt idx="0">
                  <c:v>0.53439999999999999</c:v>
                </c:pt>
                <c:pt idx="1">
                  <c:v>0.1482</c:v>
                </c:pt>
                <c:pt idx="2">
                  <c:v>0.14799999999999999</c:v>
                </c:pt>
              </c:numCache>
            </c:numRef>
          </c:val>
          <c:extLst xmlns:c16r2="http://schemas.microsoft.com/office/drawing/2015/06/chart">
            <c:ext xmlns:c16="http://schemas.microsoft.com/office/drawing/2014/chart" uri="{C3380CC4-5D6E-409C-BE32-E72D297353CC}">
              <c16:uniqueId val="{00000006-F5F6-4CC4-BE6F-7EC2106D86A2}"/>
            </c:ext>
          </c:extLst>
        </c:ser>
        <c:dLbls>
          <c:showLegendKey val="0"/>
          <c:showVal val="1"/>
          <c:showCatName val="0"/>
          <c:showSerName val="0"/>
          <c:showPercent val="0"/>
          <c:showBubbleSize val="0"/>
        </c:dLbls>
        <c:gapWidth val="150"/>
        <c:shape val="box"/>
        <c:axId val="279933296"/>
        <c:axId val="281443920"/>
        <c:axId val="0"/>
      </c:bar3DChart>
      <c:catAx>
        <c:axId val="279933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crossAx val="281443920"/>
        <c:crosses val="autoZero"/>
        <c:auto val="1"/>
        <c:lblAlgn val="ctr"/>
        <c:lblOffset val="100"/>
        <c:noMultiLvlLbl val="0"/>
      </c:catAx>
      <c:valAx>
        <c:axId val="2814439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279933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fr-SN" sz="2400" b="1"/>
              <a:t>Taux</a:t>
            </a:r>
            <a:r>
              <a:rPr lang="fr-SN" sz="2400" b="1" baseline="0"/>
              <a:t> d'Achèvement au secondaire</a:t>
            </a:r>
            <a:endParaRPr lang="fr-SN" sz="2400" b="1"/>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834800286987842E-2"/>
          <c:y val="0.10520273575840501"/>
          <c:w val="0.96373715485402967"/>
          <c:h val="0.69033801312524734"/>
        </c:manualLayout>
      </c:layout>
      <c:bar3DChart>
        <c:barDir val="col"/>
        <c:grouping val="clustered"/>
        <c:varyColors val="0"/>
        <c:ser>
          <c:idx val="0"/>
          <c:order val="0"/>
          <c:tx>
            <c:strRef>
              <c:f>Feuil9!$E$231</c:f>
              <c:strCache>
                <c:ptCount val="1"/>
                <c:pt idx="0">
                  <c:v>2020</c:v>
                </c:pt>
              </c:strCache>
            </c:strRef>
          </c:tx>
          <c:spPr>
            <a:solidFill>
              <a:schemeClr val="accent3">
                <a:shade val="76000"/>
              </a:schemeClr>
            </a:solidFill>
            <a:ln>
              <a:noFill/>
            </a:ln>
            <a:effectLst/>
            <a:sp3d/>
          </c:spPr>
          <c:invertIfNegative val="0"/>
          <c:dLbls>
            <c:dLbl>
              <c:idx val="0"/>
              <c:layout>
                <c:manualLayout>
                  <c:x val="-1.9444444444444445E-2"/>
                  <c:y val="-5.09259259259259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8FF-4035-B814-A0426A259F3A}"/>
                </c:ext>
                <c:ext xmlns:c15="http://schemas.microsoft.com/office/drawing/2012/chart" uri="{CE6537A1-D6FC-4f65-9D91-7224C49458BB}">
                  <c15:layout/>
                </c:ext>
              </c:extLst>
            </c:dLbl>
            <c:dLbl>
              <c:idx val="1"/>
              <c:layout>
                <c:manualLayout>
                  <c:x val="-1.3888888888888888E-2"/>
                  <c:y val="-2.77777777777778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8FF-4035-B814-A0426A259F3A}"/>
                </c:ext>
                <c:ext xmlns:c15="http://schemas.microsoft.com/office/drawing/2012/chart" uri="{CE6537A1-D6FC-4f65-9D91-7224C49458BB}">
                  <c15:layout/>
                </c:ext>
              </c:extLst>
            </c:dLbl>
            <c:dLbl>
              <c:idx val="2"/>
              <c:layout>
                <c:manualLayout>
                  <c:x val="-1.1111111111111112E-2"/>
                  <c:y val="-4.16666666666666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8FF-4035-B814-A0426A259F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Feuil9!$D$232:$D$234</c:f>
              <c:strCache>
                <c:ptCount val="3"/>
                <c:pt idx="0">
                  <c:v>G</c:v>
                </c:pt>
                <c:pt idx="1">
                  <c:v>F</c:v>
                </c:pt>
                <c:pt idx="2">
                  <c:v>T</c:v>
                </c:pt>
              </c:strCache>
            </c:strRef>
          </c:cat>
          <c:val>
            <c:numRef>
              <c:f>Feuil9!$E$232:$E$234</c:f>
              <c:numCache>
                <c:formatCode>0.00%</c:formatCode>
                <c:ptCount val="3"/>
                <c:pt idx="0">
                  <c:v>0.34799999999999998</c:v>
                </c:pt>
                <c:pt idx="1">
                  <c:v>0.374</c:v>
                </c:pt>
                <c:pt idx="2">
                  <c:v>0.36099999999999999</c:v>
                </c:pt>
              </c:numCache>
            </c:numRef>
          </c:val>
          <c:extLst xmlns:c16r2="http://schemas.microsoft.com/office/drawing/2015/06/chart">
            <c:ext xmlns:c16="http://schemas.microsoft.com/office/drawing/2014/chart" uri="{C3380CC4-5D6E-409C-BE32-E72D297353CC}">
              <c16:uniqueId val="{00000003-28FF-4035-B814-A0426A259F3A}"/>
            </c:ext>
          </c:extLst>
        </c:ser>
        <c:ser>
          <c:idx val="1"/>
          <c:order val="1"/>
          <c:tx>
            <c:strRef>
              <c:f>Feuil9!$F$231</c:f>
              <c:strCache>
                <c:ptCount val="1"/>
                <c:pt idx="0">
                  <c:v>2021</c:v>
                </c:pt>
              </c:strCache>
            </c:strRef>
          </c:tx>
          <c:spPr>
            <a:solidFill>
              <a:schemeClr val="accent3">
                <a:tint val="77000"/>
              </a:schemeClr>
            </a:solidFill>
            <a:ln>
              <a:noFill/>
            </a:ln>
            <a:effectLst/>
            <a:sp3d/>
          </c:spPr>
          <c:invertIfNegative val="0"/>
          <c:dLbls>
            <c:dLbl>
              <c:idx val="0"/>
              <c:layout>
                <c:manualLayout>
                  <c:x val="3.888888888888889E-2"/>
                  <c:y val="-7.40740740740740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8FF-4035-B814-A0426A259F3A}"/>
                </c:ext>
                <c:ext xmlns:c15="http://schemas.microsoft.com/office/drawing/2012/chart" uri="{CE6537A1-D6FC-4f65-9D91-7224C49458BB}">
                  <c15:layout/>
                </c:ext>
              </c:extLst>
            </c:dLbl>
            <c:dLbl>
              <c:idx val="1"/>
              <c:layout>
                <c:manualLayout>
                  <c:x val="8.2415557149931248E-3"/>
                  <c:y val="-3.165602682323046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8FF-4035-B814-A0426A259F3A}"/>
                </c:ext>
                <c:ext xmlns:c15="http://schemas.microsoft.com/office/drawing/2012/chart" uri="{CE6537A1-D6FC-4f65-9D91-7224C49458BB}">
                  <c15:layout/>
                </c:ext>
              </c:extLst>
            </c:dLbl>
            <c:dLbl>
              <c:idx val="2"/>
              <c:layout>
                <c:manualLayout>
                  <c:x val="1.6666666666666666E-2"/>
                  <c:y val="-4.16666666666666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8FF-4035-B814-A0426A259F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Feuil9!$D$232:$D$234</c:f>
              <c:strCache>
                <c:ptCount val="3"/>
                <c:pt idx="0">
                  <c:v>G</c:v>
                </c:pt>
                <c:pt idx="1">
                  <c:v>F</c:v>
                </c:pt>
                <c:pt idx="2">
                  <c:v>T</c:v>
                </c:pt>
              </c:strCache>
            </c:strRef>
          </c:cat>
          <c:val>
            <c:numRef>
              <c:f>Feuil9!$F$232:$F$234</c:f>
              <c:numCache>
                <c:formatCode>0.00%</c:formatCode>
                <c:ptCount val="3"/>
                <c:pt idx="0">
                  <c:v>0.33600000000000002</c:v>
                </c:pt>
                <c:pt idx="1">
                  <c:v>0.437</c:v>
                </c:pt>
                <c:pt idx="2">
                  <c:v>0.38500000000000001</c:v>
                </c:pt>
              </c:numCache>
            </c:numRef>
          </c:val>
          <c:extLst xmlns:c16r2="http://schemas.microsoft.com/office/drawing/2015/06/chart">
            <c:ext xmlns:c16="http://schemas.microsoft.com/office/drawing/2014/chart" uri="{C3380CC4-5D6E-409C-BE32-E72D297353CC}">
              <c16:uniqueId val="{00000007-28FF-4035-B814-A0426A259F3A}"/>
            </c:ext>
          </c:extLst>
        </c:ser>
        <c:dLbls>
          <c:showLegendKey val="0"/>
          <c:showVal val="1"/>
          <c:showCatName val="0"/>
          <c:showSerName val="0"/>
          <c:showPercent val="0"/>
          <c:showBubbleSize val="0"/>
        </c:dLbls>
        <c:gapWidth val="150"/>
        <c:shape val="box"/>
        <c:axId val="281442352"/>
        <c:axId val="281444312"/>
        <c:axId val="0"/>
      </c:bar3DChart>
      <c:catAx>
        <c:axId val="281442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81444312"/>
        <c:crosses val="autoZero"/>
        <c:auto val="1"/>
        <c:lblAlgn val="ctr"/>
        <c:lblOffset val="100"/>
        <c:noMultiLvlLbl val="0"/>
      </c:catAx>
      <c:valAx>
        <c:axId val="28144431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81442352"/>
        <c:crosses val="autoZero"/>
        <c:crossBetween val="between"/>
      </c:valAx>
      <c:spPr>
        <a:noFill/>
        <a:ln>
          <a:noFill/>
        </a:ln>
        <a:effectLst/>
      </c:spPr>
    </c:plotArea>
    <c:legend>
      <c:legendPos val="b"/>
      <c:layout>
        <c:manualLayout>
          <c:xMode val="edge"/>
          <c:yMode val="edge"/>
          <c:x val="0.32568940938026614"/>
          <c:y val="0.84714174884523186"/>
          <c:w val="0.32084339457567806"/>
          <c:h val="0.1528582511547681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fr-SN" sz="3200" b="1" dirty="0"/>
              <a:t>TBS au Secondaire</a:t>
            </a:r>
          </a:p>
        </c:rich>
      </c:tx>
      <c:layout/>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Feuil9!$D$301</c:f>
              <c:strCache>
                <c:ptCount val="1"/>
                <c:pt idx="0">
                  <c:v>2020</c:v>
                </c:pt>
              </c:strCache>
            </c:strRef>
          </c:tx>
          <c:spPr>
            <a:solidFill>
              <a:schemeClr val="accent4">
                <a:shade val="76000"/>
              </a:schemeClr>
            </a:solidFill>
            <a:ln>
              <a:noFill/>
            </a:ln>
            <a:effectLst/>
            <a:sp3d/>
          </c:spPr>
          <c:invertIfNegative val="0"/>
          <c:dLbls>
            <c:dLbl>
              <c:idx val="0"/>
              <c:layout>
                <c:manualLayout>
                  <c:x val="0"/>
                  <c:y val="-7.40740740740740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19F-42A5-988F-8FD14A5E5365}"/>
                </c:ext>
                <c:ext xmlns:c15="http://schemas.microsoft.com/office/drawing/2012/chart" uri="{CE6537A1-D6FC-4f65-9D91-7224C49458BB}">
                  <c15:layout/>
                </c:ext>
              </c:extLst>
            </c:dLbl>
            <c:dLbl>
              <c:idx val="1"/>
              <c:layout>
                <c:manualLayout>
                  <c:x val="-3.6604947458668116E-2"/>
                  <c:y val="-4.2961750688669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19F-42A5-988F-8FD14A5E5365}"/>
                </c:ext>
                <c:ext xmlns:c15="http://schemas.microsoft.com/office/drawing/2012/chart" uri="{CE6537A1-D6FC-4f65-9D91-7224C49458BB}">
                  <c15:layout/>
                </c:ext>
              </c:extLst>
            </c:dLbl>
            <c:dLbl>
              <c:idx val="2"/>
              <c:layout>
                <c:manualLayout>
                  <c:x val="-2.7777777777778798E-3"/>
                  <c:y val="-4.16666666666667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19F-42A5-988F-8FD14A5E536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Feuil9!$C$302:$C$304</c:f>
              <c:strCache>
                <c:ptCount val="3"/>
                <c:pt idx="0">
                  <c:v>Garçons</c:v>
                </c:pt>
                <c:pt idx="1">
                  <c:v>Filles</c:v>
                </c:pt>
                <c:pt idx="2">
                  <c:v>Total</c:v>
                </c:pt>
              </c:strCache>
            </c:strRef>
          </c:cat>
          <c:val>
            <c:numRef>
              <c:f>Feuil9!$D$302:$D$304</c:f>
              <c:numCache>
                <c:formatCode>0.00%</c:formatCode>
                <c:ptCount val="3"/>
                <c:pt idx="0">
                  <c:v>0.40570000000000001</c:v>
                </c:pt>
                <c:pt idx="1">
                  <c:v>0.49170000000000003</c:v>
                </c:pt>
                <c:pt idx="2">
                  <c:v>0.44750000000000001</c:v>
                </c:pt>
              </c:numCache>
            </c:numRef>
          </c:val>
          <c:extLst xmlns:c16r2="http://schemas.microsoft.com/office/drawing/2015/06/chart">
            <c:ext xmlns:c16="http://schemas.microsoft.com/office/drawing/2014/chart" uri="{C3380CC4-5D6E-409C-BE32-E72D297353CC}">
              <c16:uniqueId val="{00000002-819F-42A5-988F-8FD14A5E5365}"/>
            </c:ext>
          </c:extLst>
        </c:ser>
        <c:ser>
          <c:idx val="1"/>
          <c:order val="1"/>
          <c:tx>
            <c:strRef>
              <c:f>Feuil9!$E$301</c:f>
              <c:strCache>
                <c:ptCount val="1"/>
                <c:pt idx="0">
                  <c:v>2021</c:v>
                </c:pt>
              </c:strCache>
            </c:strRef>
          </c:tx>
          <c:spPr>
            <a:solidFill>
              <a:schemeClr val="accent4">
                <a:tint val="77000"/>
              </a:schemeClr>
            </a:solidFill>
            <a:ln>
              <a:noFill/>
            </a:ln>
            <a:effectLst/>
            <a:sp3d/>
          </c:spPr>
          <c:invertIfNegative val="0"/>
          <c:dLbls>
            <c:dLbl>
              <c:idx val="0"/>
              <c:layout>
                <c:manualLayout>
                  <c:x val="3.3333333333333333E-2"/>
                  <c:y val="-4.16666666666667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19F-42A5-988F-8FD14A5E5365}"/>
                </c:ext>
                <c:ext xmlns:c15="http://schemas.microsoft.com/office/drawing/2012/chart" uri="{CE6537A1-D6FC-4f65-9D91-7224C49458BB}">
                  <c15:layout/>
                </c:ext>
              </c:extLst>
            </c:dLbl>
            <c:dLbl>
              <c:idx val="1"/>
              <c:layout>
                <c:manualLayout>
                  <c:x val="8.3333333333333332E-3"/>
                  <c:y val="-4.16666666666666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19F-42A5-988F-8FD14A5E5365}"/>
                </c:ext>
                <c:ext xmlns:c15="http://schemas.microsoft.com/office/drawing/2012/chart" uri="{CE6537A1-D6FC-4f65-9D91-7224C49458BB}">
                  <c15:layout/>
                </c:ext>
              </c:extLst>
            </c:dLbl>
            <c:dLbl>
              <c:idx val="2"/>
              <c:layout>
                <c:manualLayout>
                  <c:x val="8.611111111111111E-2"/>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19F-42A5-988F-8FD14A5E536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Feuil9!$C$302:$C$304</c:f>
              <c:strCache>
                <c:ptCount val="3"/>
                <c:pt idx="0">
                  <c:v>Garçons</c:v>
                </c:pt>
                <c:pt idx="1">
                  <c:v>Filles</c:v>
                </c:pt>
                <c:pt idx="2">
                  <c:v>Total</c:v>
                </c:pt>
              </c:strCache>
            </c:strRef>
          </c:cat>
          <c:val>
            <c:numRef>
              <c:f>Feuil9!$E$302:$E$304</c:f>
              <c:numCache>
                <c:formatCode>0.00%</c:formatCode>
                <c:ptCount val="3"/>
                <c:pt idx="0">
                  <c:v>0.39300000000000002</c:v>
                </c:pt>
                <c:pt idx="1">
                  <c:v>0.52700000000000002</c:v>
                </c:pt>
                <c:pt idx="2">
                  <c:v>0.45800000000000002</c:v>
                </c:pt>
              </c:numCache>
            </c:numRef>
          </c:val>
          <c:extLst xmlns:c16r2="http://schemas.microsoft.com/office/drawing/2015/06/chart">
            <c:ext xmlns:c16="http://schemas.microsoft.com/office/drawing/2014/chart" uri="{C3380CC4-5D6E-409C-BE32-E72D297353CC}">
              <c16:uniqueId val="{00000006-819F-42A5-988F-8FD14A5E5365}"/>
            </c:ext>
          </c:extLst>
        </c:ser>
        <c:dLbls>
          <c:showLegendKey val="0"/>
          <c:showVal val="1"/>
          <c:showCatName val="0"/>
          <c:showSerName val="0"/>
          <c:showPercent val="0"/>
          <c:showBubbleSize val="0"/>
        </c:dLbls>
        <c:gapWidth val="150"/>
        <c:shape val="box"/>
        <c:axId val="281445488"/>
        <c:axId val="281447840"/>
        <c:axId val="0"/>
      </c:bar3DChart>
      <c:catAx>
        <c:axId val="281445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281447840"/>
        <c:crosses val="autoZero"/>
        <c:auto val="1"/>
        <c:lblAlgn val="ctr"/>
        <c:lblOffset val="100"/>
        <c:noMultiLvlLbl val="0"/>
      </c:catAx>
      <c:valAx>
        <c:axId val="28144784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81445488"/>
        <c:crosses val="autoZero"/>
        <c:crossBetween val="between"/>
      </c:valAx>
      <c:spPr>
        <a:noFill/>
        <a:ln>
          <a:noFill/>
        </a:ln>
        <a:effectLst/>
      </c:spPr>
    </c:plotArea>
    <c:legend>
      <c:legendPos val="b"/>
      <c:layout>
        <c:manualLayout>
          <c:xMode val="edge"/>
          <c:yMode val="edge"/>
          <c:x val="0.27334227014608442"/>
          <c:y val="0.94768298536629836"/>
          <c:w val="0.28360161239946086"/>
          <c:h val="3.8750145995174325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400" b="1" i="0" u="none" strike="noStrike" kern="1200" baseline="0" dirty="0" err="1">
                <a:solidFill>
                  <a:prstClr val="black">
                    <a:lumMod val="75000"/>
                    <a:lumOff val="25000"/>
                  </a:prstClr>
                </a:solidFill>
                <a:latin typeface="+mn-lt"/>
                <a:ea typeface="+mn-ea"/>
                <a:cs typeface="+mn-cs"/>
              </a:defRPr>
            </a:pPr>
            <a:r>
              <a:rPr lang="en-US" sz="2400" b="1" i="0" u="none" strike="noStrike" kern="1200" baseline="0" dirty="0" err="1">
                <a:solidFill>
                  <a:prstClr val="black">
                    <a:lumMod val="75000"/>
                    <a:lumOff val="25000"/>
                  </a:prstClr>
                </a:solidFill>
                <a:latin typeface="+mn-lt"/>
                <a:ea typeface="+mn-ea"/>
                <a:cs typeface="+mn-cs"/>
              </a:rPr>
              <a:t>Répartition des structures par statut</a:t>
            </a:r>
          </a:p>
        </c:rich>
      </c:tx>
      <c:layout/>
      <c:overlay val="0"/>
      <c:spPr>
        <a:noFill/>
        <a:ln>
          <a:noFill/>
        </a:ln>
        <a:effectLst/>
      </c:spPr>
      <c:txPr>
        <a:bodyPr rot="0" spcFirstLastPara="1" vertOverflow="ellipsis" vert="horz" wrap="square" anchor="ctr" anchorCtr="1"/>
        <a:lstStyle/>
        <a:p>
          <a:pPr>
            <a:defRPr lang="en-US" sz="2400" b="1" i="0" u="none" strike="noStrike" kern="1200" baseline="0" dirty="0" err="1">
              <a:solidFill>
                <a:prstClr val="black">
                  <a:lumMod val="75000"/>
                  <a:lumOff val="25000"/>
                </a:prst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EA2D-4B4E-8BB6-3AC0309469E7}"/>
              </c:ext>
            </c:extLst>
          </c:dPt>
          <c:dPt>
            <c:idx val="1"/>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EA2D-4B4E-8BB6-3AC0309469E7}"/>
              </c:ext>
            </c:extLst>
          </c:dPt>
          <c:dPt>
            <c:idx val="2"/>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EA2D-4B4E-8BB6-3AC0309469E7}"/>
              </c:ext>
            </c:extLst>
          </c:dPt>
          <c:dLbls>
            <c:dLbl>
              <c:idx val="0"/>
              <c:layout>
                <c:manualLayout>
                  <c:x val="-8.7386380937097469E-2"/>
                  <c:y val="9.8665791776027575E-3"/>
                </c:manualLayout>
              </c:layout>
              <c:dLblPos val="bestFit"/>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1-EA2D-4B4E-8BB6-3AC0309469E7}"/>
                </c:ext>
                <c:ext xmlns:c15="http://schemas.microsoft.com/office/drawing/2012/chart" uri="{CE6537A1-D6FC-4f65-9D91-7224C49458BB}">
                  <c15:layout/>
                </c:ext>
              </c:extLst>
            </c:dLbl>
            <c:dLbl>
              <c:idx val="1"/>
              <c:layout>
                <c:manualLayout>
                  <c:x val="0.1187524945787916"/>
                  <c:y val="-0.21215587634878982"/>
                </c:manualLayout>
              </c:layout>
              <c:dLblPos val="bestFit"/>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EA2D-4B4E-8BB6-3AC0309469E7}"/>
                </c:ext>
                <c:ext xmlns:c15="http://schemas.microsoft.com/office/drawing/2012/chart" uri="{CE6537A1-D6FC-4f65-9D91-7224C49458BB}">
                  <c15:layout/>
                </c:ext>
              </c:extLst>
            </c:dLbl>
            <c:dLbl>
              <c:idx val="2"/>
              <c:layout>
                <c:manualLayout>
                  <c:x val="5.198355018166706E-2"/>
                  <c:y val="5.7231700204141131E-2"/>
                </c:manualLayout>
              </c:layout>
              <c:dLblPos val="bestFit"/>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5-EA2D-4B4E-8BB6-3AC0309469E7}"/>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Feuil9!$D$17:$F$17</c:f>
              <c:strCache>
                <c:ptCount val="3"/>
                <c:pt idx="0">
                  <c:v>PU</c:v>
                </c:pt>
                <c:pt idx="1">
                  <c:v>PR</c:v>
                </c:pt>
                <c:pt idx="2">
                  <c:v>COM/ASS</c:v>
                </c:pt>
              </c:strCache>
            </c:strRef>
          </c:cat>
          <c:val>
            <c:numRef>
              <c:f>Feuil9!$D$18:$F$18</c:f>
              <c:numCache>
                <c:formatCode>General</c:formatCode>
                <c:ptCount val="3"/>
                <c:pt idx="0">
                  <c:v>177</c:v>
                </c:pt>
                <c:pt idx="1">
                  <c:v>232</c:v>
                </c:pt>
                <c:pt idx="2">
                  <c:v>72</c:v>
                </c:pt>
              </c:numCache>
            </c:numRef>
          </c:val>
          <c:extLst xmlns:c16r2="http://schemas.microsoft.com/office/drawing/2015/06/chart">
            <c:ext xmlns:c16="http://schemas.microsoft.com/office/drawing/2014/chart" uri="{C3380CC4-5D6E-409C-BE32-E72D297353CC}">
              <c16:uniqueId val="{00000006-EA2D-4B4E-8BB6-3AC0309469E7}"/>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86188880247873678"/>
          <c:y val="0.47205745115193937"/>
          <c:w val="0.12831290350454885"/>
          <c:h val="0.2225513998250218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120" normalizeH="0" baseline="0">
                <a:solidFill>
                  <a:schemeClr val="tx1">
                    <a:lumMod val="65000"/>
                    <a:lumOff val="35000"/>
                  </a:schemeClr>
                </a:solidFill>
                <a:latin typeface="+mn-lt"/>
                <a:ea typeface="+mn-ea"/>
                <a:cs typeface="+mn-cs"/>
              </a:defRPr>
            </a:pPr>
            <a:r>
              <a:rPr lang="fr-SN" sz="2800"/>
              <a:t>TAUX DE FLUX</a:t>
            </a:r>
          </a:p>
        </c:rich>
      </c:tx>
      <c:layout/>
      <c:overlay val="0"/>
      <c:spPr>
        <a:noFill/>
        <a:ln>
          <a:noFill/>
        </a:ln>
        <a:effectLst/>
      </c:spPr>
      <c:txPr>
        <a:bodyPr rot="0" spcFirstLastPara="1" vertOverflow="ellipsis" vert="horz" wrap="square" anchor="ctr" anchorCtr="1"/>
        <a:lstStyle/>
        <a:p>
          <a:pPr>
            <a:defRPr sz="28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273858460171094E-2"/>
          <c:y val="0.2729921771144202"/>
          <c:w val="0.96472614153982894"/>
          <c:h val="0.65739295250719265"/>
        </c:manualLayout>
      </c:layout>
      <c:bar3DChart>
        <c:barDir val="col"/>
        <c:grouping val="percentStacked"/>
        <c:varyColors val="0"/>
        <c:ser>
          <c:idx val="0"/>
          <c:order val="0"/>
          <c:tx>
            <c:strRef>
              <c:f>Feuil1!$D$91</c:f>
              <c:strCache>
                <c:ptCount val="1"/>
                <c:pt idx="0">
                  <c:v>2020</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Feuil1!$C$92:$C$94</c:f>
              <c:strCache>
                <c:ptCount val="3"/>
                <c:pt idx="0">
                  <c:v>redoublement :</c:v>
                </c:pt>
                <c:pt idx="1">
                  <c:v>abandon :</c:v>
                </c:pt>
                <c:pt idx="2">
                  <c:v>promotion :</c:v>
                </c:pt>
              </c:strCache>
            </c:strRef>
          </c:cat>
          <c:val>
            <c:numRef>
              <c:f>Feuil1!$D$92:$D$94</c:f>
              <c:numCache>
                <c:formatCode>0.00%</c:formatCode>
                <c:ptCount val="3"/>
                <c:pt idx="0">
                  <c:v>2.9000000000000001E-2</c:v>
                </c:pt>
                <c:pt idx="1">
                  <c:v>7.9000000000000001E-2</c:v>
                </c:pt>
                <c:pt idx="2">
                  <c:v>0.86509999999999998</c:v>
                </c:pt>
              </c:numCache>
            </c:numRef>
          </c:val>
          <c:extLst xmlns:c16r2="http://schemas.microsoft.com/office/drawing/2015/06/chart">
            <c:ext xmlns:c16="http://schemas.microsoft.com/office/drawing/2014/chart" uri="{C3380CC4-5D6E-409C-BE32-E72D297353CC}">
              <c16:uniqueId val="{00000000-F4C9-4475-ABA9-794B391F71C8}"/>
            </c:ext>
          </c:extLst>
        </c:ser>
        <c:ser>
          <c:idx val="1"/>
          <c:order val="1"/>
          <c:tx>
            <c:strRef>
              <c:f>Feuil1!$E$91</c:f>
              <c:strCache>
                <c:ptCount val="1"/>
                <c:pt idx="0">
                  <c:v>2021</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Feuil1!$C$92:$C$94</c:f>
              <c:strCache>
                <c:ptCount val="3"/>
                <c:pt idx="0">
                  <c:v>redoublement :</c:v>
                </c:pt>
                <c:pt idx="1">
                  <c:v>abandon :</c:v>
                </c:pt>
                <c:pt idx="2">
                  <c:v>promotion :</c:v>
                </c:pt>
              </c:strCache>
            </c:strRef>
          </c:cat>
          <c:val>
            <c:numRef>
              <c:f>Feuil1!$E$92:$E$94</c:f>
              <c:numCache>
                <c:formatCode>0.00%</c:formatCode>
                <c:ptCount val="3"/>
                <c:pt idx="0">
                  <c:v>2.7E-2</c:v>
                </c:pt>
                <c:pt idx="1">
                  <c:v>8.1000000000000003E-2</c:v>
                </c:pt>
                <c:pt idx="2">
                  <c:v>0.89200000000000002</c:v>
                </c:pt>
              </c:numCache>
            </c:numRef>
          </c:val>
          <c:extLst xmlns:c16r2="http://schemas.microsoft.com/office/drawing/2015/06/chart">
            <c:ext xmlns:c16="http://schemas.microsoft.com/office/drawing/2014/chart" uri="{C3380CC4-5D6E-409C-BE32-E72D297353CC}">
              <c16:uniqueId val="{00000001-F4C9-4475-ABA9-794B391F71C8}"/>
            </c:ext>
          </c:extLst>
        </c:ser>
        <c:dLbls>
          <c:showLegendKey val="0"/>
          <c:showVal val="1"/>
          <c:showCatName val="0"/>
          <c:showSerName val="0"/>
          <c:showPercent val="0"/>
          <c:showBubbleSize val="0"/>
        </c:dLbls>
        <c:gapWidth val="79"/>
        <c:shape val="box"/>
        <c:axId val="130410440"/>
        <c:axId val="97343376"/>
        <c:axId val="0"/>
      </c:bar3DChart>
      <c:catAx>
        <c:axId val="130410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fr-FR"/>
          </a:p>
        </c:txPr>
        <c:crossAx val="97343376"/>
        <c:crosses val="autoZero"/>
        <c:auto val="1"/>
        <c:lblAlgn val="ctr"/>
        <c:lblOffset val="100"/>
        <c:noMultiLvlLbl val="0"/>
      </c:catAx>
      <c:valAx>
        <c:axId val="97343376"/>
        <c:scaling>
          <c:orientation val="minMax"/>
        </c:scaling>
        <c:delete val="1"/>
        <c:axPos val="l"/>
        <c:numFmt formatCode="0%" sourceLinked="1"/>
        <c:majorTickMark val="none"/>
        <c:minorTickMark val="none"/>
        <c:tickLblPos val="nextTo"/>
        <c:crossAx val="1304104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tx2"/>
                </a:solidFill>
                <a:latin typeface="+mn-lt"/>
                <a:ea typeface="+mn-ea"/>
                <a:cs typeface="+mn-cs"/>
              </a:defRPr>
            </a:pPr>
            <a:r>
              <a:rPr lang="fr-SN" sz="3200"/>
              <a:t>Achèvement</a:t>
            </a:r>
          </a:p>
        </c:rich>
      </c:tx>
      <c:layout/>
      <c:overlay val="0"/>
      <c:spPr>
        <a:noFill/>
        <a:ln>
          <a:noFill/>
        </a:ln>
        <a:effectLst/>
      </c:spPr>
      <c:txPr>
        <a:bodyPr rot="0" spcFirstLastPara="1" vertOverflow="ellipsis" vert="horz" wrap="square" anchor="ctr" anchorCtr="1"/>
        <a:lstStyle/>
        <a:p>
          <a:pPr>
            <a:defRPr sz="3200" b="1" i="0" u="none" strike="noStrike" kern="1200" baseline="0">
              <a:solidFill>
                <a:schemeClr val="tx2"/>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Feuil9!$E$73</c:f>
              <c:strCache>
                <c:ptCount val="1"/>
                <c:pt idx="0">
                  <c:v>2020</c:v>
                </c:pt>
              </c:strCache>
            </c:strRef>
          </c:tx>
          <c:spPr>
            <a:blipFill rotWithShape="1">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innerShdw blurRad="25400" dist="12700" dir="13500000">
                <a:srgbClr val="000000">
                  <a:alpha val="45000"/>
                </a:srgbClr>
              </a:innerShdw>
            </a:effectLst>
            <a:sp3d/>
          </c:spPr>
          <c:invertIfNegative val="0"/>
          <c:dLbls>
            <c:dLbl>
              <c:idx val="0"/>
              <c:layout>
                <c:manualLayout>
                  <c:x val="-4.8542007055281319E-3"/>
                  <c:y val="5.58057395960339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562602116584455E-2"/>
                  <c:y val="5.87428837852989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180669018427106E-3"/>
                  <c:y val="7.04914605423586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Feuil9!$D$74:$D$76</c:f>
              <c:strCache>
                <c:ptCount val="3"/>
                <c:pt idx="0">
                  <c:v>Filles</c:v>
                </c:pt>
                <c:pt idx="1">
                  <c:v>Garçons</c:v>
                </c:pt>
                <c:pt idx="2">
                  <c:v>Total</c:v>
                </c:pt>
              </c:strCache>
            </c:strRef>
          </c:cat>
          <c:val>
            <c:numRef>
              <c:f>Feuil9!$E$74:$E$76</c:f>
              <c:numCache>
                <c:formatCode>0%</c:formatCode>
                <c:ptCount val="3"/>
                <c:pt idx="0" formatCode="0.00%">
                  <c:v>0.87</c:v>
                </c:pt>
                <c:pt idx="1">
                  <c:v>0.66</c:v>
                </c:pt>
                <c:pt idx="2" formatCode="0.00%">
                  <c:v>0.76100000000000001</c:v>
                </c:pt>
              </c:numCache>
            </c:numRef>
          </c:val>
          <c:extLst xmlns:c16r2="http://schemas.microsoft.com/office/drawing/2015/06/chart">
            <c:ext xmlns:c16="http://schemas.microsoft.com/office/drawing/2014/chart" uri="{C3380CC4-5D6E-409C-BE32-E72D297353CC}">
              <c16:uniqueId val="{00000000-104F-4694-AD24-382430B7C693}"/>
            </c:ext>
          </c:extLst>
        </c:ser>
        <c:ser>
          <c:idx val="1"/>
          <c:order val="1"/>
          <c:tx>
            <c:strRef>
              <c:f>Feuil9!$F$73</c:f>
              <c:strCache>
                <c:ptCount val="1"/>
                <c:pt idx="0">
                  <c:v>2021</c:v>
                </c:pt>
              </c:strCache>
            </c:strRef>
          </c:tx>
          <c:spPr>
            <a:blipFill rotWithShape="1">
              <a:blip xmlns:r="http://schemas.openxmlformats.org/officeDocument/2006/relationships" r:embed="rId3">
                <a:duotone>
                  <a:schemeClr val="accent3">
                    <a:shade val="74000"/>
                    <a:satMod val="130000"/>
                    <a:lumMod val="90000"/>
                  </a:schemeClr>
                  <a:schemeClr val="accent3">
                    <a:tint val="94000"/>
                    <a:satMod val="120000"/>
                    <a:lumMod val="104000"/>
                  </a:schemeClr>
                </a:duotone>
              </a:blip>
              <a:tile tx="0" ty="0" sx="100000" sy="100000" flip="none" algn="tl"/>
            </a:blipFill>
            <a:ln>
              <a:noFill/>
            </a:ln>
            <a:effectLst>
              <a:innerShdw blurRad="25400" dist="12700" dir="13500000">
                <a:srgbClr val="000000">
                  <a:alpha val="45000"/>
                </a:srgbClr>
              </a:innerShdw>
            </a:effectLst>
            <a:sp3d/>
          </c:spPr>
          <c:invertIfNegative val="0"/>
          <c:dLbls>
            <c:dLbl>
              <c:idx val="0"/>
              <c:layout>
                <c:manualLayout>
                  <c:x val="0"/>
                  <c:y val="0.296651563115759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04F-4694-AD24-382430B7C693}"/>
                </c:ext>
                <c:ext xmlns:c15="http://schemas.microsoft.com/office/drawing/2012/chart" uri="{CE6537A1-D6FC-4f65-9D91-7224C49458BB}">
                  <c15:layout/>
                </c:ext>
              </c:extLst>
            </c:dLbl>
            <c:dLbl>
              <c:idx val="1"/>
              <c:layout>
                <c:manualLayout>
                  <c:x val="3.2361338036854806E-3"/>
                  <c:y val="0.208537237437811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04F-4694-AD24-382430B7C693}"/>
                </c:ext>
                <c:ext xmlns:c15="http://schemas.microsoft.com/office/drawing/2012/chart" uri="{CE6537A1-D6FC-4f65-9D91-7224C49458BB}">
                  <c15:layout/>
                </c:ext>
              </c:extLst>
            </c:dLbl>
            <c:dLbl>
              <c:idx val="2"/>
              <c:layout>
                <c:manualLayout>
                  <c:x val="-1.1865686873419245E-16"/>
                  <c:y val="0.2849029863586996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04F-4694-AD24-382430B7C69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Feuil9!$D$74:$D$76</c:f>
              <c:strCache>
                <c:ptCount val="3"/>
                <c:pt idx="0">
                  <c:v>Filles</c:v>
                </c:pt>
                <c:pt idx="1">
                  <c:v>Garçons</c:v>
                </c:pt>
                <c:pt idx="2">
                  <c:v>Total</c:v>
                </c:pt>
              </c:strCache>
            </c:strRef>
          </c:cat>
          <c:val>
            <c:numRef>
              <c:f>Feuil9!$F$74:$F$76</c:f>
              <c:numCache>
                <c:formatCode>0.00%</c:formatCode>
                <c:ptCount val="3"/>
                <c:pt idx="0">
                  <c:v>0.91300000000000003</c:v>
                </c:pt>
                <c:pt idx="1">
                  <c:v>0.70199999999999996</c:v>
                </c:pt>
                <c:pt idx="2">
                  <c:v>0.80500000000000005</c:v>
                </c:pt>
              </c:numCache>
            </c:numRef>
          </c:val>
          <c:extLst xmlns:c16r2="http://schemas.microsoft.com/office/drawing/2015/06/chart">
            <c:ext xmlns:c16="http://schemas.microsoft.com/office/drawing/2014/chart" uri="{C3380CC4-5D6E-409C-BE32-E72D297353CC}">
              <c16:uniqueId val="{00000001-104F-4694-AD24-382430B7C693}"/>
            </c:ext>
          </c:extLst>
        </c:ser>
        <c:dLbls>
          <c:showLegendKey val="0"/>
          <c:showVal val="1"/>
          <c:showCatName val="0"/>
          <c:showSerName val="0"/>
          <c:showPercent val="0"/>
          <c:showBubbleSize val="0"/>
        </c:dLbls>
        <c:gapWidth val="150"/>
        <c:shape val="box"/>
        <c:axId val="97344160"/>
        <c:axId val="97344552"/>
        <c:axId val="0"/>
      </c:bar3DChart>
      <c:catAx>
        <c:axId val="973441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fr-FR"/>
          </a:p>
        </c:txPr>
        <c:crossAx val="97344552"/>
        <c:crosses val="autoZero"/>
        <c:auto val="1"/>
        <c:lblAlgn val="ctr"/>
        <c:lblOffset val="100"/>
        <c:noMultiLvlLbl val="0"/>
      </c:catAx>
      <c:valAx>
        <c:axId val="97344552"/>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crossAx val="97344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fr-SN" sz="2800" b="1"/>
              <a:t>Evolution du Taux de réussite au CFEE</a:t>
            </a:r>
          </a:p>
        </c:rich>
      </c:tx>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963539030642687E-2"/>
          <c:y val="9.0505294733333713E-2"/>
          <c:w val="0.96407292193871463"/>
          <c:h val="0.76714411118062908"/>
        </c:manualLayout>
      </c:layout>
      <c:bar3DChart>
        <c:barDir val="col"/>
        <c:grouping val="clustered"/>
        <c:varyColors val="0"/>
        <c:ser>
          <c:idx val="0"/>
          <c:order val="0"/>
          <c:tx>
            <c:strRef>
              <c:f>Feuil9!$E$86</c:f>
              <c:strCache>
                <c:ptCount val="1"/>
                <c:pt idx="0">
                  <c:v>2010</c:v>
                </c:pt>
              </c:strCache>
            </c:strRef>
          </c:tx>
          <c:spPr>
            <a:solidFill>
              <a:schemeClr val="accent1"/>
            </a:solidFill>
            <a:ln>
              <a:noFill/>
            </a:ln>
            <a:effectLst/>
            <a:sp3d/>
          </c:spPr>
          <c:invertIfNegative val="0"/>
          <c:dLbls>
            <c:dLbl>
              <c:idx val="0"/>
              <c:layout>
                <c:manualLayout>
                  <c:x val="-2.6096637410658076E-3"/>
                  <c:y val="6.96894424011367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504-4C28-A848-6B85BD1E6B5A}"/>
                </c:ext>
                <c:ext xmlns:c15="http://schemas.microsoft.com/office/drawing/2012/chart" uri="{CE6537A1-D6FC-4f65-9D91-7224C49458BB}">
                  <c15:layout/>
                </c:ext>
              </c:extLst>
            </c:dLbl>
            <c:dLbl>
              <c:idx val="1"/>
              <c:layout>
                <c:manualLayout>
                  <c:x val="-4.8837166240794049E-4"/>
                  <c:y val="6.27391912594507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504-4C28-A848-6B85BD1E6B5A}"/>
                </c:ext>
                <c:ext xmlns:c15="http://schemas.microsoft.com/office/drawing/2012/chart" uri="{CE6537A1-D6FC-4f65-9D91-7224C49458BB}">
                  <c15:layout/>
                </c:ext>
              </c:extLst>
            </c:dLbl>
            <c:dLbl>
              <c:idx val="2"/>
              <c:layout>
                <c:manualLayout>
                  <c:x val="1.1446773403778181E-3"/>
                  <c:y val="6.50481452353246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504-4C28-A848-6B85BD1E6B5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Feuil9!$F$85:$H$85</c:f>
              <c:strCache>
                <c:ptCount val="3"/>
                <c:pt idx="0">
                  <c:v>Garçons</c:v>
                </c:pt>
                <c:pt idx="1">
                  <c:v>Filles</c:v>
                </c:pt>
                <c:pt idx="2">
                  <c:v>Total</c:v>
                </c:pt>
              </c:strCache>
            </c:strRef>
          </c:cat>
          <c:val>
            <c:numRef>
              <c:f>Feuil9!$F$86:$H$86</c:f>
              <c:numCache>
                <c:formatCode>General</c:formatCode>
                <c:ptCount val="3"/>
                <c:pt idx="0">
                  <c:v>73.91</c:v>
                </c:pt>
                <c:pt idx="1">
                  <c:v>73.209999999999994</c:v>
                </c:pt>
                <c:pt idx="2">
                  <c:v>73.510000000000005</c:v>
                </c:pt>
              </c:numCache>
            </c:numRef>
          </c:val>
          <c:extLst xmlns:c16r2="http://schemas.microsoft.com/office/drawing/2015/06/chart">
            <c:ext xmlns:c16="http://schemas.microsoft.com/office/drawing/2014/chart" uri="{C3380CC4-5D6E-409C-BE32-E72D297353CC}">
              <c16:uniqueId val="{00000003-F504-4C28-A848-6B85BD1E6B5A}"/>
            </c:ext>
          </c:extLst>
        </c:ser>
        <c:ser>
          <c:idx val="1"/>
          <c:order val="1"/>
          <c:tx>
            <c:strRef>
              <c:f>Feuil9!$E$87</c:f>
              <c:strCache>
                <c:ptCount val="1"/>
                <c:pt idx="0">
                  <c:v>2021</c:v>
                </c:pt>
              </c:strCache>
            </c:strRef>
          </c:tx>
          <c:spPr>
            <a:solidFill>
              <a:schemeClr val="accent3"/>
            </a:solidFill>
            <a:ln>
              <a:noFill/>
            </a:ln>
            <a:effectLst/>
            <a:sp3d/>
          </c:spPr>
          <c:invertIfNegative val="0"/>
          <c:dLbls>
            <c:dLbl>
              <c:idx val="0"/>
              <c:layout>
                <c:manualLayout>
                  <c:x val="-5.5555555555555558E-3"/>
                  <c:y val="0.1527777777777777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504-4C28-A848-6B85BD1E6B5A}"/>
                </c:ext>
                <c:ext xmlns:c15="http://schemas.microsoft.com/office/drawing/2012/chart" uri="{CE6537A1-D6FC-4f65-9D91-7224C49458BB}">
                  <c15:layout/>
                </c:ext>
              </c:extLst>
            </c:dLbl>
            <c:dLbl>
              <c:idx val="1"/>
              <c:layout>
                <c:manualLayout>
                  <c:x val="-2.7777777777777779E-3"/>
                  <c:y val="0.138888888888888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504-4C28-A848-6B85BD1E6B5A}"/>
                </c:ext>
                <c:ext xmlns:c15="http://schemas.microsoft.com/office/drawing/2012/chart" uri="{CE6537A1-D6FC-4f65-9D91-7224C49458BB}">
                  <c15:layout/>
                </c:ext>
              </c:extLst>
            </c:dLbl>
            <c:dLbl>
              <c:idx val="2"/>
              <c:layout>
                <c:manualLayout>
                  <c:x val="0"/>
                  <c:y val="0.1203703703703703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504-4C28-A848-6B85BD1E6B5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Feuil9!$F$85:$H$85</c:f>
              <c:strCache>
                <c:ptCount val="3"/>
                <c:pt idx="0">
                  <c:v>Garçons</c:v>
                </c:pt>
                <c:pt idx="1">
                  <c:v>Filles</c:v>
                </c:pt>
                <c:pt idx="2">
                  <c:v>Total</c:v>
                </c:pt>
              </c:strCache>
            </c:strRef>
          </c:cat>
          <c:val>
            <c:numRef>
              <c:f>Feuil9!$F$87:$H$87</c:f>
              <c:numCache>
                <c:formatCode>General</c:formatCode>
                <c:ptCount val="3"/>
                <c:pt idx="0">
                  <c:v>60.25</c:v>
                </c:pt>
                <c:pt idx="1">
                  <c:v>59.16</c:v>
                </c:pt>
                <c:pt idx="2">
                  <c:v>59.63</c:v>
                </c:pt>
              </c:numCache>
            </c:numRef>
          </c:val>
          <c:extLst xmlns:c16r2="http://schemas.microsoft.com/office/drawing/2015/06/chart">
            <c:ext xmlns:c16="http://schemas.microsoft.com/office/drawing/2014/chart" uri="{C3380CC4-5D6E-409C-BE32-E72D297353CC}">
              <c16:uniqueId val="{00000007-F504-4C28-A848-6B85BD1E6B5A}"/>
            </c:ext>
          </c:extLst>
        </c:ser>
        <c:dLbls>
          <c:showLegendKey val="0"/>
          <c:showVal val="1"/>
          <c:showCatName val="0"/>
          <c:showSerName val="0"/>
          <c:showPercent val="0"/>
          <c:showBubbleSize val="0"/>
        </c:dLbls>
        <c:gapWidth val="150"/>
        <c:shape val="box"/>
        <c:axId val="279934472"/>
        <c:axId val="279929376"/>
        <c:axId val="0"/>
      </c:bar3DChart>
      <c:catAx>
        <c:axId val="279934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crossAx val="279929376"/>
        <c:crosses val="autoZero"/>
        <c:auto val="1"/>
        <c:lblAlgn val="ctr"/>
        <c:lblOffset val="100"/>
        <c:noMultiLvlLbl val="0"/>
      </c:catAx>
      <c:valAx>
        <c:axId val="279929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crossAx val="279934472"/>
        <c:crosses val="autoZero"/>
        <c:crossBetween val="between"/>
      </c:valAx>
      <c:spPr>
        <a:noFill/>
        <a:ln>
          <a:noFill/>
        </a:ln>
        <a:effectLst/>
      </c:spPr>
    </c:plotArea>
    <c:legend>
      <c:legendPos val="b"/>
      <c:layout>
        <c:manualLayout>
          <c:xMode val="edge"/>
          <c:yMode val="edge"/>
          <c:x val="0.38968072477543647"/>
          <c:y val="0.93545994889456729"/>
          <c:w val="0.22063842186259139"/>
          <c:h val="6.2335434951672035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SN"/>
              <a:t>Evolution du TBS à l'élementaire</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870721154439626E-2"/>
          <c:y val="5.078989113727167E-2"/>
          <c:w val="0.92616573981491768"/>
          <c:h val="0.82236115818354927"/>
        </c:manualLayout>
      </c:layout>
      <c:bar3DChart>
        <c:barDir val="col"/>
        <c:grouping val="clustered"/>
        <c:varyColors val="0"/>
        <c:ser>
          <c:idx val="0"/>
          <c:order val="0"/>
          <c:tx>
            <c:strRef>
              <c:f>Feuil9!$E$106</c:f>
              <c:strCache>
                <c:ptCount val="1"/>
                <c:pt idx="0">
                  <c:v>T</c:v>
                </c:pt>
              </c:strCache>
            </c:strRef>
          </c:tx>
          <c:spPr>
            <a:solidFill>
              <a:schemeClr val="accent2"/>
            </a:solidFill>
            <a:ln>
              <a:noFill/>
            </a:ln>
            <a:effectLst/>
            <a:sp3d/>
          </c:spPr>
          <c:invertIfNegative val="0"/>
          <c:dLbls>
            <c:dLbl>
              <c:idx val="0"/>
              <c:layout>
                <c:manualLayout>
                  <c:x val="0"/>
                  <c:y val="-8.97560975609756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F77-44F2-872E-685B110DB1D8}"/>
                </c:ext>
                <c:ext xmlns:c15="http://schemas.microsoft.com/office/drawing/2012/chart" uri="{CE6537A1-D6FC-4f65-9D91-7224C49458BB}">
                  <c15:layout/>
                </c:ext>
              </c:extLst>
            </c:dLbl>
            <c:dLbl>
              <c:idx val="1"/>
              <c:layout>
                <c:manualLayout>
                  <c:x val="5.5555555555555558E-3"/>
                  <c:y val="-6.63414634146341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F77-44F2-872E-685B110DB1D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Feuil9!$F$105:$G$105</c:f>
              <c:numCache>
                <c:formatCode>General</c:formatCode>
                <c:ptCount val="2"/>
                <c:pt idx="0">
                  <c:v>2020</c:v>
                </c:pt>
                <c:pt idx="1">
                  <c:v>2021</c:v>
                </c:pt>
              </c:numCache>
            </c:numRef>
          </c:cat>
          <c:val>
            <c:numRef>
              <c:f>Feuil9!$F$106:$G$106</c:f>
              <c:numCache>
                <c:formatCode>0.00%</c:formatCode>
                <c:ptCount val="2"/>
                <c:pt idx="0" formatCode="0%">
                  <c:v>1.08</c:v>
                </c:pt>
                <c:pt idx="1">
                  <c:v>1.085</c:v>
                </c:pt>
              </c:numCache>
            </c:numRef>
          </c:val>
          <c:extLst xmlns:c16r2="http://schemas.microsoft.com/office/drawing/2015/06/chart">
            <c:ext xmlns:c16="http://schemas.microsoft.com/office/drawing/2014/chart" uri="{C3380CC4-5D6E-409C-BE32-E72D297353CC}">
              <c16:uniqueId val="{00000002-1F77-44F2-872E-685B110DB1D8}"/>
            </c:ext>
          </c:extLst>
        </c:ser>
        <c:ser>
          <c:idx val="1"/>
          <c:order val="1"/>
          <c:tx>
            <c:strRef>
              <c:f>Feuil9!$E$107</c:f>
              <c:strCache>
                <c:ptCount val="1"/>
                <c:pt idx="0">
                  <c:v>G</c:v>
                </c:pt>
              </c:strCache>
            </c:strRef>
          </c:tx>
          <c:spPr>
            <a:solidFill>
              <a:schemeClr val="accent4"/>
            </a:solidFill>
            <a:ln>
              <a:noFill/>
            </a:ln>
            <a:effectLst/>
            <a:sp3d/>
          </c:spPr>
          <c:invertIfNegative val="0"/>
          <c:dLbls>
            <c:dLbl>
              <c:idx val="0"/>
              <c:layout>
                <c:manualLayout>
                  <c:x val="-2.7777777777778286E-3"/>
                  <c:y val="0.1170731707317073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F77-44F2-872E-685B110DB1D8}"/>
                </c:ext>
                <c:ext xmlns:c15="http://schemas.microsoft.com/office/drawing/2012/chart" uri="{CE6537A1-D6FC-4f65-9D91-7224C49458BB}">
                  <c15:layout/>
                </c:ext>
              </c:extLst>
            </c:dLbl>
            <c:dLbl>
              <c:idx val="1"/>
              <c:layout>
                <c:manualLayout>
                  <c:x val="0"/>
                  <c:y val="0.1209756097560975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F77-44F2-872E-685B110DB1D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Feuil9!$F$105:$G$105</c:f>
              <c:numCache>
                <c:formatCode>General</c:formatCode>
                <c:ptCount val="2"/>
                <c:pt idx="0">
                  <c:v>2020</c:v>
                </c:pt>
                <c:pt idx="1">
                  <c:v>2021</c:v>
                </c:pt>
              </c:numCache>
            </c:numRef>
          </c:cat>
          <c:val>
            <c:numRef>
              <c:f>Feuil9!$F$107:$G$107</c:f>
              <c:numCache>
                <c:formatCode>0.00%</c:formatCode>
                <c:ptCount val="2"/>
                <c:pt idx="0">
                  <c:v>1.01</c:v>
                </c:pt>
                <c:pt idx="1">
                  <c:v>1.012</c:v>
                </c:pt>
              </c:numCache>
            </c:numRef>
          </c:val>
          <c:extLst xmlns:c16r2="http://schemas.microsoft.com/office/drawing/2015/06/chart">
            <c:ext xmlns:c16="http://schemas.microsoft.com/office/drawing/2014/chart" uri="{C3380CC4-5D6E-409C-BE32-E72D297353CC}">
              <c16:uniqueId val="{00000005-1F77-44F2-872E-685B110DB1D8}"/>
            </c:ext>
          </c:extLst>
        </c:ser>
        <c:ser>
          <c:idx val="2"/>
          <c:order val="2"/>
          <c:tx>
            <c:strRef>
              <c:f>Feuil9!$E$108</c:f>
              <c:strCache>
                <c:ptCount val="1"/>
                <c:pt idx="0">
                  <c:v>F</c:v>
                </c:pt>
              </c:strCache>
            </c:strRef>
          </c:tx>
          <c:spPr>
            <a:solidFill>
              <a:schemeClr val="accent6"/>
            </a:solidFill>
            <a:ln>
              <a:noFill/>
            </a:ln>
            <a:effectLst/>
            <a:sp3d/>
          </c:spPr>
          <c:invertIfNegative val="0"/>
          <c:dLbls>
            <c:dLbl>
              <c:idx val="0"/>
              <c:layout>
                <c:manualLayout>
                  <c:x val="-1.1111111111111112E-2"/>
                  <c:y val="-5.463414634146341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F77-44F2-872E-685B110DB1D8}"/>
                </c:ext>
                <c:ext xmlns:c15="http://schemas.microsoft.com/office/drawing/2012/chart" uri="{CE6537A1-D6FC-4f65-9D91-7224C49458BB}">
                  <c15:layout/>
                </c:ext>
              </c:extLst>
            </c:dLbl>
            <c:dLbl>
              <c:idx val="1"/>
              <c:layout>
                <c:manualLayout>
                  <c:x val="9.4444444444444442E-2"/>
                  <c:y val="-5.85365853658536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F77-44F2-872E-685B110DB1D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lumMod val="50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Feuil9!$F$105:$G$105</c:f>
              <c:numCache>
                <c:formatCode>General</c:formatCode>
                <c:ptCount val="2"/>
                <c:pt idx="0">
                  <c:v>2020</c:v>
                </c:pt>
                <c:pt idx="1">
                  <c:v>2021</c:v>
                </c:pt>
              </c:numCache>
            </c:numRef>
          </c:cat>
          <c:val>
            <c:numRef>
              <c:f>Feuil9!$F$108:$G$108</c:f>
              <c:numCache>
                <c:formatCode>0.00%</c:formatCode>
                <c:ptCount val="2"/>
                <c:pt idx="0">
                  <c:v>1.155</c:v>
                </c:pt>
                <c:pt idx="1">
                  <c:v>1.1619999999999999</c:v>
                </c:pt>
              </c:numCache>
            </c:numRef>
          </c:val>
          <c:extLst xmlns:c16r2="http://schemas.microsoft.com/office/drawing/2015/06/chart">
            <c:ext xmlns:c16="http://schemas.microsoft.com/office/drawing/2014/chart" uri="{C3380CC4-5D6E-409C-BE32-E72D297353CC}">
              <c16:uniqueId val="{00000008-1F77-44F2-872E-685B110DB1D8}"/>
            </c:ext>
          </c:extLst>
        </c:ser>
        <c:dLbls>
          <c:showLegendKey val="0"/>
          <c:showVal val="1"/>
          <c:showCatName val="0"/>
          <c:showSerName val="0"/>
          <c:showPercent val="0"/>
          <c:showBubbleSize val="0"/>
        </c:dLbls>
        <c:gapWidth val="150"/>
        <c:shape val="box"/>
        <c:axId val="279933688"/>
        <c:axId val="279934080"/>
        <c:axId val="0"/>
      </c:bar3DChart>
      <c:catAx>
        <c:axId val="279933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79934080"/>
        <c:crosses val="autoZero"/>
        <c:auto val="1"/>
        <c:lblAlgn val="ctr"/>
        <c:lblOffset val="100"/>
        <c:noMultiLvlLbl val="0"/>
      </c:catAx>
      <c:valAx>
        <c:axId val="279934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279933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Feuil9!$G$137</c:f>
              <c:strCache>
                <c:ptCount val="1"/>
                <c:pt idx="0">
                  <c:v>2020</c:v>
                </c:pt>
              </c:strCache>
            </c:strRef>
          </c:tx>
          <c:spPr>
            <a:solidFill>
              <a:schemeClr val="accent3">
                <a:shade val="76000"/>
              </a:schemeClr>
            </a:solidFill>
            <a:ln>
              <a:noFill/>
            </a:ln>
            <a:effectLst/>
            <a:sp3d/>
          </c:spPr>
          <c:invertIfNegative val="0"/>
          <c:dLbls>
            <c:dLbl>
              <c:idx val="0"/>
              <c:layout>
                <c:manualLayout>
                  <c:x val="-7.2222222222222229E-2"/>
                  <c:y val="-3.24074074074074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308-4BA8-9556-3B156B7C9720}"/>
                </c:ext>
                <c:ext xmlns:c15="http://schemas.microsoft.com/office/drawing/2012/chart" uri="{CE6537A1-D6FC-4f65-9D91-7224C49458BB}">
                  <c15:layout/>
                </c:ext>
              </c:extLst>
            </c:dLbl>
            <c:dLbl>
              <c:idx val="1"/>
              <c:layout>
                <c:manualLayout>
                  <c:x val="-1.1111111111111162E-2"/>
                  <c:y val="-5.092592592592601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308-4BA8-9556-3B156B7C9720}"/>
                </c:ext>
                <c:ext xmlns:c15="http://schemas.microsoft.com/office/drawing/2012/chart" uri="{CE6537A1-D6FC-4f65-9D91-7224C49458BB}">
                  <c15:layout/>
                </c:ext>
              </c:extLst>
            </c:dLbl>
            <c:dLbl>
              <c:idx val="2"/>
              <c:layout>
                <c:manualLayout>
                  <c:x val="0"/>
                  <c:y val="-4.16666666666666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308-4BA8-9556-3B156B7C972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Feuil9!$H$136:$J$136</c:f>
              <c:strCache>
                <c:ptCount val="3"/>
                <c:pt idx="0">
                  <c:v>PU</c:v>
                </c:pt>
                <c:pt idx="1">
                  <c:v>PR</c:v>
                </c:pt>
                <c:pt idx="2">
                  <c:v>COM/ASS</c:v>
                </c:pt>
              </c:strCache>
            </c:strRef>
          </c:cat>
          <c:val>
            <c:numRef>
              <c:f>Feuil9!$H$137:$J$137</c:f>
              <c:numCache>
                <c:formatCode>0</c:formatCode>
                <c:ptCount val="3"/>
                <c:pt idx="0">
                  <c:v>966.37799999999993</c:v>
                </c:pt>
                <c:pt idx="1">
                  <c:v>244.62199999999999</c:v>
                </c:pt>
                <c:pt idx="2" formatCode="General">
                  <c:v>0</c:v>
                </c:pt>
              </c:numCache>
            </c:numRef>
          </c:val>
          <c:extLst xmlns:c16r2="http://schemas.microsoft.com/office/drawing/2015/06/chart">
            <c:ext xmlns:c16="http://schemas.microsoft.com/office/drawing/2014/chart" uri="{C3380CC4-5D6E-409C-BE32-E72D297353CC}">
              <c16:uniqueId val="{00000003-4308-4BA8-9556-3B156B7C9720}"/>
            </c:ext>
          </c:extLst>
        </c:ser>
        <c:ser>
          <c:idx val="1"/>
          <c:order val="1"/>
          <c:tx>
            <c:strRef>
              <c:f>Feuil9!$G$138</c:f>
              <c:strCache>
                <c:ptCount val="1"/>
                <c:pt idx="0">
                  <c:v>2021</c:v>
                </c:pt>
              </c:strCache>
            </c:strRef>
          </c:tx>
          <c:spPr>
            <a:solidFill>
              <a:schemeClr val="accent3">
                <a:tint val="77000"/>
              </a:schemeClr>
            </a:solidFill>
            <a:ln>
              <a:noFill/>
            </a:ln>
            <a:effectLst/>
            <a:sp3d/>
          </c:spPr>
          <c:invertIfNegative val="0"/>
          <c:dLbls>
            <c:dLbl>
              <c:idx val="0"/>
              <c:layout>
                <c:manualLayout>
                  <c:x val="0"/>
                  <c:y val="-7.40740740740741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308-4BA8-9556-3B156B7C9720}"/>
                </c:ext>
                <c:ext xmlns:c15="http://schemas.microsoft.com/office/drawing/2012/chart" uri="{CE6537A1-D6FC-4f65-9D91-7224C49458BB}">
                  <c15:layout/>
                </c:ext>
              </c:extLst>
            </c:dLbl>
            <c:dLbl>
              <c:idx val="1"/>
              <c:layout>
                <c:manualLayout>
                  <c:x val="5.5555555555555455E-2"/>
                  <c:y val="-0.1018518518518518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308-4BA8-9556-3B156B7C9720}"/>
                </c:ext>
                <c:ext xmlns:c15="http://schemas.microsoft.com/office/drawing/2012/chart" uri="{CE6537A1-D6FC-4f65-9D91-7224C49458BB}">
                  <c15:layout/>
                </c:ext>
              </c:extLst>
            </c:dLbl>
            <c:dLbl>
              <c:idx val="2"/>
              <c:layout>
                <c:manualLayout>
                  <c:x val="5.2777777777777778E-2"/>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308-4BA8-9556-3B156B7C972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Feuil9!$H$136:$J$136</c:f>
              <c:strCache>
                <c:ptCount val="3"/>
                <c:pt idx="0">
                  <c:v>PU</c:v>
                </c:pt>
                <c:pt idx="1">
                  <c:v>PR</c:v>
                </c:pt>
                <c:pt idx="2">
                  <c:v>COM/ASS</c:v>
                </c:pt>
              </c:strCache>
            </c:strRef>
          </c:cat>
          <c:val>
            <c:numRef>
              <c:f>Feuil9!$H$138:$J$138</c:f>
              <c:numCache>
                <c:formatCode>0</c:formatCode>
                <c:ptCount val="3"/>
                <c:pt idx="0">
                  <c:v>988.07800000000009</c:v>
                </c:pt>
                <c:pt idx="1">
                  <c:v>257.92200000000003</c:v>
                </c:pt>
                <c:pt idx="2" formatCode="General">
                  <c:v>0</c:v>
                </c:pt>
              </c:numCache>
            </c:numRef>
          </c:val>
          <c:extLst xmlns:c16r2="http://schemas.microsoft.com/office/drawing/2015/06/chart">
            <c:ext xmlns:c16="http://schemas.microsoft.com/office/drawing/2014/chart" uri="{C3380CC4-5D6E-409C-BE32-E72D297353CC}">
              <c16:uniqueId val="{00000007-4308-4BA8-9556-3B156B7C9720}"/>
            </c:ext>
          </c:extLst>
        </c:ser>
        <c:dLbls>
          <c:showLegendKey val="0"/>
          <c:showVal val="1"/>
          <c:showCatName val="0"/>
          <c:showSerName val="0"/>
          <c:showPercent val="0"/>
          <c:showBubbleSize val="0"/>
        </c:dLbls>
        <c:gapWidth val="150"/>
        <c:shape val="box"/>
        <c:axId val="279927808"/>
        <c:axId val="279929768"/>
        <c:axId val="0"/>
      </c:bar3DChart>
      <c:catAx>
        <c:axId val="279927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79929768"/>
        <c:crosses val="autoZero"/>
        <c:auto val="1"/>
        <c:lblAlgn val="ctr"/>
        <c:lblOffset val="100"/>
        <c:noMultiLvlLbl val="0"/>
      </c:catAx>
      <c:valAx>
        <c:axId val="2799297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79927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fr-SN" dirty="0"/>
              <a:t>Evolution </a:t>
            </a:r>
            <a:r>
              <a:rPr lang="fr-SN" dirty="0" smtClean="0"/>
              <a:t>des </a:t>
            </a:r>
            <a:r>
              <a:rPr lang="fr-SN" dirty="0"/>
              <a:t>taux de flux</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Feuil9!$D$148:$D$149</c:f>
              <c:strCache>
                <c:ptCount val="2"/>
                <c:pt idx="0">
                  <c:v>2020</c:v>
                </c:pt>
              </c:strCache>
            </c:strRef>
          </c:tx>
          <c:spPr>
            <a:blipFill rotWithShape="1">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innerShdw blurRad="25400" dist="12700" dir="13500000">
                <a:srgbClr val="000000">
                  <a:alpha val="45000"/>
                </a:srgbClr>
              </a:innerShdw>
            </a:effectLst>
            <a:sp3d/>
          </c:spPr>
          <c:invertIfNegative val="0"/>
          <c:cat>
            <c:strRef>
              <c:f>Feuil9!$C$150:$C$158</c:f>
              <c:strCache>
                <c:ptCount val="9"/>
                <c:pt idx="0">
                  <c:v>Promot: G</c:v>
                </c:pt>
                <c:pt idx="1">
                  <c:v>Promot : Filles</c:v>
                </c:pt>
                <c:pt idx="2">
                  <c:v>Promot : Total</c:v>
                </c:pt>
                <c:pt idx="3">
                  <c:v>Redt : Garçons</c:v>
                </c:pt>
                <c:pt idx="4">
                  <c:v>Redt  : Filles</c:v>
                </c:pt>
                <c:pt idx="5">
                  <c:v>Redt : Total</c:v>
                </c:pt>
                <c:pt idx="6">
                  <c:v>Ab : Garçons</c:v>
                </c:pt>
                <c:pt idx="7">
                  <c:v>Ab : Filles</c:v>
                </c:pt>
                <c:pt idx="8">
                  <c:v>Ab : Total</c:v>
                </c:pt>
              </c:strCache>
            </c:strRef>
          </c:cat>
          <c:val>
            <c:numRef>
              <c:f>Feuil9!$D$150:$D$158</c:f>
              <c:numCache>
                <c:formatCode>0.00%</c:formatCode>
                <c:ptCount val="9"/>
                <c:pt idx="0">
                  <c:v>0.7419</c:v>
                </c:pt>
                <c:pt idx="1">
                  <c:v>0.74360000000000004</c:v>
                </c:pt>
                <c:pt idx="2">
                  <c:v>0.74280000000000002</c:v>
                </c:pt>
                <c:pt idx="3">
                  <c:v>0.15290000000000001</c:v>
                </c:pt>
                <c:pt idx="4">
                  <c:v>0.15</c:v>
                </c:pt>
                <c:pt idx="5">
                  <c:v>0.15129999999999999</c:v>
                </c:pt>
                <c:pt idx="6">
                  <c:v>0.105</c:v>
                </c:pt>
                <c:pt idx="7">
                  <c:v>0.106</c:v>
                </c:pt>
                <c:pt idx="8">
                  <c:v>0.106</c:v>
                </c:pt>
              </c:numCache>
            </c:numRef>
          </c:val>
          <c:shape val="pyramidToMax"/>
          <c:extLst xmlns:c16r2="http://schemas.microsoft.com/office/drawing/2015/06/chart">
            <c:ext xmlns:c16="http://schemas.microsoft.com/office/drawing/2014/chart" uri="{C3380CC4-5D6E-409C-BE32-E72D297353CC}">
              <c16:uniqueId val="{00000000-3A3E-44D0-841C-0D92920A6EF7}"/>
            </c:ext>
          </c:extLst>
        </c:ser>
        <c:ser>
          <c:idx val="1"/>
          <c:order val="1"/>
          <c:tx>
            <c:strRef>
              <c:f>Feuil9!$E$148:$E$149</c:f>
              <c:strCache>
                <c:ptCount val="2"/>
                <c:pt idx="0">
                  <c:v>2021</c:v>
                </c:pt>
              </c:strCache>
            </c:strRef>
          </c:tx>
          <c:spPr>
            <a:blipFill rotWithShape="1">
              <a:blip xmlns:r="http://schemas.openxmlformats.org/officeDocument/2006/relationships" r:embed="rId3">
                <a:duotone>
                  <a:schemeClr val="accent2">
                    <a:shade val="74000"/>
                    <a:satMod val="130000"/>
                    <a:lumMod val="90000"/>
                  </a:schemeClr>
                  <a:schemeClr val="accent2">
                    <a:tint val="94000"/>
                    <a:satMod val="120000"/>
                    <a:lumMod val="104000"/>
                  </a:schemeClr>
                </a:duotone>
              </a:blip>
              <a:tile tx="0" ty="0" sx="100000" sy="100000" flip="none" algn="tl"/>
            </a:blipFill>
            <a:ln>
              <a:noFill/>
            </a:ln>
            <a:effectLst>
              <a:innerShdw blurRad="25400" dist="12700" dir="13500000">
                <a:srgbClr val="000000">
                  <a:alpha val="45000"/>
                </a:srgbClr>
              </a:innerShdw>
            </a:effectLst>
            <a:sp3d/>
          </c:spPr>
          <c:invertIfNegative val="0"/>
          <c:cat>
            <c:strRef>
              <c:f>Feuil9!$C$150:$C$158</c:f>
              <c:strCache>
                <c:ptCount val="9"/>
                <c:pt idx="0">
                  <c:v>Promot: G</c:v>
                </c:pt>
                <c:pt idx="1">
                  <c:v>Promot : Filles</c:v>
                </c:pt>
                <c:pt idx="2">
                  <c:v>Promot : Total</c:v>
                </c:pt>
                <c:pt idx="3">
                  <c:v>Redt : Garçons</c:v>
                </c:pt>
                <c:pt idx="4">
                  <c:v>Redt  : Filles</c:v>
                </c:pt>
                <c:pt idx="5">
                  <c:v>Redt : Total</c:v>
                </c:pt>
                <c:pt idx="6">
                  <c:v>Ab : Garçons</c:v>
                </c:pt>
                <c:pt idx="7">
                  <c:v>Ab : Filles</c:v>
                </c:pt>
                <c:pt idx="8">
                  <c:v>Ab : Total</c:v>
                </c:pt>
              </c:strCache>
            </c:strRef>
          </c:cat>
          <c:val>
            <c:numRef>
              <c:f>Feuil9!$E$150:$E$158</c:f>
              <c:numCache>
                <c:formatCode>0.00%</c:formatCode>
                <c:ptCount val="9"/>
                <c:pt idx="0">
                  <c:v>0.78400000000000003</c:v>
                </c:pt>
                <c:pt idx="1">
                  <c:v>0.82199999999999995</c:v>
                </c:pt>
                <c:pt idx="2">
                  <c:v>0.80500000000000005</c:v>
                </c:pt>
                <c:pt idx="3">
                  <c:v>0.12</c:v>
                </c:pt>
                <c:pt idx="4">
                  <c:v>0.11</c:v>
                </c:pt>
                <c:pt idx="5">
                  <c:v>0.114</c:v>
                </c:pt>
                <c:pt idx="6">
                  <c:v>9.6000000000000002E-2</c:v>
                </c:pt>
                <c:pt idx="7">
                  <c:v>6.9000000000000006E-2</c:v>
                </c:pt>
                <c:pt idx="8">
                  <c:v>8.1000000000000003E-2</c:v>
                </c:pt>
              </c:numCache>
            </c:numRef>
          </c:val>
          <c:shape val="cylinder"/>
          <c:extLst xmlns:c16r2="http://schemas.microsoft.com/office/drawing/2015/06/chart">
            <c:ext xmlns:c16="http://schemas.microsoft.com/office/drawing/2014/chart" uri="{C3380CC4-5D6E-409C-BE32-E72D297353CC}">
              <c16:uniqueId val="{00000001-3A3E-44D0-841C-0D92920A6EF7}"/>
            </c:ext>
          </c:extLst>
        </c:ser>
        <c:dLbls>
          <c:showLegendKey val="0"/>
          <c:showVal val="0"/>
          <c:showCatName val="0"/>
          <c:showSerName val="0"/>
          <c:showPercent val="0"/>
          <c:showBubbleSize val="0"/>
        </c:dLbls>
        <c:gapWidth val="150"/>
        <c:shape val="box"/>
        <c:axId val="279932512"/>
        <c:axId val="279928200"/>
        <c:axId val="0"/>
      </c:bar3DChart>
      <c:catAx>
        <c:axId val="27993251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279928200"/>
        <c:crosses val="autoZero"/>
        <c:auto val="1"/>
        <c:lblAlgn val="ctr"/>
        <c:lblOffset val="100"/>
        <c:noMultiLvlLbl val="0"/>
      </c:catAx>
      <c:valAx>
        <c:axId val="279928200"/>
        <c:scaling>
          <c:orientation val="minMax"/>
        </c:scaling>
        <c:delete val="1"/>
        <c:axPos val="b"/>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crossAx val="279932512"/>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fr-FR"/>
          </a:p>
        </c:txPr>
      </c:dTable>
      <c:spPr>
        <a:noFill/>
        <a:ln>
          <a:noFill/>
        </a:ln>
        <a:effectLst/>
      </c:spPr>
    </c:plotArea>
    <c:legend>
      <c:legendPos val="b"/>
      <c:layout>
        <c:manualLayout>
          <c:xMode val="edge"/>
          <c:yMode val="edge"/>
          <c:x val="0.29977925609511713"/>
          <c:y val="0.93332103508421016"/>
          <c:w val="0.41857278059447184"/>
          <c:h val="5.08846966598853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636929230085547E-2"/>
          <c:y val="2.5527134411965923E-2"/>
          <c:w val="0.96472614153982894"/>
          <c:h val="0.79223214964419153"/>
        </c:manualLayout>
      </c:layout>
      <c:bar3DChart>
        <c:barDir val="col"/>
        <c:grouping val="clustered"/>
        <c:varyColors val="0"/>
        <c:ser>
          <c:idx val="0"/>
          <c:order val="0"/>
          <c:tx>
            <c:strRef>
              <c:f>Feuil9!$E$180</c:f>
              <c:strCache>
                <c:ptCount val="1"/>
                <c:pt idx="0">
                  <c:v>2020</c:v>
                </c:pt>
              </c:strCache>
            </c:strRef>
          </c:tx>
          <c:spPr>
            <a:solidFill>
              <a:schemeClr val="accent3">
                <a:shade val="76000"/>
              </a:schemeClr>
            </a:solidFill>
            <a:ln>
              <a:noFill/>
            </a:ln>
            <a:effectLst/>
            <a:sp3d/>
          </c:spPr>
          <c:invertIfNegative val="0"/>
          <c:dLbls>
            <c:dLbl>
              <c:idx val="0"/>
              <c:layout>
                <c:manualLayout>
                  <c:x val="-2.7777777777777779E-3"/>
                  <c:y val="-6.018518518518518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F11-48D8-AF69-A660B20C53DE}"/>
                </c:ext>
                <c:ext xmlns:c15="http://schemas.microsoft.com/office/drawing/2012/chart" uri="{CE6537A1-D6FC-4f65-9D91-7224C49458BB}">
                  <c15:layout/>
                </c:ext>
              </c:extLst>
            </c:dLbl>
            <c:dLbl>
              <c:idx val="1"/>
              <c:layout>
                <c:manualLayout>
                  <c:x val="0"/>
                  <c:y val="-4.629629629629651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F11-48D8-AF69-A660B20C53DE}"/>
                </c:ext>
                <c:ext xmlns:c15="http://schemas.microsoft.com/office/drawing/2012/chart" uri="{CE6537A1-D6FC-4f65-9D91-7224C49458BB}">
                  <c15:layout/>
                </c:ext>
              </c:extLst>
            </c:dLbl>
            <c:dLbl>
              <c:idx val="2"/>
              <c:layout>
                <c:manualLayout>
                  <c:x val="-2.7777777777777779E-3"/>
                  <c:y val="-2.31481481481481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F11-48D8-AF69-A660B20C53D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Feuil9!$C$181:$D$183</c:f>
              <c:multiLvlStrCache>
                <c:ptCount val="3"/>
                <c:lvl>
                  <c:pt idx="0">
                    <c:v>G</c:v>
                  </c:pt>
                  <c:pt idx="1">
                    <c:v>F</c:v>
                  </c:pt>
                  <c:pt idx="2">
                    <c:v>T</c:v>
                  </c:pt>
                </c:lvl>
                <c:lvl>
                  <c:pt idx="0">
                    <c:v>Taux de réussite au BFEM</c:v>
                  </c:pt>
                </c:lvl>
              </c:multiLvlStrCache>
            </c:multiLvlStrRef>
          </c:cat>
          <c:val>
            <c:numRef>
              <c:f>Feuil9!$E$181:$E$183</c:f>
              <c:numCache>
                <c:formatCode>0.00%</c:formatCode>
                <c:ptCount val="3"/>
                <c:pt idx="0">
                  <c:v>0.70299999999999996</c:v>
                </c:pt>
                <c:pt idx="1">
                  <c:v>0.72709999999999997</c:v>
                </c:pt>
                <c:pt idx="2">
                  <c:v>0.7167</c:v>
                </c:pt>
              </c:numCache>
            </c:numRef>
          </c:val>
          <c:extLst xmlns:c16r2="http://schemas.microsoft.com/office/drawing/2015/06/chart">
            <c:ext xmlns:c16="http://schemas.microsoft.com/office/drawing/2014/chart" uri="{C3380CC4-5D6E-409C-BE32-E72D297353CC}">
              <c16:uniqueId val="{00000003-DF11-48D8-AF69-A660B20C53DE}"/>
            </c:ext>
          </c:extLst>
        </c:ser>
        <c:ser>
          <c:idx val="1"/>
          <c:order val="1"/>
          <c:tx>
            <c:strRef>
              <c:f>Feuil9!$F$180</c:f>
              <c:strCache>
                <c:ptCount val="1"/>
                <c:pt idx="0">
                  <c:v>2021</c:v>
                </c:pt>
              </c:strCache>
            </c:strRef>
          </c:tx>
          <c:spPr>
            <a:solidFill>
              <a:schemeClr val="accent3">
                <a:tint val="77000"/>
              </a:schemeClr>
            </a:solidFill>
            <a:ln>
              <a:noFill/>
            </a:ln>
            <a:effectLst/>
            <a:sp3d/>
          </c:spPr>
          <c:invertIfNegative val="0"/>
          <c:dLbls>
            <c:dLbl>
              <c:idx val="0"/>
              <c:layout>
                <c:manualLayout>
                  <c:x val="-2.5462668816039986E-17"/>
                  <c:y val="9.72222222222222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F11-48D8-AF69-A660B20C53DE}"/>
                </c:ext>
                <c:ext xmlns:c15="http://schemas.microsoft.com/office/drawing/2012/chart" uri="{CE6537A1-D6FC-4f65-9D91-7224C49458BB}">
                  <c15:layout/>
                </c:ext>
              </c:extLst>
            </c:dLbl>
            <c:dLbl>
              <c:idx val="1"/>
              <c:layout>
                <c:manualLayout>
                  <c:x val="0"/>
                  <c:y val="0.111111111111111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F11-48D8-AF69-A660B20C53DE}"/>
                </c:ext>
                <c:ext xmlns:c15="http://schemas.microsoft.com/office/drawing/2012/chart" uri="{CE6537A1-D6FC-4f65-9D91-7224C49458BB}">
                  <c15:layout/>
                </c:ext>
              </c:extLst>
            </c:dLbl>
            <c:dLbl>
              <c:idx val="2"/>
              <c:layout>
                <c:manualLayout>
                  <c:x val="2.777777777777676E-3"/>
                  <c:y val="9.72222222222222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F11-48D8-AF69-A660B20C53D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0">
                <a:spAutoFit/>
              </a:bodyPr>
              <a:lstStyle/>
              <a:p>
                <a:pPr algn="ctr" rtl="0">
                  <a:defRPr lang="fr-SN" sz="2000" b="1" i="0" u="none" strike="noStrike" kern="1200" baseline="0">
                    <a:solidFill>
                      <a:prstClr val="white"/>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Feuil9!$C$181:$D$183</c:f>
              <c:multiLvlStrCache>
                <c:ptCount val="3"/>
                <c:lvl>
                  <c:pt idx="0">
                    <c:v>G</c:v>
                  </c:pt>
                  <c:pt idx="1">
                    <c:v>F</c:v>
                  </c:pt>
                  <c:pt idx="2">
                    <c:v>T</c:v>
                  </c:pt>
                </c:lvl>
                <c:lvl>
                  <c:pt idx="0">
                    <c:v>Taux de réussite au BFEM</c:v>
                  </c:pt>
                </c:lvl>
              </c:multiLvlStrCache>
            </c:multiLvlStrRef>
          </c:cat>
          <c:val>
            <c:numRef>
              <c:f>Feuil9!$F$181:$F$183</c:f>
              <c:numCache>
                <c:formatCode>0.00%</c:formatCode>
                <c:ptCount val="3"/>
                <c:pt idx="0">
                  <c:v>0.63690000000000002</c:v>
                </c:pt>
                <c:pt idx="1">
                  <c:v>0.63100000000000001</c:v>
                </c:pt>
                <c:pt idx="2">
                  <c:v>0.63360000000000005</c:v>
                </c:pt>
              </c:numCache>
            </c:numRef>
          </c:val>
          <c:extLst xmlns:c16r2="http://schemas.microsoft.com/office/drawing/2015/06/chart">
            <c:ext xmlns:c16="http://schemas.microsoft.com/office/drawing/2014/chart" uri="{C3380CC4-5D6E-409C-BE32-E72D297353CC}">
              <c16:uniqueId val="{00000007-DF11-48D8-AF69-A660B20C53DE}"/>
            </c:ext>
          </c:extLst>
        </c:ser>
        <c:dLbls>
          <c:showLegendKey val="0"/>
          <c:showVal val="0"/>
          <c:showCatName val="0"/>
          <c:showSerName val="0"/>
          <c:showPercent val="0"/>
          <c:showBubbleSize val="0"/>
        </c:dLbls>
        <c:gapWidth val="150"/>
        <c:shape val="box"/>
        <c:axId val="279927416"/>
        <c:axId val="279930944"/>
        <c:axId val="0"/>
      </c:bar3DChart>
      <c:catAx>
        <c:axId val="2799274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rtl="0">
              <a:defRPr lang="fr-SN" sz="1100" b="1" i="0" u="none" strike="noStrike" kern="1200" baseline="0">
                <a:solidFill>
                  <a:sysClr val="windowText" lastClr="000000"/>
                </a:solidFill>
                <a:latin typeface="+mn-lt"/>
                <a:ea typeface="+mn-ea"/>
                <a:cs typeface="+mn-cs"/>
              </a:defRPr>
            </a:pPr>
            <a:endParaRPr lang="fr-FR"/>
          </a:p>
        </c:txPr>
        <c:crossAx val="279930944"/>
        <c:crosses val="autoZero"/>
        <c:auto val="1"/>
        <c:lblAlgn val="ctr"/>
        <c:lblOffset val="100"/>
        <c:noMultiLvlLbl val="0"/>
      </c:catAx>
      <c:valAx>
        <c:axId val="279930944"/>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79927416"/>
        <c:crosses val="autoZero"/>
        <c:crossBetween val="between"/>
      </c:valAx>
      <c:spPr>
        <a:noFill/>
        <a:ln>
          <a:noFill/>
        </a:ln>
        <a:effectLst/>
      </c:spPr>
    </c:plotArea>
    <c:legend>
      <c:legendPos val="b"/>
      <c:layout>
        <c:manualLayout>
          <c:xMode val="edge"/>
          <c:yMode val="edge"/>
          <c:x val="0.3562449693788276"/>
          <c:y val="0.89872630504520268"/>
          <c:w val="0.3402878390201225"/>
          <c:h val="7.8125546806649182E-2"/>
        </c:manualLayout>
      </c:layout>
      <c:overlay val="0"/>
      <c:spPr>
        <a:noFill/>
        <a:ln>
          <a:noFill/>
        </a:ln>
        <a:effectLst/>
      </c:spPr>
      <c:txPr>
        <a:bodyPr rot="0" spcFirstLastPara="1" vertOverflow="ellipsis" vert="horz" wrap="square" anchor="ctr" anchorCtr="1"/>
        <a:lstStyle/>
        <a:p>
          <a:pPr>
            <a:defRPr sz="3200" b="0" i="1"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6">
  <a:schemeClr val="accent3"/>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EE4BFEA6-4A92-41AB-A76B-1B5EE3D86A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RAP: Inspection d'Académie de THIES</a:t>
            </a:r>
            <a:endParaRPr lang="fr-SN"/>
          </a:p>
        </p:txBody>
      </p:sp>
      <p:sp>
        <p:nvSpPr>
          <p:cNvPr id="3" name="Espace réservé de la date 2">
            <a:extLst>
              <a:ext uri="{FF2B5EF4-FFF2-40B4-BE49-F238E27FC236}">
                <a16:creationId xmlns="" xmlns:a16="http://schemas.microsoft.com/office/drawing/2014/main" id="{66592E2C-A313-499B-BE42-57AFB34437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B30E5A-2C77-4CB7-ACD6-6D6D35950855}" type="datetimeFigureOut">
              <a:rPr lang="fr-SN" smtClean="0"/>
              <a:t>20/04/2022</a:t>
            </a:fld>
            <a:endParaRPr lang="fr-SN"/>
          </a:p>
        </p:txBody>
      </p:sp>
      <p:sp>
        <p:nvSpPr>
          <p:cNvPr id="4" name="Espace réservé du pied de page 3">
            <a:extLst>
              <a:ext uri="{FF2B5EF4-FFF2-40B4-BE49-F238E27FC236}">
                <a16:creationId xmlns="" xmlns:a16="http://schemas.microsoft.com/office/drawing/2014/main" id="{268820C9-3667-45EA-9C5A-968BF8D88B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SN"/>
          </a:p>
        </p:txBody>
      </p:sp>
      <p:sp>
        <p:nvSpPr>
          <p:cNvPr id="5" name="Espace réservé du numéro de diapositive 4">
            <a:extLst>
              <a:ext uri="{FF2B5EF4-FFF2-40B4-BE49-F238E27FC236}">
                <a16:creationId xmlns="" xmlns:a16="http://schemas.microsoft.com/office/drawing/2014/main" id="{2BF2E3BE-B462-4790-900F-B25B81FFC2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1E703D-7D47-4FB1-8EA9-593BACB132ED}" type="slidenum">
              <a:rPr lang="fr-SN" smtClean="0"/>
              <a:t>‹N°›</a:t>
            </a:fld>
            <a:endParaRPr lang="fr-SN"/>
          </a:p>
        </p:txBody>
      </p:sp>
    </p:spTree>
    <p:extLst>
      <p:ext uri="{BB962C8B-B14F-4D97-AF65-F5344CB8AC3E}">
        <p14:creationId xmlns:p14="http://schemas.microsoft.com/office/powerpoint/2010/main" val="399308313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RAP: Inspection d'Académie de THIES</a:t>
            </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C60D6-A2B0-8F42-ACC9-40E97529270D}" type="datetimeFigureOut">
              <a:rPr lang="fr-FR" smtClean="0"/>
              <a:t>20/04/2022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B590E-DB25-364F-A45A-035D45FEDD0B}" type="slidenum">
              <a:rPr lang="fr-FR" smtClean="0"/>
              <a:t>‹N°›</a:t>
            </a:fld>
            <a:endParaRPr lang="fr-FR"/>
          </a:p>
        </p:txBody>
      </p:sp>
    </p:spTree>
    <p:extLst>
      <p:ext uri="{BB962C8B-B14F-4D97-AF65-F5344CB8AC3E}">
        <p14:creationId xmlns:p14="http://schemas.microsoft.com/office/powerpoint/2010/main" val="371208076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en-tête 4">
            <a:extLst>
              <a:ext uri="{FF2B5EF4-FFF2-40B4-BE49-F238E27FC236}">
                <a16:creationId xmlns="" xmlns:a16="http://schemas.microsoft.com/office/drawing/2014/main" id="{F9F89C8B-042F-44B1-BD60-99ADB050A1B6}"/>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354136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12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Dynamisme</a:t>
            </a:r>
            <a:r>
              <a:rPr kumimoji="0" lang="fr-FR" sz="120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 la scolarisation dans l’Académie de 2019 à 2020</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fr-FR" sz="1200" dirty="0">
                <a:latin typeface="Times New Roman" panose="02020603050405020304" pitchFamily="18" charset="0"/>
                <a:ea typeface="Times New Roman" panose="02020603050405020304" pitchFamily="18" charset="0"/>
                <a:cs typeface="Times New Roman" panose="02020603050405020304" pitchFamily="18" charset="0"/>
              </a:rPr>
              <a:t>Indice de parité en faveur des filles,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fr-FR" sz="1200" dirty="0">
                <a:latin typeface="Times New Roman" panose="02020603050405020304" pitchFamily="18" charset="0"/>
                <a:ea typeface="Times New Roman" panose="02020603050405020304" pitchFamily="18" charset="0"/>
                <a:cs typeface="Times New Roman" panose="02020603050405020304" pitchFamily="18" charset="0"/>
              </a:rPr>
              <a:t>Performances de l’Académie supérieur à celles nationales</a:t>
            </a:r>
          </a:p>
          <a:p>
            <a:endParaRPr lang="fr-FR" dirty="0"/>
          </a:p>
        </p:txBody>
      </p:sp>
      <p:sp>
        <p:nvSpPr>
          <p:cNvPr id="5" name="Espace réservé de l'en-tête 4">
            <a:extLst>
              <a:ext uri="{FF2B5EF4-FFF2-40B4-BE49-F238E27FC236}">
                <a16:creationId xmlns="" xmlns:a16="http://schemas.microsoft.com/office/drawing/2014/main" id="{7D1D5A5C-2FDF-495A-BD41-AFCAEF8853FF}"/>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2151979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150000"/>
              </a:lnSpc>
              <a:spcAft>
                <a:spcPts val="0"/>
              </a:spcAft>
              <a:tabLst>
                <a:tab pos="810260" algn="l"/>
              </a:tabLst>
            </a:pPr>
            <a:r>
              <a:rPr lang="fr-FR" sz="1200" dirty="0">
                <a:latin typeface="Times New Roman" panose="02020603050405020304" pitchFamily="18" charset="0"/>
                <a:cs typeface="Times New Roman" panose="02020603050405020304" pitchFamily="18" charset="0"/>
              </a:rPr>
              <a:t>EFFICACITE </a:t>
            </a:r>
          </a:p>
          <a:p>
            <a:r>
              <a:rPr lang="fr-FR" dirty="0">
                <a:latin typeface="Times New Roman" panose="02020603050405020304" pitchFamily="18" charset="0"/>
                <a:cs typeface="Times New Roman" panose="02020603050405020304" pitchFamily="18" charset="0"/>
              </a:rPr>
              <a:t>Les inscriptions relatives à l’Identifiant de l’Education Nationale (IEN), les inscriptions des établissements ont été réalisé à 100% alors que celles des personnels et des élèves restent respectivement à </a:t>
            </a:r>
            <a:r>
              <a:rPr lang="fr-FR" dirty="0">
                <a:solidFill>
                  <a:srgbClr val="FF0000"/>
                </a:solidFill>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et </a:t>
            </a:r>
            <a:r>
              <a:rPr lang="fr-FR" dirty="0">
                <a:solidFill>
                  <a:srgbClr val="FF0000"/>
                </a:solidFill>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de la cible (100%). Sur …… structures prévues, ….. ont été créées en 2020 contrairement au nombre d’établissements disposant de charriots mobiles qui n’atteint pas les prévisions avec un écart de…... Pour les établissements disposant de PE orientés vers les sciences et technologies, aucune réalisation n’a été notée pour des objectifs planifiés . En 2020, le taux d’exécution du plan de passation des marchés reste à …. points de la cible (100) comme en 2019 ; celui de la réalisation des recommandations de la revue 2017 avec 97% observe un écart de -3 par rapport à la cible.</a:t>
            </a:r>
          </a:p>
          <a:p>
            <a:pPr algn="just"/>
            <a:r>
              <a:rPr lang="fr-FR" dirty="0">
                <a:latin typeface="Times New Roman" panose="02020603050405020304" pitchFamily="18" charset="0"/>
                <a:cs typeface="Times New Roman" panose="02020603050405020304" pitchFamily="18" charset="0"/>
              </a:rPr>
              <a:t>Tous les établissements sont dotés de boites à pharmacie en 2020 et les organes de gestion sont fonctionnels à 100%.</a:t>
            </a:r>
          </a:p>
          <a:p>
            <a:r>
              <a:rPr lang="fr-FR" sz="1200" b="1" kern="1200" dirty="0">
                <a:solidFill>
                  <a:schemeClr val="tx1"/>
                </a:solidFill>
                <a:latin typeface="Times New Roman" panose="02020603050405020304" pitchFamily="18" charset="0"/>
                <a:ea typeface="+mn-ea"/>
                <a:cs typeface="Times New Roman" panose="02020603050405020304" pitchFamily="18" charset="0"/>
              </a:rPr>
              <a:t>ANALYSE DES RESULTATS</a:t>
            </a:r>
            <a:endParaRPr lang="fr-FR"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Times New Roman" panose="02020603050405020304" pitchFamily="18" charset="0"/>
                <a:cs typeface="Times New Roman" panose="02020603050405020304" pitchFamily="18" charset="0"/>
              </a:rPr>
              <a:t>Pour l’année scolaire 2019/2020, aucun PE n’a été financé même si les PE financés avant 2019 ont permis aux établissements concernés de renforcer l’équipement scientifique et informatique. Les charriots mobiles ont renforcé l’enseignement des sciences au niveau des cellules mixtes des établissements concernés. Leur extension dans les autres établissements pourrait améliorer considérablement les performances des élèves en sciences.</a:t>
            </a:r>
          </a:p>
          <a:p>
            <a:pPr algn="just"/>
            <a:r>
              <a:rPr lang="fr-FR" dirty="0">
                <a:latin typeface="Times New Roman" panose="02020603050405020304" pitchFamily="18" charset="0"/>
                <a:cs typeface="Times New Roman" panose="02020603050405020304" pitchFamily="18" charset="0"/>
              </a:rPr>
              <a:t>La campagne de sensibilisation a facilité l’inscription à l’Identifiant de l’Education Nationale des établissements et des personnels. </a:t>
            </a:r>
          </a:p>
          <a:p>
            <a:pPr algn="just"/>
            <a:r>
              <a:rPr lang="fr-FR" dirty="0">
                <a:latin typeface="Times New Roman" panose="02020603050405020304" pitchFamily="18" charset="0"/>
                <a:cs typeface="Times New Roman" panose="02020603050405020304" pitchFamily="18" charset="0"/>
              </a:rPr>
              <a:t>La gestion rigoureuse des ressources de l’IME a permis une dotation correcte des établissements en boites à pharmacie, ce qui impacte positivement sur la prise en charge de la santé des élèves.</a:t>
            </a:r>
          </a:p>
          <a:p>
            <a:pPr algn="just"/>
            <a:r>
              <a:rPr lang="fr-FR" dirty="0">
                <a:latin typeface="Times New Roman" panose="02020603050405020304" pitchFamily="18" charset="0"/>
                <a:cs typeface="Times New Roman" panose="02020603050405020304" pitchFamily="18" charset="0"/>
              </a:rPr>
              <a:t>Un suivi permanent des recommandations de la revue 2018 peut expliquer les résultats satisfaisants du niveau de réalisation.</a:t>
            </a:r>
            <a:endParaRPr lang="fr-FR" dirty="0"/>
          </a:p>
        </p:txBody>
      </p:sp>
      <p:sp>
        <p:nvSpPr>
          <p:cNvPr id="5" name="Espace réservé de l'en-tête 4">
            <a:extLst>
              <a:ext uri="{FF2B5EF4-FFF2-40B4-BE49-F238E27FC236}">
                <a16:creationId xmlns="" xmlns:a16="http://schemas.microsoft.com/office/drawing/2014/main" id="{769D9634-AD84-4C00-B26C-F695B58B3B27}"/>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978909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150000"/>
              </a:lnSpc>
              <a:spcAft>
                <a:spcPts val="0"/>
              </a:spcAft>
              <a:tabLst>
                <a:tab pos="810260" algn="l"/>
              </a:tabLst>
            </a:pPr>
            <a:r>
              <a:rPr lang="fr-FR" sz="1200" dirty="0">
                <a:latin typeface="Times New Roman" panose="02020603050405020304" pitchFamily="18" charset="0"/>
                <a:cs typeface="Times New Roman" panose="02020603050405020304" pitchFamily="18" charset="0"/>
              </a:rPr>
              <a:t>EFFICACITE </a:t>
            </a:r>
          </a:p>
          <a:p>
            <a:r>
              <a:rPr lang="fr-FR" dirty="0">
                <a:latin typeface="Times New Roman" panose="02020603050405020304" pitchFamily="18" charset="0"/>
                <a:cs typeface="Times New Roman" panose="02020603050405020304" pitchFamily="18" charset="0"/>
              </a:rPr>
              <a:t>Les inscriptions relatives à l’Identifiant de l’Education Nationale (IEN), les inscriptions des établissements ont été réalisé à 100% alors que celles des personnels et des élèves restent respectivement à </a:t>
            </a:r>
            <a:r>
              <a:rPr lang="fr-FR" dirty="0">
                <a:solidFill>
                  <a:srgbClr val="FF0000"/>
                </a:solidFill>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et </a:t>
            </a:r>
            <a:r>
              <a:rPr lang="fr-FR" dirty="0">
                <a:solidFill>
                  <a:srgbClr val="FF0000"/>
                </a:solidFill>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de la cible (100%). Sur …… structures prévues, ….. ont été créées en 2020 contrairement au nombre d’établissements disposant de charriots mobiles qui n’atteint pas les prévisions avec un écart de…... Pour les établissements disposant de PE orientés vers les sciences et technologies, aucune réalisation n’a été notée pour des objectifs planifiés . En 2020, le taux d’exécution du plan de passation des marchés reste à …. points de la cible (100) comme en 2019 ; celui de la réalisation des recommandations de la revue 2017 avec 97% observe un écart de -3 par rapport à la cible.</a:t>
            </a:r>
          </a:p>
          <a:p>
            <a:pPr algn="just"/>
            <a:r>
              <a:rPr lang="fr-FR" dirty="0">
                <a:latin typeface="Times New Roman" panose="02020603050405020304" pitchFamily="18" charset="0"/>
                <a:cs typeface="Times New Roman" panose="02020603050405020304" pitchFamily="18" charset="0"/>
              </a:rPr>
              <a:t>Tous les établissements sont dotés de boites à pharmacie en 2020 et les organes de gestion sont fonctionnels à 100%.</a:t>
            </a:r>
          </a:p>
          <a:p>
            <a:r>
              <a:rPr lang="fr-FR" sz="1200" b="1" kern="1200" dirty="0">
                <a:solidFill>
                  <a:schemeClr val="tx1"/>
                </a:solidFill>
                <a:latin typeface="Times New Roman" panose="02020603050405020304" pitchFamily="18" charset="0"/>
                <a:ea typeface="+mn-ea"/>
                <a:cs typeface="Times New Roman" panose="02020603050405020304" pitchFamily="18" charset="0"/>
              </a:rPr>
              <a:t>ANALYSE DES RESULTATS</a:t>
            </a:r>
            <a:endParaRPr lang="fr-FR"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Times New Roman" panose="02020603050405020304" pitchFamily="18" charset="0"/>
                <a:cs typeface="Times New Roman" panose="02020603050405020304" pitchFamily="18" charset="0"/>
              </a:rPr>
              <a:t>Pour l’année scolaire 2019/2020, aucun PE n’a été financé même si les PE financés avant 2019 ont permis aux établissements concernés de renforcer l’équipement scientifique et informatique. Les charriots mobiles ont renforcé l’enseignement des sciences au niveau des cellules mixtes des établissements concernés. Leur extension dans les autres établissements pourrait améliorer considérablement les performances des élèves en sciences.</a:t>
            </a:r>
          </a:p>
          <a:p>
            <a:pPr algn="just"/>
            <a:r>
              <a:rPr lang="fr-FR" dirty="0">
                <a:latin typeface="Times New Roman" panose="02020603050405020304" pitchFamily="18" charset="0"/>
                <a:cs typeface="Times New Roman" panose="02020603050405020304" pitchFamily="18" charset="0"/>
              </a:rPr>
              <a:t>La campagne de sensibilisation a facilité l’inscription à l’Identifiant de l’Education Nationale des établissements et des personnels. </a:t>
            </a:r>
          </a:p>
          <a:p>
            <a:pPr algn="just"/>
            <a:r>
              <a:rPr lang="fr-FR" dirty="0">
                <a:latin typeface="Times New Roman" panose="02020603050405020304" pitchFamily="18" charset="0"/>
                <a:cs typeface="Times New Roman" panose="02020603050405020304" pitchFamily="18" charset="0"/>
              </a:rPr>
              <a:t>La gestion rigoureuse des ressources de l’IME a permis une dotation correcte des établissements en boites à pharmacie, ce qui impacte positivement sur la prise en charge de la santé des élèves.</a:t>
            </a:r>
          </a:p>
          <a:p>
            <a:pPr algn="just"/>
            <a:r>
              <a:rPr lang="fr-FR" dirty="0">
                <a:latin typeface="Times New Roman" panose="02020603050405020304" pitchFamily="18" charset="0"/>
                <a:cs typeface="Times New Roman" panose="02020603050405020304" pitchFamily="18" charset="0"/>
              </a:rPr>
              <a:t>Un suivi permanent des recommandations de la revue 2018 peut expliquer les résultats satisfaisants du niveau de réalisation.</a:t>
            </a:r>
            <a:endParaRPr lang="fr-FR" dirty="0"/>
          </a:p>
        </p:txBody>
      </p:sp>
      <p:sp>
        <p:nvSpPr>
          <p:cNvPr id="5" name="Espace réservé de l'en-tête 4">
            <a:extLst>
              <a:ext uri="{FF2B5EF4-FFF2-40B4-BE49-F238E27FC236}">
                <a16:creationId xmlns="" xmlns:a16="http://schemas.microsoft.com/office/drawing/2014/main" id="{769D9634-AD84-4C00-B26C-F695B58B3B27}"/>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413992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150000"/>
              </a:lnSpc>
              <a:spcAft>
                <a:spcPts val="0"/>
              </a:spcAft>
              <a:tabLst>
                <a:tab pos="810260" algn="l"/>
              </a:tabLst>
            </a:pPr>
            <a:r>
              <a:rPr lang="fr-FR" sz="1200" dirty="0">
                <a:latin typeface="Times New Roman" panose="02020603050405020304" pitchFamily="18" charset="0"/>
                <a:cs typeface="Times New Roman" panose="02020603050405020304" pitchFamily="18" charset="0"/>
              </a:rPr>
              <a:t>EFFICACITE </a:t>
            </a:r>
          </a:p>
          <a:p>
            <a:r>
              <a:rPr lang="fr-FR" dirty="0">
                <a:latin typeface="Times New Roman" panose="02020603050405020304" pitchFamily="18" charset="0"/>
                <a:cs typeface="Times New Roman" panose="02020603050405020304" pitchFamily="18" charset="0"/>
              </a:rPr>
              <a:t>Les inscriptions relatives à l’Identifiant de l’Education Nationale (IEN), les inscriptions des établissements ont été réalisé à 100% alors que celles des personnels et des élèves restent respectivement à </a:t>
            </a:r>
            <a:r>
              <a:rPr lang="fr-FR" dirty="0">
                <a:solidFill>
                  <a:srgbClr val="FF0000"/>
                </a:solidFill>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et </a:t>
            </a:r>
            <a:r>
              <a:rPr lang="fr-FR" dirty="0">
                <a:solidFill>
                  <a:srgbClr val="FF0000"/>
                </a:solidFill>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de la cible (100%). Sur …… structures prévues, ….. ont été créées en 2020 contrairement au nombre d’établissements disposant de charriots mobiles qui n’atteint pas les prévisions avec un écart de…... Pour les établissements disposant de PE orientés vers les sciences et technologies, aucune réalisation n’a été notée pour des objectifs planifiés . En 2020, le taux d’exécution du plan de passation des marchés reste à …. points de la cible (100) comme en 2019 ; celui de la réalisation des recommandations de la revue 2017 avec 97% observe un écart de -3 par rapport à la cible.</a:t>
            </a:r>
          </a:p>
          <a:p>
            <a:pPr algn="just"/>
            <a:r>
              <a:rPr lang="fr-FR" dirty="0">
                <a:latin typeface="Times New Roman" panose="02020603050405020304" pitchFamily="18" charset="0"/>
                <a:cs typeface="Times New Roman" panose="02020603050405020304" pitchFamily="18" charset="0"/>
              </a:rPr>
              <a:t>Tous les établissements sont dotés de boites à pharmacie en 2020 et les organes de gestion sont fonctionnels à 100%.</a:t>
            </a:r>
          </a:p>
          <a:p>
            <a:r>
              <a:rPr lang="fr-FR" sz="1200" b="1" kern="1200" dirty="0">
                <a:solidFill>
                  <a:schemeClr val="tx1"/>
                </a:solidFill>
                <a:latin typeface="Times New Roman" panose="02020603050405020304" pitchFamily="18" charset="0"/>
                <a:ea typeface="+mn-ea"/>
                <a:cs typeface="Times New Roman" panose="02020603050405020304" pitchFamily="18" charset="0"/>
              </a:rPr>
              <a:t>ANALYSE DES RESULTATS</a:t>
            </a:r>
            <a:endParaRPr lang="fr-FR"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Times New Roman" panose="02020603050405020304" pitchFamily="18" charset="0"/>
                <a:cs typeface="Times New Roman" panose="02020603050405020304" pitchFamily="18" charset="0"/>
              </a:rPr>
              <a:t>Pour l’année scolaire 2019/2020, aucun PE n’a été financé même si les PE financés avant 2019 ont permis aux établissements concernés de renforcer l’équipement scientifique et informatique. Les charriots mobiles ont renforcé l’enseignement des sciences au niveau des cellules mixtes des établissements concernés. Leur extension dans les autres établissements pourrait améliorer considérablement les performances des élèves en sciences.</a:t>
            </a:r>
          </a:p>
          <a:p>
            <a:pPr algn="just"/>
            <a:r>
              <a:rPr lang="fr-FR" dirty="0">
                <a:latin typeface="Times New Roman" panose="02020603050405020304" pitchFamily="18" charset="0"/>
                <a:cs typeface="Times New Roman" panose="02020603050405020304" pitchFamily="18" charset="0"/>
              </a:rPr>
              <a:t>La campagne de sensibilisation a facilité l’inscription à l’Identifiant de l’Education Nationale des établissements et des personnels. </a:t>
            </a:r>
          </a:p>
          <a:p>
            <a:pPr algn="just"/>
            <a:r>
              <a:rPr lang="fr-FR" dirty="0">
                <a:latin typeface="Times New Roman" panose="02020603050405020304" pitchFamily="18" charset="0"/>
                <a:cs typeface="Times New Roman" panose="02020603050405020304" pitchFamily="18" charset="0"/>
              </a:rPr>
              <a:t>La gestion rigoureuse des ressources de l’IME a permis une dotation correcte des établissements en boites à pharmacie, ce qui impacte positivement sur la prise en charge de la santé des élèves.</a:t>
            </a:r>
          </a:p>
          <a:p>
            <a:pPr algn="just"/>
            <a:r>
              <a:rPr lang="fr-FR" dirty="0">
                <a:latin typeface="Times New Roman" panose="02020603050405020304" pitchFamily="18" charset="0"/>
                <a:cs typeface="Times New Roman" panose="02020603050405020304" pitchFamily="18" charset="0"/>
              </a:rPr>
              <a:t>Un suivi permanent des recommandations de la revue 2018 peut expliquer les résultats satisfaisants du niveau de réalisation.</a:t>
            </a:r>
            <a:endParaRPr lang="fr-FR" dirty="0"/>
          </a:p>
        </p:txBody>
      </p:sp>
      <p:sp>
        <p:nvSpPr>
          <p:cNvPr id="5" name="Espace réservé de l'en-tête 4">
            <a:extLst>
              <a:ext uri="{FF2B5EF4-FFF2-40B4-BE49-F238E27FC236}">
                <a16:creationId xmlns="" xmlns:a16="http://schemas.microsoft.com/office/drawing/2014/main" id="{769D9634-AD84-4C00-B26C-F695B58B3B27}"/>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3287669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49580" algn="just">
              <a:lnSpc>
                <a:spcPct val="150000"/>
              </a:lnSpc>
              <a:spcAft>
                <a:spcPts val="0"/>
              </a:spcAft>
              <a:tabLst>
                <a:tab pos="630555" algn="l"/>
                <a:tab pos="810260" algn="l"/>
              </a:tabLst>
            </a:pPr>
            <a:r>
              <a:rPr lang="fr-FR" sz="1400" b="1" u="sng" dirty="0">
                <a:latin typeface="Times New Roman" panose="02020603050405020304" pitchFamily="18" charset="0"/>
                <a:ea typeface="Times New Roman" panose="02020603050405020304" pitchFamily="18" charset="0"/>
                <a:cs typeface="Times New Roman" panose="02020603050405020304" pitchFamily="18" charset="0"/>
              </a:rPr>
              <a:t>Analyse</a:t>
            </a:r>
            <a:endParaRPr lang="fr-FR" sz="1400" dirty="0">
              <a:latin typeface="Calibri" panose="020F0502020204030204" pitchFamily="34" charset="0"/>
              <a:ea typeface="Times New Roman" panose="02020603050405020304" pitchFamily="18" charset="0"/>
              <a:cs typeface="Times New Roman" panose="02020603050405020304" pitchFamily="18" charset="0"/>
            </a:endParaRPr>
          </a:p>
          <a:p>
            <a:pPr marL="449580" algn="just">
              <a:spcAft>
                <a:spcPts val="0"/>
              </a:spcAft>
              <a:tabLst>
                <a:tab pos="630555" algn="l"/>
                <a:tab pos="810260" algn="l"/>
              </a:tabLst>
            </a:pPr>
            <a:r>
              <a:rPr lang="fr-FR" dirty="0">
                <a:latin typeface="Times New Roman" panose="02020603050405020304" pitchFamily="18" charset="0"/>
                <a:ea typeface="Times New Roman" panose="02020603050405020304" pitchFamily="18" charset="0"/>
                <a:cs typeface="Times New Roman" panose="02020603050405020304" pitchFamily="18" charset="0"/>
              </a:rPr>
              <a:t>Les ressources allouées par les acteurs pour le financement de l’éducation et de la formation au niveau de l’Académie de Kaolack s’élèvent à huit milliards trois cent quarante-trois millions six cent dix mille trois cent neuf (8 343 610 309) francs CFA, avec une contribution de l’Etat à hauteur de 57.01% ; des Partenaires Techniques et Financiers 35, 17% ; des ménages 07,82% et du secteur privé 0,01%. La part des ménages est sous-évaluée car seuls les frais d’inscription sont considérés.</a:t>
            </a:r>
            <a:endParaRPr lang="fr-FR" sz="1400" dirty="0">
              <a:latin typeface="Calibri" panose="020F0502020204030204" pitchFamily="34" charset="0"/>
              <a:ea typeface="Times New Roman" panose="02020603050405020304" pitchFamily="18" charset="0"/>
              <a:cs typeface="Times New Roman" panose="02020603050405020304" pitchFamily="18" charset="0"/>
            </a:endParaRPr>
          </a:p>
          <a:p>
            <a:pPr marL="449580" algn="just">
              <a:spcAft>
                <a:spcPts val="0"/>
              </a:spcAft>
              <a:tabLst>
                <a:tab pos="630555" algn="l"/>
                <a:tab pos="810260" algn="l"/>
              </a:tabLst>
            </a:pPr>
            <a:r>
              <a:rPr lang="fr-FR" dirty="0">
                <a:latin typeface="Times New Roman" panose="02020603050405020304" pitchFamily="18" charset="0"/>
                <a:ea typeface="Times New Roman" panose="02020603050405020304" pitchFamily="18" charset="0"/>
                <a:cs typeface="Times New Roman" panose="02020603050405020304" pitchFamily="18" charset="0"/>
              </a:rPr>
              <a:t>L’utilisation d’outils de collecte devrait permettre de mieux estimer la contribution des ménages. En ce qui concerne le secteur privé et les collectivités territoriales, une meilleure collaboration permettrait d’avoir des données sur leurs contributions.</a:t>
            </a:r>
          </a:p>
          <a:p>
            <a:endParaRPr lang="fr-FR" dirty="0"/>
          </a:p>
        </p:txBody>
      </p:sp>
      <p:sp>
        <p:nvSpPr>
          <p:cNvPr id="5" name="Espace réservé de l'en-tête 4">
            <a:extLst>
              <a:ext uri="{FF2B5EF4-FFF2-40B4-BE49-F238E27FC236}">
                <a16:creationId xmlns="" xmlns:a16="http://schemas.microsoft.com/office/drawing/2014/main" id="{A1D24F4D-B5AB-4E3D-B200-F0FEE84B78AB}"/>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261112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49580" algn="just">
              <a:lnSpc>
                <a:spcPct val="115000"/>
              </a:lnSpc>
              <a:spcAft>
                <a:spcPts val="0"/>
              </a:spcAft>
            </a:pPr>
            <a:r>
              <a:rPr lang="fr-FR" b="1" u="sng" dirty="0">
                <a:latin typeface="Times New Roman" panose="02020603050405020304" pitchFamily="18" charset="0"/>
                <a:ea typeface="Times New Roman" panose="02020603050405020304" pitchFamily="18" charset="0"/>
                <a:cs typeface="Times New Roman" panose="02020603050405020304" pitchFamily="18" charset="0"/>
              </a:rPr>
              <a:t>Analyse :</a:t>
            </a:r>
            <a:r>
              <a:rPr lang="fr-FR" b="1"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15000"/>
              </a:lnSpc>
              <a:spcAft>
                <a:spcPts val="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Globalement le niveau d’allocation des ressources est très satisfaisant, avec un taux d’allocation de 100%. Cependant, il existe une disparité importante en ce qui concerne l’allocation du budget par programme. En effet, l’enseignement élémentaire engrange seul 91,62% de ces ressources. Pour une meilleure prise en charge des autres programmes, des ressources supplémentaires devraient leur être allouées.</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5" name="Espace réservé de l'en-tête 4">
            <a:extLst>
              <a:ext uri="{FF2B5EF4-FFF2-40B4-BE49-F238E27FC236}">
                <a16:creationId xmlns="" xmlns:a16="http://schemas.microsoft.com/office/drawing/2014/main" id="{470A6E9F-D420-49FB-8340-53A17B3A20D0}"/>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217736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49580" algn="just">
              <a:lnSpc>
                <a:spcPct val="150000"/>
              </a:lnSpc>
              <a:spcAft>
                <a:spcPts val="0"/>
              </a:spcAft>
            </a:pPr>
            <a:r>
              <a:rPr lang="fr-FR" b="1" u="sng" dirty="0">
                <a:latin typeface="Times New Roman" panose="02020603050405020304" pitchFamily="18" charset="0"/>
                <a:ea typeface="Times New Roman" panose="02020603050405020304" pitchFamily="18" charset="0"/>
                <a:cs typeface="Times New Roman" panose="02020603050405020304" pitchFamily="18" charset="0"/>
              </a:rPr>
              <a:t>Analyse</a:t>
            </a:r>
            <a:r>
              <a:rPr lang="fr-FR" dirty="0">
                <a:latin typeface="Times New Roman" panose="02020603050405020304" pitchFamily="18" charset="0"/>
                <a:ea typeface="Times New Roman" panose="02020603050405020304" pitchFamily="18" charset="0"/>
                <a:cs typeface="Times New Roman" panose="02020603050405020304" pitchFamily="18" charset="0"/>
              </a:rPr>
              <a:t> : </a:t>
            </a:r>
          </a:p>
          <a:p>
            <a:pPr marL="449580" algn="just">
              <a:lnSpc>
                <a:spcPct val="150000"/>
              </a:lnSpc>
              <a:spcAft>
                <a:spcPts val="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Le niveau d’exécution budgétaire par bailleur est très satisfaisant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5" name="Espace réservé de l'en-tête 4">
            <a:extLst>
              <a:ext uri="{FF2B5EF4-FFF2-40B4-BE49-F238E27FC236}">
                <a16:creationId xmlns="" xmlns:a16="http://schemas.microsoft.com/office/drawing/2014/main" id="{241E0E06-A1AF-436F-9A78-97584B8AB8E0}"/>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133304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b="1" dirty="0">
                <a:latin typeface="Times New Roman" panose="02020603050405020304" pitchFamily="18" charset="0"/>
                <a:cs typeface="Times New Roman" panose="02020603050405020304" pitchFamily="18" charset="0"/>
              </a:rPr>
              <a:t>l’IA</a:t>
            </a:r>
            <a:r>
              <a:rPr lang="fr-BE" sz="1200" dirty="0">
                <a:latin typeface="Times New Roman" panose="02020603050405020304" pitchFamily="18" charset="0"/>
                <a:cs typeface="Times New Roman" panose="02020603050405020304" pitchFamily="18" charset="0"/>
              </a:rPr>
              <a:t> est investie de missions de pilotage, de coordination, d’accompagnement, de contrôle des lycées et des structures rattachées (IEF, Inspection médicale des écoles, Centre régional de formation des personnels de l’éducation, Centre académique d’orientation scolaire et professionnelle, Coordination régionale de l’Agence nationale de la Petite enfance et de la Case des Tout-Petits, la bibliothèque pédagogique régionale).</a:t>
            </a:r>
            <a:endParaRPr lang="fr-FR" sz="1200" dirty="0">
              <a:latin typeface="Times New Roman" panose="02020603050405020304" pitchFamily="18" charset="0"/>
              <a:cs typeface="Times New Roman" panose="02020603050405020304" pitchFamily="18" charset="0"/>
            </a:endParaRPr>
          </a:p>
          <a:p>
            <a:endParaRPr lang="fr-FR" dirty="0"/>
          </a:p>
        </p:txBody>
      </p:sp>
      <p:sp>
        <p:nvSpPr>
          <p:cNvPr id="5" name="Espace réservé de l'en-tête 4">
            <a:extLst>
              <a:ext uri="{FF2B5EF4-FFF2-40B4-BE49-F238E27FC236}">
                <a16:creationId xmlns="" xmlns:a16="http://schemas.microsoft.com/office/drawing/2014/main" id="{D319E299-143B-4DEA-9C3A-A32F62DE6513}"/>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172247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en-tête 4">
            <a:extLst>
              <a:ext uri="{FF2B5EF4-FFF2-40B4-BE49-F238E27FC236}">
                <a16:creationId xmlns="" xmlns:a16="http://schemas.microsoft.com/office/drawing/2014/main" id="{038852CA-7014-42E6-A742-B639AFCAC78B}"/>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115511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SN" dirty="0">
                <a:latin typeface="Times New Roman" panose="02020603050405020304" pitchFamily="18" charset="0"/>
                <a:ea typeface="Times New Roman" panose="02020603050405020304" pitchFamily="18" charset="0"/>
              </a:rPr>
              <a:t>Le niveau de couverture en services sociaux de santé et de nutrition est faible et les résultats de l’année ont régressé. En effet, la supplémentation en fer et/ou en vitamine A est passée de 43,54% en 2019 à 28,9% en 2020, soit une perte de 14,64 points de pourcentage.</a:t>
            </a:r>
          </a:p>
          <a:p>
            <a:r>
              <a:rPr lang="fr-SN" dirty="0">
                <a:latin typeface="Times New Roman" panose="02020603050405020304" pitchFamily="18" charset="0"/>
                <a:ea typeface="Times New Roman" panose="02020603050405020304" pitchFamily="18" charset="0"/>
              </a:rPr>
              <a:t>Dans le même ordre, le pourcentage des enfants déparasités contre les MTN a baissé de 15,73 points de pourcentage en passant de 26,23% en 2019 à 10,5% en 2020.</a:t>
            </a:r>
          </a:p>
          <a:p>
            <a:endParaRPr lang="fr-FR" dirty="0"/>
          </a:p>
        </p:txBody>
      </p:sp>
      <p:sp>
        <p:nvSpPr>
          <p:cNvPr id="5" name="Espace réservé de l'en-tête 4">
            <a:extLst>
              <a:ext uri="{FF2B5EF4-FFF2-40B4-BE49-F238E27FC236}">
                <a16:creationId xmlns="" xmlns:a16="http://schemas.microsoft.com/office/drawing/2014/main" id="{F346D0B8-5116-48CD-BF73-217CDDE221BA}"/>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675116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en-tête 4">
            <a:extLst>
              <a:ext uri="{FF2B5EF4-FFF2-40B4-BE49-F238E27FC236}">
                <a16:creationId xmlns="" xmlns:a16="http://schemas.microsoft.com/office/drawing/2014/main" id="{2D13C1B3-B592-4C2B-882B-01B97F7B8D5A}"/>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4254217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Times New Roman" panose="02020603050405020304" pitchFamily="18" charset="0"/>
                <a:ea typeface="Calibri" panose="020F0502020204030204" pitchFamily="34" charset="0"/>
                <a:cs typeface="Arial" panose="020B0604020202020204" pitchFamily="34" charset="0"/>
              </a:rPr>
              <a:t>En 2020, le Taux d’achèvement à l’élémentaire est de 76,1%. Selon le sexe, les proportions montrent que l’achèvement est plus effectif chez les filles (87%) que chez les garçons (66). Cette situation montre un indice de parité de 1,31 en faveur des filles.</a:t>
            </a:r>
            <a:endParaRPr lang="fr-SN" sz="900" i="1"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5" name="Espace réservé de l'en-tête 4">
            <a:extLst>
              <a:ext uri="{FF2B5EF4-FFF2-40B4-BE49-F238E27FC236}">
                <a16:creationId xmlns="" xmlns:a16="http://schemas.microsoft.com/office/drawing/2014/main" id="{C89B36B4-03CD-4CFE-ACB4-EB28F7601F50}"/>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62060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Times New Roman" panose="02020603050405020304" pitchFamily="18" charset="0"/>
                <a:ea typeface="Calibri" panose="020F0502020204030204" pitchFamily="34" charset="0"/>
                <a:cs typeface="Arial" panose="020B0604020202020204" pitchFamily="34" charset="0"/>
              </a:rPr>
              <a:t>Le Certificat de Fin d’Etudes élémentaires (CFEE) de cette année a enregistré un taux de réussite de 73,51%. Il est légèrement supérieur chez les garçons (73,91%) que chez les filles (73,21%). </a:t>
            </a:r>
            <a:endParaRPr lang="fr-SN"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5" name="Espace réservé de l'en-tête 4">
            <a:extLst>
              <a:ext uri="{FF2B5EF4-FFF2-40B4-BE49-F238E27FC236}">
                <a16:creationId xmlns="" xmlns:a16="http://schemas.microsoft.com/office/drawing/2014/main" id="{712AB049-9667-4AC6-9E86-8002B77B6F07}"/>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265513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Times New Roman" panose="02020603050405020304" pitchFamily="18" charset="0"/>
                <a:ea typeface="Calibri" panose="020F0502020204030204" pitchFamily="34" charset="0"/>
                <a:cs typeface="Arial" panose="020B0604020202020204" pitchFamily="34" charset="0"/>
              </a:rPr>
              <a:t>Le Certificat de Fin d’Etudes élémentaires (CFEE) de cette année a enregistré un taux de réussite de 73,51%. Il est légèrement supérieur chez les garçons (73,91%) que chez les filles (73,21%). </a:t>
            </a:r>
            <a:endParaRPr lang="fr-SN"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5" name="Espace réservé de l'en-tête 4">
            <a:extLst>
              <a:ext uri="{FF2B5EF4-FFF2-40B4-BE49-F238E27FC236}">
                <a16:creationId xmlns="" xmlns:a16="http://schemas.microsoft.com/office/drawing/2014/main" id="{712AB049-9667-4AC6-9E86-8002B77B6F07}"/>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1745295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12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Dynamisme</a:t>
            </a:r>
            <a:r>
              <a:rPr kumimoji="0" lang="fr-FR" sz="120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 la scolarisation dans l’Académie de 2019 à 2020</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fr-FR" sz="1200" dirty="0">
                <a:latin typeface="Times New Roman" panose="02020603050405020304" pitchFamily="18" charset="0"/>
                <a:ea typeface="Times New Roman" panose="02020603050405020304" pitchFamily="18" charset="0"/>
                <a:cs typeface="Times New Roman" panose="02020603050405020304" pitchFamily="18" charset="0"/>
              </a:rPr>
              <a:t>Indice de parité en faveur des filles,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fr-FR" sz="1200" dirty="0">
                <a:latin typeface="Times New Roman" panose="02020603050405020304" pitchFamily="18" charset="0"/>
                <a:ea typeface="Times New Roman" panose="02020603050405020304" pitchFamily="18" charset="0"/>
                <a:cs typeface="Times New Roman" panose="02020603050405020304" pitchFamily="18" charset="0"/>
              </a:rPr>
              <a:t>Performances de l’Académie supérieur à celles nationales</a:t>
            </a:r>
          </a:p>
          <a:p>
            <a:endParaRPr lang="fr-FR" dirty="0"/>
          </a:p>
        </p:txBody>
      </p:sp>
      <p:sp>
        <p:nvSpPr>
          <p:cNvPr id="5" name="Espace réservé de l'en-tête 4">
            <a:extLst>
              <a:ext uri="{FF2B5EF4-FFF2-40B4-BE49-F238E27FC236}">
                <a16:creationId xmlns="" xmlns:a16="http://schemas.microsoft.com/office/drawing/2014/main" id="{7D1D5A5C-2FDF-495A-BD41-AFCAEF8853FF}"/>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2621242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8" name="Group 17"/>
          <p:cNvGrpSpPr/>
          <p:nvPr/>
        </p:nvGrpSpPr>
        <p:grpSpPr>
          <a:xfrm>
            <a:off x="0" y="0"/>
            <a:ext cx="9144000" cy="6858000"/>
            <a:chOff x="0" y="0"/>
            <a:chExt cx="9144000"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B639F98-254E-46D1-BE9F-BCE67547E0A8}" type="datetime1">
              <a:rPr lang="fr-FR" smtClean="0"/>
              <a:t>20/04/2022</a:t>
            </a:fld>
            <a:endParaRPr lang="fr-FR"/>
          </a:p>
        </p:txBody>
      </p:sp>
      <p:sp>
        <p:nvSpPr>
          <p:cNvPr id="5" name="Footer Placeholder 4"/>
          <p:cNvSpPr>
            <a:spLocks noGrp="1"/>
          </p:cNvSpPr>
          <p:nvPr>
            <p:ph type="ftr" sz="quarter" idx="11"/>
          </p:nvPr>
        </p:nvSpPr>
        <p:spPr>
          <a:xfrm>
            <a:off x="1921934" y="5054602"/>
            <a:ext cx="4064860" cy="279400"/>
          </a:xfrm>
        </p:spPr>
        <p:txBody>
          <a:bodyPr/>
          <a:lstStyle/>
          <a:p>
            <a:endParaRPr lang="fr-FR"/>
          </a:p>
        </p:txBody>
      </p:sp>
      <p:sp>
        <p:nvSpPr>
          <p:cNvPr id="6" name="Slide Number Placeholder 5"/>
          <p:cNvSpPr>
            <a:spLocks noGrp="1"/>
          </p:cNvSpPr>
          <p:nvPr>
            <p:ph type="sldNum" sz="quarter" idx="12"/>
          </p:nvPr>
        </p:nvSpPr>
        <p:spPr>
          <a:xfrm>
            <a:off x="6817317" y="5054602"/>
            <a:ext cx="413483" cy="279400"/>
          </a:xfrm>
        </p:spPr>
        <p:txBody>
          <a:bodyPr/>
          <a:lstStyle/>
          <a:p>
            <a:fld id="{19476E97-1528-4967-957F-82F8FDA10CD3}" type="slidenum">
              <a:rPr lang="fr-FR" smtClean="0"/>
              <a:pPr/>
              <a:t>‹N°›</a:t>
            </a:fld>
            <a:endParaRPr lang="fr-F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379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664AF7C-054B-463F-90E9-73B82F796AF5}" type="datetime1">
              <a:rPr lang="fr-FR" smtClean="0"/>
              <a:t>20/04/2022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76E97-1528-4967-957F-82F8FDA10CD3}" type="slidenum">
              <a:rPr lang="fr-FR" smtClean="0"/>
              <a:pPr/>
              <a:t>‹N°›</a:t>
            </a:fld>
            <a:endParaRPr lang="fr-FR"/>
          </a:p>
        </p:txBody>
      </p:sp>
    </p:spTree>
    <p:extLst>
      <p:ext uri="{BB962C8B-B14F-4D97-AF65-F5344CB8AC3E}">
        <p14:creationId xmlns:p14="http://schemas.microsoft.com/office/powerpoint/2010/main" val="169341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D9B2C13-1768-4197-BC5E-3113925BB514}"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956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0708601-3C04-454A-A7CE-789CD35B7843}"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8284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87AE869-48AC-4088-85AD-4652DEE65F53}"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spTree>
    <p:extLst>
      <p:ext uri="{BB962C8B-B14F-4D97-AF65-F5344CB8AC3E}">
        <p14:creationId xmlns:p14="http://schemas.microsoft.com/office/powerpoint/2010/main" val="3067871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arte nom cita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AAE5F4D-72A3-4784-B7FD-635842D27935}"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66817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fr-FR"/>
              <a:t>Modifiez le style du titre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1CD1346-5AA7-4B64-A6D4-B9ABAEA98255}"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881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4489D90-D04B-4921-B61E-7F4B57440F8A}"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343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1A1DEB-B625-4B24-A33B-B7CC7BC23FA1}"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983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15F480-9E55-477C-AA65-208E0EF5717C}"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spTree>
    <p:extLst>
      <p:ext uri="{BB962C8B-B14F-4D97-AF65-F5344CB8AC3E}">
        <p14:creationId xmlns:p14="http://schemas.microsoft.com/office/powerpoint/2010/main" val="26859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1AC7E0E-6896-4966-B85C-A41B3AC4729C}"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883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fr-FR"/>
              <a:t>Modifiez le style du titre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9AA9572-2244-4EC8-80B9-30B3968C0519}" type="datetime1">
              <a:rPr lang="fr-FR" smtClean="0"/>
              <a:t>20/04/2022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76E97-1528-4967-957F-82F8FDA10CD3}" type="slidenum">
              <a:rPr lang="fr-FR" smtClean="0"/>
              <a:pPr/>
              <a:t>‹N°›</a:t>
            </a:fld>
            <a:endParaRPr lang="fr-FR"/>
          </a:p>
        </p:txBody>
      </p:sp>
    </p:spTree>
    <p:extLst>
      <p:ext uri="{BB962C8B-B14F-4D97-AF65-F5344CB8AC3E}">
        <p14:creationId xmlns:p14="http://schemas.microsoft.com/office/powerpoint/2010/main" val="387576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DD42785-9FA9-4906-82C2-D2326E370B7E}" type="datetime1">
              <a:rPr lang="fr-FR" smtClean="0"/>
              <a:t>20/04/2022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9476E97-1528-4967-957F-82F8FDA10CD3}" type="slidenum">
              <a:rPr lang="fr-FR" smtClean="0"/>
              <a:pPr/>
              <a:t>‹N°›</a:t>
            </a:fld>
            <a:endParaRPr lang="fr-F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355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53D323D-F653-416D-BBAB-A5674D865D2E}" type="datetime1">
              <a:rPr lang="fr-FR" smtClean="0"/>
              <a:t>20/04/2022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9476E97-1528-4967-957F-82F8FDA10CD3}" type="slidenum">
              <a:rPr lang="fr-FR" smtClean="0"/>
              <a:pPr/>
              <a:t>‹N°›</a:t>
            </a:fld>
            <a:endParaRPr lang="fr-F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00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975B6-1F01-46C1-B2B1-10A9F2F2BF16}" type="datetime1">
              <a:rPr lang="fr-FR" smtClean="0"/>
              <a:t>20/04/2022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9476E97-1528-4967-957F-82F8FDA10CD3}" type="slidenum">
              <a:rPr lang="fr-FR" smtClean="0"/>
              <a:pPr/>
              <a:t>‹N°›</a:t>
            </a:fld>
            <a:endParaRPr lang="fr-FR"/>
          </a:p>
        </p:txBody>
      </p:sp>
    </p:spTree>
    <p:extLst>
      <p:ext uri="{BB962C8B-B14F-4D97-AF65-F5344CB8AC3E}">
        <p14:creationId xmlns:p14="http://schemas.microsoft.com/office/powerpoint/2010/main" val="338600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A7C8B5A-DFF4-4219-B901-1CBC442373C8}" type="datetime1">
              <a:rPr lang="fr-FR" smtClean="0"/>
              <a:t>20/04/2022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76E97-1528-4967-957F-82F8FDA10CD3}" type="slidenum">
              <a:rPr lang="fr-FR" smtClean="0"/>
              <a:pPr/>
              <a:t>‹N°›</a:t>
            </a:fld>
            <a:endParaRPr lang="fr-F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291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fr-FR"/>
              <a:t>Modifiez le style du titre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5C2BA34-EBFF-4627-9842-048ED8B0644F}" type="datetime1">
              <a:rPr lang="fr-FR" smtClean="0"/>
              <a:t>20/04/2022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76E97-1528-4967-957F-82F8FDA10CD3}" type="slidenum">
              <a:rPr lang="fr-FR" smtClean="0"/>
              <a:pPr/>
              <a:t>‹N°›</a:t>
            </a:fld>
            <a:endParaRPr lang="fr-FR"/>
          </a:p>
        </p:txBody>
      </p:sp>
    </p:spTree>
    <p:extLst>
      <p:ext uri="{BB962C8B-B14F-4D97-AF65-F5344CB8AC3E}">
        <p14:creationId xmlns:p14="http://schemas.microsoft.com/office/powerpoint/2010/main" val="221459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6F96E5-C1B1-494B-86C0-056557521C9F}" type="datetime1">
              <a:rPr lang="fr-FR" smtClean="0"/>
              <a:t>20/04/2022</a:t>
            </a:fld>
            <a:endParaRPr lang="fr-F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476E97-1528-4967-957F-82F8FDA10CD3}" type="slidenum">
              <a:rPr lang="fr-FR" smtClean="0"/>
              <a:pPr/>
              <a:t>‹N°›</a:t>
            </a:fld>
            <a:endParaRPr lang="fr-FR"/>
          </a:p>
        </p:txBody>
      </p:sp>
    </p:spTree>
    <p:extLst>
      <p:ext uri="{BB962C8B-B14F-4D97-AF65-F5344CB8AC3E}">
        <p14:creationId xmlns:p14="http://schemas.microsoft.com/office/powerpoint/2010/main" val="259723562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hf sldNum="0"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iathies.com/" TargetMode="External"/><Relationship Id="rId4" Type="http://schemas.openxmlformats.org/officeDocument/2006/relationships/hyperlink" Target="mailto:iathies@education.s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File:Flag of Senegal.svg"/>
          <p:cNvPicPr>
            <a:picLocks noChangeAspect="1" noChangeArrowheads="1"/>
          </p:cNvPicPr>
          <p:nvPr/>
        </p:nvPicPr>
        <p:blipFill>
          <a:blip r:embed="rId2" cstate="print"/>
          <a:srcRect/>
          <a:stretch>
            <a:fillRect/>
          </a:stretch>
        </p:blipFill>
        <p:spPr bwMode="auto">
          <a:xfrm>
            <a:off x="4528629" y="192761"/>
            <a:ext cx="864096" cy="655309"/>
          </a:xfrm>
          <a:prstGeom prst="rect">
            <a:avLst/>
          </a:prstGeom>
          <a:noFill/>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3" name="Rectangle 5"/>
          <p:cNvSpPr>
            <a:spLocks noChangeArrowheads="1"/>
          </p:cNvSpPr>
          <p:nvPr/>
        </p:nvSpPr>
        <p:spPr bwMode="auto">
          <a:xfrm>
            <a:off x="820217" y="243444"/>
            <a:ext cx="8280920" cy="1820971"/>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1698625" algn="l"/>
              </a:tabLst>
            </a:pPr>
            <a:endParaRPr kumimoji="0" lang="fr-FR" altLang="zh-TW" sz="1600" b="0" i="0" u="none" strike="noStrike" cap="none" normalizeH="0" baseline="0" dirty="0">
              <a:ln>
                <a:noFill/>
              </a:ln>
              <a:solidFill>
                <a:schemeClr val="tx1"/>
              </a:solidFill>
              <a:effectLst/>
              <a:latin typeface="Cambria" pitchFamily="18" charset="0"/>
              <a:ea typeface="Times"/>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tab pos="1698625" algn="l"/>
              </a:tabLst>
            </a:pPr>
            <a:endParaRPr kumimoji="0" lang="fr-FR" altLang="zh-TW" sz="1600" b="0" i="0" u="none" strike="noStrike" cap="none" normalizeH="0" baseline="0" dirty="0">
              <a:ln>
                <a:noFill/>
              </a:ln>
              <a:solidFill>
                <a:schemeClr val="tx1"/>
              </a:solidFill>
              <a:effectLst/>
              <a:latin typeface="Cambria" pitchFamily="18" charset="0"/>
              <a:ea typeface="Times"/>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698625" algn="l"/>
              </a:tabLst>
            </a:pPr>
            <a:r>
              <a:rPr kumimoji="0" lang="fr-FR" altLang="zh-TW" sz="1600" b="0" i="0" u="none" strike="noStrike" cap="none" normalizeH="0" baseline="0" dirty="0">
                <a:ln>
                  <a:noFill/>
                </a:ln>
                <a:solidFill>
                  <a:schemeClr val="tx1"/>
                </a:solidFill>
                <a:effectLst/>
                <a:latin typeface="Cambria" pitchFamily="18" charset="0"/>
                <a:ea typeface="Times"/>
                <a:cs typeface="Times New Roman" pitchFamily="18" charset="0"/>
              </a:rPr>
              <a:t>   République du Sénégal</a:t>
            </a:r>
            <a:endParaRPr kumimoji="0" lang="fr-FR" altLang="zh-TW" sz="12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698625" algn="l"/>
              </a:tabLst>
            </a:pPr>
            <a:r>
              <a:rPr kumimoji="0" lang="fr-FR" altLang="zh-TW" sz="1200" b="0" i="0" u="none" strike="noStrike" cap="none" normalizeH="0" baseline="0" dirty="0">
                <a:ln>
                  <a:noFill/>
                </a:ln>
                <a:solidFill>
                  <a:schemeClr val="tx1"/>
                </a:solidFill>
                <a:effectLst/>
                <a:latin typeface="Cambria" pitchFamily="18" charset="0"/>
                <a:ea typeface="Times"/>
                <a:cs typeface="Times New Roman" pitchFamily="18" charset="0"/>
              </a:rPr>
              <a:t>   Un Peuple-Un But-Une Foi</a:t>
            </a:r>
            <a:endParaRPr kumimoji="0" lang="fr-FR" altLang="zh-TW" sz="12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1698625" algn="l"/>
              </a:tabLst>
            </a:pPr>
            <a:r>
              <a:rPr kumimoji="0" lang="fr-FR" altLang="zh-TW" sz="1400" b="0" i="0" u="none" strike="noStrike" cap="none" normalizeH="0" baseline="0" dirty="0">
                <a:ln>
                  <a:noFill/>
                </a:ln>
                <a:effectLst/>
                <a:latin typeface="Franklin Gothic Medium Cond" pitchFamily="34" charset="0"/>
                <a:ea typeface="Times"/>
                <a:cs typeface="Times New Roman" pitchFamily="18" charset="0"/>
              </a:rPr>
              <a:t>Ministère de l’Education nationale</a:t>
            </a:r>
          </a:p>
          <a:p>
            <a:pPr marL="0" marR="0" lvl="0" indent="0" defTabSz="914400" rtl="0" eaLnBrk="0" fontAlgn="base" latinLnBrk="0" hangingPunct="0">
              <a:lnSpc>
                <a:spcPct val="100000"/>
              </a:lnSpc>
              <a:spcBef>
                <a:spcPct val="0"/>
              </a:spcBef>
              <a:spcAft>
                <a:spcPct val="0"/>
              </a:spcAft>
              <a:buClrTx/>
              <a:buSzTx/>
              <a:buFontTx/>
              <a:buNone/>
              <a:tabLst>
                <a:tab pos="1698625" algn="l"/>
              </a:tabLst>
            </a:pPr>
            <a:r>
              <a:rPr kumimoji="0" lang="fr-FR" altLang="zh-TW" sz="1200" b="1" i="0" u="none" strike="noStrike" cap="none" normalizeH="0" baseline="0" dirty="0">
                <a:ln>
                  <a:noFill/>
                </a:ln>
                <a:effectLst/>
                <a:latin typeface="Cambria" pitchFamily="18" charset="0"/>
                <a:ea typeface="Times New Roman" pitchFamily="18" charset="0"/>
                <a:cs typeface="Times New Roman" pitchFamily="18" charset="0"/>
              </a:rPr>
              <a:t>INSPECTION D’ACADEMIE DE THIES</a:t>
            </a:r>
          </a:p>
          <a:p>
            <a:pPr marL="0" marR="0" lvl="0" indent="0" defTabSz="914400" rtl="0" eaLnBrk="0" fontAlgn="base" latinLnBrk="0" hangingPunct="0">
              <a:lnSpc>
                <a:spcPct val="100000"/>
              </a:lnSpc>
              <a:spcBef>
                <a:spcPct val="0"/>
              </a:spcBef>
              <a:spcAft>
                <a:spcPct val="0"/>
              </a:spcAft>
              <a:buClrTx/>
              <a:buSzTx/>
              <a:buFontTx/>
              <a:buNone/>
              <a:tabLst>
                <a:tab pos="1698625" algn="l"/>
              </a:tabLst>
            </a:pPr>
            <a:r>
              <a:rPr lang="fr-FR" altLang="zh-TW" sz="1200" b="1" i="1" dirty="0">
                <a:latin typeface="Cambria" pitchFamily="18" charset="0"/>
                <a:ea typeface="Times New Roman" pitchFamily="18" charset="0"/>
                <a:cs typeface="Times New Roman" pitchFamily="18" charset="0"/>
              </a:rPr>
              <a:t>L’inspecteur d’Académie</a:t>
            </a:r>
            <a:endParaRPr kumimoji="0" lang="fr-FR" altLang="zh-TW" sz="1200" b="1" i="1" u="none" strike="noStrike" cap="none" normalizeH="0" baseline="0" dirty="0">
              <a:ln>
                <a:noFill/>
              </a:ln>
              <a:effectLst/>
              <a:latin typeface="Cambria"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1698625" algn="l"/>
              </a:tabLst>
            </a:pPr>
            <a:endParaRPr kumimoji="0" lang="fr-FR" altLang="zh-TW" sz="12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p:txBody>
      </p:sp>
      <p:sp>
        <p:nvSpPr>
          <p:cNvPr id="2054"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a:ln>
                  <a:noFill/>
                </a:ln>
                <a:solidFill>
                  <a:schemeClr val="tx1"/>
                </a:solidFill>
                <a:effectLst/>
                <a:latin typeface="Arial" pitchFamily="34" charset="0"/>
                <a:ea typeface="Times"/>
                <a:cs typeface="Times New Roman" pitchFamily="18" charset="0"/>
              </a:rPr>
              <a:t> </a:t>
            </a:r>
            <a:endParaRPr kumimoji="0" lang="en-US" altLang="zh-TW" sz="1800" b="0" i="0" u="none" strike="noStrike" cap="none" normalizeH="0" baseline="0">
              <a:ln>
                <a:noFill/>
              </a:ln>
              <a:solidFill>
                <a:schemeClr val="tx1"/>
              </a:solidFill>
              <a:effectLst/>
              <a:latin typeface="Arial" pitchFamily="34" charset="0"/>
              <a:cs typeface="Arial" pitchFamily="34" charset="0"/>
            </a:endParaRPr>
          </a:p>
        </p:txBody>
      </p:sp>
      <p:sp>
        <p:nvSpPr>
          <p:cNvPr id="2055" name="Arrondir un rectangle avec un coin diagonal 31"/>
          <p:cNvSpPr>
            <a:spLocks/>
          </p:cNvSpPr>
          <p:nvPr/>
        </p:nvSpPr>
        <p:spPr bwMode="auto">
          <a:xfrm>
            <a:off x="1115616" y="2483171"/>
            <a:ext cx="6840760" cy="1461393"/>
          </a:xfrm>
          <a:custGeom>
            <a:avLst/>
            <a:gdLst>
              <a:gd name="T0" fmla="*/ 291788 w 6198235"/>
              <a:gd name="T1" fmla="*/ 0 h 1750695"/>
              <a:gd name="T2" fmla="*/ 6198235 w 6198235"/>
              <a:gd name="T3" fmla="*/ 0 h 1750695"/>
              <a:gd name="T4" fmla="*/ 6198235 w 6198235"/>
              <a:gd name="T5" fmla="*/ 0 h 1750695"/>
              <a:gd name="T6" fmla="*/ 6198235 w 6198235"/>
              <a:gd name="T7" fmla="*/ 1458907 h 1750695"/>
              <a:gd name="T8" fmla="*/ 5906447 w 6198235"/>
              <a:gd name="T9" fmla="*/ 1750695 h 1750695"/>
              <a:gd name="T10" fmla="*/ 0 w 6198235"/>
              <a:gd name="T11" fmla="*/ 1750695 h 1750695"/>
              <a:gd name="T12" fmla="*/ 0 w 6198235"/>
              <a:gd name="T13" fmla="*/ 1750695 h 1750695"/>
              <a:gd name="T14" fmla="*/ 0 w 6198235"/>
              <a:gd name="T15" fmla="*/ 291788 h 1750695"/>
              <a:gd name="T16" fmla="*/ 291788 w 6198235"/>
              <a:gd name="T17" fmla="*/ 0 h 17506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98235"/>
              <a:gd name="T28" fmla="*/ 0 h 1750695"/>
              <a:gd name="T29" fmla="*/ 6198235 w 6198235"/>
              <a:gd name="T30" fmla="*/ 1750695 h 17506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98235" h="1750695">
                <a:moveTo>
                  <a:pt x="291788" y="0"/>
                </a:moveTo>
                <a:lnTo>
                  <a:pt x="6198235" y="0"/>
                </a:lnTo>
                <a:lnTo>
                  <a:pt x="6198235" y="1458907"/>
                </a:lnTo>
                <a:cubicBezTo>
                  <a:pt x="6198235" y="1620057"/>
                  <a:pt x="6067597" y="1750695"/>
                  <a:pt x="5906447" y="1750695"/>
                </a:cubicBezTo>
                <a:lnTo>
                  <a:pt x="0" y="1750695"/>
                </a:lnTo>
                <a:lnTo>
                  <a:pt x="0" y="291788"/>
                </a:lnTo>
                <a:cubicBezTo>
                  <a:pt x="0" y="130638"/>
                  <a:pt x="130638" y="0"/>
                  <a:pt x="291788" y="0"/>
                </a:cubicBezTo>
                <a:close/>
              </a:path>
            </a:pathLst>
          </a:cu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4000" b="0" i="0" u="none" strike="noStrike" cap="none" normalizeH="0" baseline="0" dirty="0">
                <a:ln>
                  <a:noFill/>
                </a:ln>
                <a:solidFill>
                  <a:schemeClr val="tx1"/>
                </a:solidFill>
                <a:effectLst/>
                <a:latin typeface="Times New Roman" pitchFamily="18" charset="0"/>
                <a:ea typeface="Arial" pitchFamily="34" charset="0"/>
                <a:cs typeface="Arial" pitchFamily="34" charset="0"/>
              </a:rPr>
              <a:t>RAPPORT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4000" b="0" i="0" u="none" strike="noStrike" cap="none" normalizeH="0" baseline="0" dirty="0">
                <a:ln>
                  <a:noFill/>
                </a:ln>
                <a:solidFill>
                  <a:schemeClr val="tx1"/>
                </a:solidFill>
                <a:effectLst/>
                <a:latin typeface="Times New Roman" pitchFamily="18" charset="0"/>
                <a:ea typeface="Arial" pitchFamily="34" charset="0"/>
                <a:cs typeface="Arial" pitchFamily="34" charset="0"/>
              </a:rPr>
              <a:t>REVUE REGIONALE 2021</a:t>
            </a:r>
            <a:endParaRPr kumimoji="0" lang="fr-FR" sz="2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5"/>
          <p:cNvSpPr>
            <a:spLocks noChangeArrowheads="1"/>
          </p:cNvSpPr>
          <p:nvPr/>
        </p:nvSpPr>
        <p:spPr bwMode="auto">
          <a:xfrm>
            <a:off x="251520" y="5469826"/>
            <a:ext cx="8568952" cy="435976"/>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lvl="0" algn="ctr" eaLnBrk="0" fontAlgn="base" hangingPunct="0">
              <a:spcBef>
                <a:spcPct val="0"/>
              </a:spcBef>
              <a:spcAft>
                <a:spcPct val="0"/>
              </a:spcAft>
              <a:tabLst>
                <a:tab pos="1698625" algn="l"/>
              </a:tabLst>
            </a:pPr>
            <a:r>
              <a:rPr kumimoji="0" lang="fr-FR" altLang="zh-TW" sz="2000" b="0" i="0" u="none" strike="noStrike" cap="none" normalizeH="0" baseline="0" dirty="0">
                <a:ln>
                  <a:noFill/>
                </a:ln>
                <a:solidFill>
                  <a:schemeClr val="tx1">
                    <a:lumMod val="95000"/>
                    <a:lumOff val="5000"/>
                  </a:schemeClr>
                </a:solidFill>
                <a:effectLst/>
                <a:latin typeface="Franklin Gothic Medium Cond" pitchFamily="34" charset="0"/>
                <a:ea typeface="Times"/>
                <a:cs typeface="Times New Roman" pitchFamily="18" charset="0"/>
              </a:rPr>
              <a:t>Présenté par </a:t>
            </a:r>
            <a:r>
              <a:rPr lang="fr-FR" altLang="zh-TW" sz="2000" dirty="0">
                <a:solidFill>
                  <a:schemeClr val="tx1">
                    <a:lumMod val="95000"/>
                    <a:lumOff val="5000"/>
                  </a:schemeClr>
                </a:solidFill>
                <a:latin typeface="Franklin Gothic Medium Cond" pitchFamily="34" charset="0"/>
                <a:ea typeface="Times"/>
                <a:cs typeface="Times New Roman" pitchFamily="18" charset="0"/>
              </a:rPr>
              <a:t>, Inspecteur </a:t>
            </a:r>
            <a:r>
              <a:rPr kumimoji="0" lang="fr-FR" altLang="zh-TW" sz="2000" b="0" i="0" u="none" strike="noStrike" cap="none" normalizeH="0" baseline="0" dirty="0">
                <a:ln>
                  <a:noFill/>
                </a:ln>
                <a:solidFill>
                  <a:schemeClr val="tx1">
                    <a:lumMod val="95000"/>
                    <a:lumOff val="5000"/>
                  </a:schemeClr>
                </a:solidFill>
                <a:effectLst/>
                <a:latin typeface="Franklin Gothic Medium Cond" pitchFamily="34" charset="0"/>
                <a:ea typeface="Times"/>
                <a:cs typeface="Times New Roman" pitchFamily="18" charset="0"/>
              </a:rPr>
              <a:t>d’Académie de Thiès</a:t>
            </a:r>
            <a:r>
              <a:rPr lang="fr-FR" altLang="zh-TW" sz="2000" dirty="0">
                <a:solidFill>
                  <a:schemeClr val="tx1">
                    <a:lumMod val="95000"/>
                    <a:lumOff val="5000"/>
                  </a:schemeClr>
                </a:solidFill>
                <a:latin typeface="Franklin Gothic Medium Cond" pitchFamily="34" charset="0"/>
                <a:ea typeface="Times"/>
                <a:cs typeface="Times New Roman" pitchFamily="18" charset="0"/>
              </a:rPr>
              <a:t>.</a:t>
            </a:r>
            <a:endParaRPr kumimoji="0" lang="fr-FR" altLang="zh-TW" sz="2400" b="1" i="0" u="none" strike="noStrike" cap="none" normalizeH="0" baseline="0" dirty="0">
              <a:ln>
                <a:noFill/>
              </a:ln>
              <a:solidFill>
                <a:schemeClr val="tx1">
                  <a:lumMod val="95000"/>
                  <a:lumOff val="5000"/>
                </a:schemeClr>
              </a:solidFill>
              <a:effectLst/>
              <a:latin typeface="Cambria" pitchFamily="18" charset="0"/>
              <a:ea typeface="Times New Roman" pitchFamily="18" charset="0"/>
              <a:cs typeface="Times New Roman" pitchFamily="18" charset="0"/>
            </a:endParaRPr>
          </a:p>
        </p:txBody>
      </p:sp>
      <p:sp>
        <p:nvSpPr>
          <p:cNvPr id="14" name="Rectangle 5"/>
          <p:cNvSpPr>
            <a:spLocks noChangeArrowheads="1"/>
          </p:cNvSpPr>
          <p:nvPr/>
        </p:nvSpPr>
        <p:spPr bwMode="auto">
          <a:xfrm>
            <a:off x="6084168" y="5905802"/>
            <a:ext cx="2592288" cy="435976"/>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1698625" algn="l"/>
              </a:tabLst>
            </a:pPr>
            <a:r>
              <a:rPr kumimoji="0" lang="fr-FR" altLang="zh-TW" sz="2000" b="0" i="0" u="none" strike="noStrike" cap="none" normalizeH="0" baseline="0" dirty="0">
                <a:ln>
                  <a:noFill/>
                </a:ln>
                <a:solidFill>
                  <a:schemeClr val="tx1"/>
                </a:solidFill>
                <a:effectLst/>
                <a:latin typeface="Franklin Gothic Medium Cond" pitchFamily="34" charset="0"/>
                <a:ea typeface="Times"/>
                <a:cs typeface="Times New Roman" pitchFamily="18" charset="0"/>
              </a:rPr>
              <a:t>Thiès, le   </a:t>
            </a:r>
            <a:r>
              <a:rPr kumimoji="0" lang="fr-FR" altLang="zh-TW" sz="2000" b="0" i="0" u="none" strike="noStrike" cap="none" normalizeH="0" baseline="0" dirty="0" smtClean="0">
                <a:ln>
                  <a:noFill/>
                </a:ln>
                <a:solidFill>
                  <a:schemeClr val="tx1"/>
                </a:solidFill>
                <a:effectLst/>
                <a:latin typeface="Franklin Gothic Medium Cond" pitchFamily="34" charset="0"/>
                <a:ea typeface="Times"/>
                <a:cs typeface="Times New Roman" pitchFamily="18" charset="0"/>
              </a:rPr>
              <a:t>21 Avril</a:t>
            </a:r>
            <a:r>
              <a:rPr kumimoji="0" lang="fr-FR" altLang="zh-TW" sz="2000" b="0" i="0" u="none" strike="noStrike" cap="none" normalizeH="0" dirty="0" smtClean="0">
                <a:ln>
                  <a:noFill/>
                </a:ln>
                <a:solidFill>
                  <a:schemeClr val="tx1"/>
                </a:solidFill>
                <a:effectLst/>
                <a:latin typeface="Franklin Gothic Medium Cond" pitchFamily="34" charset="0"/>
                <a:ea typeface="Times"/>
                <a:cs typeface="Times New Roman" pitchFamily="18" charset="0"/>
              </a:rPr>
              <a:t> </a:t>
            </a:r>
            <a:r>
              <a:rPr kumimoji="0" lang="fr-FR" altLang="zh-TW" sz="2000" b="0" i="0" u="none" strike="noStrike" cap="none" normalizeH="0" dirty="0">
                <a:ln>
                  <a:noFill/>
                </a:ln>
                <a:solidFill>
                  <a:schemeClr val="tx1"/>
                </a:solidFill>
                <a:effectLst/>
                <a:latin typeface="Franklin Gothic Medium Cond" pitchFamily="34" charset="0"/>
                <a:ea typeface="Times"/>
                <a:cs typeface="Times New Roman" pitchFamily="18" charset="0"/>
              </a:rPr>
              <a:t>2021</a:t>
            </a:r>
            <a:endParaRPr kumimoji="0" lang="fr-FR" altLang="zh-TW" sz="24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p:txBody>
      </p:sp>
      <p:pic>
        <p:nvPicPr>
          <p:cNvPr id="11" name="Image 10">
            <a:extLst>
              <a:ext uri="{FF2B5EF4-FFF2-40B4-BE49-F238E27FC236}">
                <a16:creationId xmlns="" xmlns:a16="http://schemas.microsoft.com/office/drawing/2014/main" id="{4AFEC4E2-C75A-0345-9A11-8D5BE79E4C7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565661"/>
            <a:ext cx="864096" cy="655309"/>
          </a:xfrm>
          <a:prstGeom prst="rect">
            <a:avLst/>
          </a:prstGeom>
          <a:noFill/>
          <a:ln>
            <a:noFill/>
          </a:ln>
        </p:spPr>
      </p:pic>
      <p:sp>
        <p:nvSpPr>
          <p:cNvPr id="2" name="Zone de texte 25">
            <a:extLst>
              <a:ext uri="{FF2B5EF4-FFF2-40B4-BE49-F238E27FC236}">
                <a16:creationId xmlns="" xmlns:a16="http://schemas.microsoft.com/office/drawing/2014/main" id="{39090A8E-023F-3443-929B-6B730208AA6F}"/>
              </a:ext>
            </a:extLst>
          </p:cNvPr>
          <p:cNvSpPr txBox="1">
            <a:spLocks noChangeArrowheads="1"/>
          </p:cNvSpPr>
          <p:nvPr/>
        </p:nvSpPr>
        <p:spPr bwMode="auto">
          <a:xfrm>
            <a:off x="5652120" y="6499374"/>
            <a:ext cx="1609684" cy="255786"/>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err="1">
                <a:ln>
                  <a:noFill/>
                </a:ln>
                <a:effectLst/>
                <a:latin typeface="Calibri" panose="020F0502020204030204" pitchFamily="34" charset="0"/>
                <a:ea typeface="Calibri" panose="020F0502020204030204" pitchFamily="34" charset="0"/>
                <a:cs typeface="Times New Roman" panose="02020603050405020304" pitchFamily="18" charset="0"/>
              </a:rPr>
              <a:t>www.education.gouv.sn</a:t>
            </a:r>
            <a:endParaRPr kumimoji="0" lang="fr-FR" altLang="fr-FR" sz="2400" b="0" i="0" u="none" strike="noStrike" cap="none" normalizeH="0" baseline="0" dirty="0">
              <a:ln>
                <a:noFill/>
              </a:ln>
              <a:effectLst/>
              <a:latin typeface="Arial" panose="020B0604020202020204" pitchFamily="34" charset="0"/>
            </a:endParaRPr>
          </a:p>
        </p:txBody>
      </p:sp>
      <p:sp>
        <p:nvSpPr>
          <p:cNvPr id="3" name="Zone de texte 26">
            <a:extLst>
              <a:ext uri="{FF2B5EF4-FFF2-40B4-BE49-F238E27FC236}">
                <a16:creationId xmlns="" xmlns:a16="http://schemas.microsoft.com/office/drawing/2014/main" id="{CE8381A3-C27C-8C48-BC40-FA5A841837FA}"/>
              </a:ext>
            </a:extLst>
          </p:cNvPr>
          <p:cNvSpPr txBox="1">
            <a:spLocks noChangeArrowheads="1"/>
          </p:cNvSpPr>
          <p:nvPr/>
        </p:nvSpPr>
        <p:spPr bwMode="auto">
          <a:xfrm>
            <a:off x="7340924" y="6505575"/>
            <a:ext cx="1407540" cy="241449"/>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err="1">
                <a:ln>
                  <a:noFill/>
                </a:ln>
                <a:effectLst/>
                <a:latin typeface="Calibri" panose="020F0502020204030204" pitchFamily="34" charset="0"/>
                <a:ea typeface="Calibri" panose="020F0502020204030204" pitchFamily="34" charset="0"/>
                <a:cs typeface="Times New Roman" panose="02020603050405020304" pitchFamily="18" charset="0"/>
              </a:rPr>
              <a:t>www.education.sn</a:t>
            </a:r>
            <a:endParaRPr kumimoji="0" lang="fr-FR" altLang="fr-FR" sz="2400" b="0" i="0" u="none" strike="noStrike" cap="none" normalizeH="0" baseline="0" dirty="0">
              <a:ln>
                <a:noFill/>
              </a:ln>
              <a:effectLst/>
              <a:latin typeface="Arial" panose="020B0604020202020204" pitchFamily="34" charset="0"/>
            </a:endParaRPr>
          </a:p>
        </p:txBody>
      </p:sp>
      <p:sp>
        <p:nvSpPr>
          <p:cNvPr id="4" name="Rectangle 3">
            <a:extLst>
              <a:ext uri="{FF2B5EF4-FFF2-40B4-BE49-F238E27FC236}">
                <a16:creationId xmlns="" xmlns:a16="http://schemas.microsoft.com/office/drawing/2014/main" id="{BE30AB6A-5CF0-B148-88C5-A0727E88788E}"/>
              </a:ext>
            </a:extLst>
          </p:cNvPr>
          <p:cNvSpPr>
            <a:spLocks noChangeArrowheads="1"/>
          </p:cNvSpPr>
          <p:nvPr/>
        </p:nvSpPr>
        <p:spPr bwMode="auto">
          <a:xfrm>
            <a:off x="432048" y="594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6">
            <a:extLst>
              <a:ext uri="{FF2B5EF4-FFF2-40B4-BE49-F238E27FC236}">
                <a16:creationId xmlns="" xmlns:a16="http://schemas.microsoft.com/office/drawing/2014/main" id="{72DF6934-80A7-444F-B565-29BE8394932F}"/>
              </a:ext>
            </a:extLst>
          </p:cNvPr>
          <p:cNvSpPr>
            <a:spLocks noChangeArrowheads="1"/>
          </p:cNvSpPr>
          <p:nvPr/>
        </p:nvSpPr>
        <p:spPr bwMode="auto">
          <a:xfrm>
            <a:off x="0" y="6383182"/>
            <a:ext cx="5573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81175" algn="r"/>
              </a:tabLst>
              <a:defRPr>
                <a:solidFill>
                  <a:schemeClr val="tx1"/>
                </a:solidFill>
                <a:latin typeface="Arial" panose="020B0604020202020204" pitchFamily="34" charset="0"/>
              </a:defRPr>
            </a:lvl1pPr>
            <a:lvl2pPr eaLnBrk="0" fontAlgn="base" hangingPunct="0">
              <a:spcBef>
                <a:spcPct val="0"/>
              </a:spcBef>
              <a:spcAft>
                <a:spcPct val="0"/>
              </a:spcAft>
              <a:tabLst>
                <a:tab pos="1781175" algn="r"/>
              </a:tabLst>
              <a:defRPr>
                <a:solidFill>
                  <a:schemeClr val="tx1"/>
                </a:solidFill>
                <a:latin typeface="Arial" panose="020B0604020202020204" pitchFamily="34" charset="0"/>
              </a:defRPr>
            </a:lvl2pPr>
            <a:lvl3pPr eaLnBrk="0" fontAlgn="base" hangingPunct="0">
              <a:spcBef>
                <a:spcPct val="0"/>
              </a:spcBef>
              <a:spcAft>
                <a:spcPct val="0"/>
              </a:spcAft>
              <a:tabLst>
                <a:tab pos="1781175" algn="r"/>
              </a:tabLst>
              <a:defRPr>
                <a:solidFill>
                  <a:schemeClr val="tx1"/>
                </a:solidFill>
                <a:latin typeface="Arial" panose="020B0604020202020204" pitchFamily="34" charset="0"/>
              </a:defRPr>
            </a:lvl3pPr>
            <a:lvl4pPr eaLnBrk="0" fontAlgn="base" hangingPunct="0">
              <a:spcBef>
                <a:spcPct val="0"/>
              </a:spcBef>
              <a:spcAft>
                <a:spcPct val="0"/>
              </a:spcAft>
              <a:tabLst>
                <a:tab pos="1781175" algn="r"/>
              </a:tabLst>
              <a:defRPr>
                <a:solidFill>
                  <a:schemeClr val="tx1"/>
                </a:solidFill>
                <a:latin typeface="Arial" panose="020B0604020202020204" pitchFamily="34" charset="0"/>
              </a:defRPr>
            </a:lvl4pPr>
            <a:lvl5pPr eaLnBrk="0" fontAlgn="base" hangingPunct="0">
              <a:spcBef>
                <a:spcPct val="0"/>
              </a:spcBef>
              <a:spcAft>
                <a:spcPct val="0"/>
              </a:spcAft>
              <a:tabLst>
                <a:tab pos="1781175" algn="r"/>
              </a:tabLst>
              <a:defRPr>
                <a:solidFill>
                  <a:schemeClr val="tx1"/>
                </a:solidFill>
                <a:latin typeface="Arial" panose="020B0604020202020204" pitchFamily="34" charset="0"/>
              </a:defRPr>
            </a:lvl5pPr>
            <a:lvl6pPr eaLnBrk="0" fontAlgn="base" hangingPunct="0">
              <a:spcBef>
                <a:spcPct val="0"/>
              </a:spcBef>
              <a:spcAft>
                <a:spcPct val="0"/>
              </a:spcAft>
              <a:tabLst>
                <a:tab pos="1781175" algn="r"/>
              </a:tabLst>
              <a:defRPr>
                <a:solidFill>
                  <a:schemeClr val="tx1"/>
                </a:solidFill>
                <a:latin typeface="Arial" panose="020B0604020202020204" pitchFamily="34" charset="0"/>
              </a:defRPr>
            </a:lvl6pPr>
            <a:lvl7pPr eaLnBrk="0" fontAlgn="base" hangingPunct="0">
              <a:spcBef>
                <a:spcPct val="0"/>
              </a:spcBef>
              <a:spcAft>
                <a:spcPct val="0"/>
              </a:spcAft>
              <a:tabLst>
                <a:tab pos="1781175" algn="r"/>
              </a:tabLst>
              <a:defRPr>
                <a:solidFill>
                  <a:schemeClr val="tx1"/>
                </a:solidFill>
                <a:latin typeface="Arial" panose="020B0604020202020204" pitchFamily="34" charset="0"/>
              </a:defRPr>
            </a:lvl7pPr>
            <a:lvl8pPr eaLnBrk="0" fontAlgn="base" hangingPunct="0">
              <a:spcBef>
                <a:spcPct val="0"/>
              </a:spcBef>
              <a:spcAft>
                <a:spcPct val="0"/>
              </a:spcAft>
              <a:tabLst>
                <a:tab pos="1781175" algn="r"/>
              </a:tabLst>
              <a:defRPr>
                <a:solidFill>
                  <a:schemeClr val="tx1"/>
                </a:solidFill>
                <a:latin typeface="Arial" panose="020B0604020202020204" pitchFamily="34" charset="0"/>
              </a:defRPr>
            </a:lvl8pPr>
            <a:lvl9pPr eaLnBrk="0" fontAlgn="base" hangingPunct="0">
              <a:spcBef>
                <a:spcPct val="0"/>
              </a:spcBef>
              <a:spcAft>
                <a:spcPct val="0"/>
              </a:spcAft>
              <a:tabLst>
                <a:tab pos="1781175" algn="r"/>
              </a:tabLst>
              <a:defRPr>
                <a:solidFill>
                  <a:schemeClr val="tx1"/>
                </a:solidFill>
                <a:latin typeface="Arial" panose="020B0604020202020204" pitchFamily="34" charset="0"/>
              </a:defRPr>
            </a:lvl9pPr>
          </a:lstStyle>
          <a:p>
            <a:pPr lvl="0" defTabSz="914400"/>
            <a:r>
              <a:rPr kumimoji="0" lang="fr-FR" altLang="fr-FR" sz="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altLang="fr-FR" sz="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INSPECTION D’ACADEMIE DE THIES -</a:t>
            </a:r>
            <a:r>
              <a:rPr lang="fr-FR" altLang="fr-FR" sz="9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422 -Avenue de Caen - BP 187-</a:t>
            </a:r>
            <a:r>
              <a:rPr kumimoji="0" lang="fr-FR" altLang="fr-FR" sz="90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fr-FR" sz="120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781175" algn="r"/>
              </a:tabLst>
            </a:pPr>
            <a:r>
              <a:rPr kumimoji="0" lang="fr-FR" altLang="fr-FR" sz="1000"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TEL 33 951 10 88 - email </a:t>
            </a:r>
            <a:r>
              <a:rPr kumimoji="0" lang="fr-FR" altLang="fr-FR"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fr-FR"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iathies@education.sn-</a:t>
            </a:r>
            <a:r>
              <a:rPr kumimoji="0" lang="fr-FR" altLang="fr-FR"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fr-FR" sz="10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site </a:t>
            </a:r>
            <a:r>
              <a:rPr kumimoji="0" lang="fr-FR" altLang="fr-FR"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http://iathies.com</a:t>
            </a:r>
            <a:r>
              <a:rPr kumimoji="0" lang="fr-FR" altLang="fr-FR"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781175" algn="r"/>
              </a:tabLst>
            </a:pPr>
            <a:r>
              <a:rPr kumimoji="0" lang="fr-FR" altLang="fr-FR"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35724"/>
            <a:ext cx="8208912" cy="360040"/>
          </a:xfrm>
        </p:spPr>
        <p:txBody>
          <a:bodyPr>
            <a:noAutofit/>
          </a:bodyPr>
          <a:lstStyle/>
          <a:p>
            <a:r>
              <a:rPr lang="fr-FR" sz="2800" b="1" dirty="0">
                <a:solidFill>
                  <a:schemeClr val="accent4">
                    <a:lumMod val="75000"/>
                  </a:schemeClr>
                </a:solidFill>
              </a:rPr>
              <a:t>Présentation des effectifs par programme</a:t>
            </a:r>
            <a:endParaRPr lang="fr-FR" sz="2800" dirty="0">
              <a:solidFill>
                <a:schemeClr val="accent4">
                  <a:lumMod val="75000"/>
                </a:schemeClr>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46974319"/>
              </p:ext>
            </p:extLst>
          </p:nvPr>
        </p:nvGraphicFramePr>
        <p:xfrm>
          <a:off x="467545" y="1052736"/>
          <a:ext cx="8208911" cy="5944935"/>
        </p:xfrm>
        <a:graphic>
          <a:graphicData uri="http://schemas.openxmlformats.org/drawingml/2006/table">
            <a:tbl>
              <a:tblPr/>
              <a:tblGrid>
                <a:gridCol w="4207931">
                  <a:extLst>
                    <a:ext uri="{9D8B030D-6E8A-4147-A177-3AD203B41FA5}">
                      <a16:colId xmlns="" xmlns:a16="http://schemas.microsoft.com/office/drawing/2014/main" val="20000"/>
                    </a:ext>
                  </a:extLst>
                </a:gridCol>
                <a:gridCol w="1379649">
                  <a:extLst>
                    <a:ext uri="{9D8B030D-6E8A-4147-A177-3AD203B41FA5}">
                      <a16:colId xmlns="" xmlns:a16="http://schemas.microsoft.com/office/drawing/2014/main" val="20001"/>
                    </a:ext>
                  </a:extLst>
                </a:gridCol>
                <a:gridCol w="1306041">
                  <a:extLst>
                    <a:ext uri="{9D8B030D-6E8A-4147-A177-3AD203B41FA5}">
                      <a16:colId xmlns="" xmlns:a16="http://schemas.microsoft.com/office/drawing/2014/main" val="20002"/>
                    </a:ext>
                  </a:extLst>
                </a:gridCol>
                <a:gridCol w="1315290">
                  <a:extLst>
                    <a:ext uri="{9D8B030D-6E8A-4147-A177-3AD203B41FA5}">
                      <a16:colId xmlns="" xmlns:a16="http://schemas.microsoft.com/office/drawing/2014/main" val="20003"/>
                    </a:ext>
                  </a:extLst>
                </a:gridCol>
              </a:tblGrid>
              <a:tr h="513667">
                <a:tc rowSpan="2">
                  <a:txBody>
                    <a:bodyPr/>
                    <a:lstStyle/>
                    <a:p>
                      <a:pPr algn="ctr">
                        <a:lnSpc>
                          <a:spcPct val="150000"/>
                        </a:lnSpc>
                        <a:spcAft>
                          <a:spcPts val="0"/>
                        </a:spcAft>
                      </a:pPr>
                      <a:r>
                        <a:rPr lang="fr-FR" sz="2400" b="1" dirty="0">
                          <a:latin typeface="Cambria"/>
                          <a:ea typeface="Times New Roman"/>
                          <a:cs typeface="Times New Roman"/>
                        </a:rPr>
                        <a:t>Sous-secteurs</a:t>
                      </a:r>
                      <a:endParaRPr lang="fr-FR" sz="20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3">
                  <a:txBody>
                    <a:bodyPr/>
                    <a:lstStyle/>
                    <a:p>
                      <a:pPr algn="ctr">
                        <a:lnSpc>
                          <a:spcPct val="150000"/>
                        </a:lnSpc>
                        <a:spcAft>
                          <a:spcPts val="0"/>
                        </a:spcAft>
                      </a:pPr>
                      <a:r>
                        <a:rPr lang="fr-FR" sz="2400" b="1" dirty="0">
                          <a:latin typeface="Cambria"/>
                          <a:ea typeface="Times New Roman"/>
                          <a:cs typeface="Times New Roman"/>
                        </a:rPr>
                        <a:t>EFFECTIFS</a:t>
                      </a:r>
                      <a:endParaRPr lang="fr-FR" sz="20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0"/>
                  </a:ext>
                </a:extLst>
              </a:tr>
              <a:tr h="513667">
                <a:tc vMerge="1">
                  <a:txBody>
                    <a:bodyPr/>
                    <a:lstStyle/>
                    <a:p>
                      <a:endParaRPr lang="fr-FR"/>
                    </a:p>
                  </a:txBody>
                  <a:tcPr/>
                </a:tc>
                <a:tc>
                  <a:txBody>
                    <a:bodyPr/>
                    <a:lstStyle/>
                    <a:p>
                      <a:pPr algn="ctr">
                        <a:lnSpc>
                          <a:spcPct val="150000"/>
                        </a:lnSpc>
                        <a:spcAft>
                          <a:spcPts val="0"/>
                        </a:spcAft>
                      </a:pPr>
                      <a:r>
                        <a:rPr lang="fr-FR" sz="2400" b="1">
                          <a:latin typeface="Cambria"/>
                          <a:ea typeface="Times New Roman"/>
                          <a:cs typeface="Times New Roman"/>
                        </a:rPr>
                        <a:t>Total</a:t>
                      </a:r>
                      <a:endParaRPr lang="fr-FR" sz="20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fr-FR" sz="2400" b="1" dirty="0" smtClean="0">
                          <a:latin typeface="Cambria"/>
                          <a:ea typeface="Times New Roman"/>
                          <a:cs typeface="Times New Roman"/>
                        </a:rPr>
                        <a:t>Filles</a:t>
                      </a:r>
                      <a:endParaRPr lang="fr-FR" sz="20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fr-FR" sz="2400" b="1">
                          <a:latin typeface="Cambria"/>
                          <a:ea typeface="Times New Roman"/>
                          <a:cs typeface="Times New Roman"/>
                        </a:rPr>
                        <a:t>%Filles</a:t>
                      </a:r>
                      <a:endParaRPr lang="fr-FR" sz="20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01"/>
                  </a:ext>
                </a:extLst>
              </a:tr>
              <a:tr h="513667">
                <a:tc>
                  <a:txBody>
                    <a:bodyPr/>
                    <a:lstStyle/>
                    <a:p>
                      <a:pPr algn="ctr">
                        <a:lnSpc>
                          <a:spcPct val="150000"/>
                        </a:lnSpc>
                        <a:spcAft>
                          <a:spcPts val="0"/>
                        </a:spcAft>
                      </a:pPr>
                      <a:r>
                        <a:rPr lang="fr-FR" sz="2400" b="1" dirty="0">
                          <a:latin typeface="Cambria"/>
                          <a:ea typeface="Times New Roman"/>
                          <a:cs typeface="Times New Roman"/>
                        </a:rPr>
                        <a:t>DIPE</a:t>
                      </a:r>
                      <a:endParaRPr lang="fr-FR" sz="20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kern="1200" dirty="0">
                          <a:solidFill>
                            <a:schemeClr val="tx1"/>
                          </a:solidFill>
                          <a:effectLst/>
                          <a:latin typeface="+mn-lt"/>
                          <a:ea typeface="+mn-ea"/>
                          <a:cs typeface="+mn-cs"/>
                        </a:rPr>
                        <a:t>36 656</a:t>
                      </a:r>
                      <a:endParaRPr lang="fr-FR"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kern="1200" dirty="0">
                          <a:solidFill>
                            <a:schemeClr val="tx1"/>
                          </a:solidFill>
                          <a:effectLst/>
                          <a:latin typeface="+mn-lt"/>
                          <a:ea typeface="+mn-ea"/>
                          <a:cs typeface="+mn-cs"/>
                        </a:rPr>
                        <a:t>20 238</a:t>
                      </a:r>
                      <a:endParaRPr lang="fr-FR"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SN" sz="1800" b="1" kern="1200" dirty="0">
                          <a:solidFill>
                            <a:schemeClr val="tx1"/>
                          </a:solidFill>
                          <a:effectLst/>
                          <a:latin typeface="+mn-lt"/>
                          <a:ea typeface="+mn-ea"/>
                          <a:cs typeface="+mn-cs"/>
                        </a:rPr>
                        <a:t>55,2%</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13667">
                <a:tc>
                  <a:txBody>
                    <a:bodyPr/>
                    <a:lstStyle/>
                    <a:p>
                      <a:pPr algn="ctr">
                        <a:lnSpc>
                          <a:spcPct val="150000"/>
                        </a:lnSpc>
                        <a:spcAft>
                          <a:spcPts val="0"/>
                        </a:spcAft>
                      </a:pPr>
                      <a:r>
                        <a:rPr lang="fr-FR" sz="2400" b="1" dirty="0">
                          <a:latin typeface="Cambria"/>
                          <a:ea typeface="Times New Roman"/>
                          <a:cs typeface="Times New Roman"/>
                        </a:rPr>
                        <a:t>Enseignement Elémentaire</a:t>
                      </a:r>
                      <a:endParaRPr lang="fr-FR" sz="20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kern="1200" dirty="0">
                          <a:solidFill>
                            <a:schemeClr val="tx1"/>
                          </a:solidFill>
                          <a:effectLst/>
                          <a:latin typeface="+mn-lt"/>
                          <a:ea typeface="+mn-ea"/>
                          <a:cs typeface="+mn-cs"/>
                        </a:rPr>
                        <a:t>366 451</a:t>
                      </a:r>
                      <a:endParaRPr lang="fr-FR"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kern="1200" dirty="0">
                          <a:solidFill>
                            <a:schemeClr val="tx1"/>
                          </a:solidFill>
                          <a:effectLst/>
                          <a:latin typeface="+mn-lt"/>
                          <a:ea typeface="+mn-ea"/>
                          <a:cs typeface="+mn-cs"/>
                        </a:rPr>
                        <a:t>191 946</a:t>
                      </a:r>
                      <a:endParaRPr lang="fr-FR"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SN" sz="1800" b="1" kern="1200" dirty="0">
                          <a:solidFill>
                            <a:schemeClr val="tx1"/>
                          </a:solidFill>
                          <a:effectLst/>
                          <a:latin typeface="+mn-lt"/>
                          <a:ea typeface="+mn-ea"/>
                          <a:cs typeface="+mn-cs"/>
                        </a:rPr>
                        <a:t>52,4%</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13667">
                <a:tc>
                  <a:txBody>
                    <a:bodyPr/>
                    <a:lstStyle/>
                    <a:p>
                      <a:pPr algn="ctr">
                        <a:lnSpc>
                          <a:spcPct val="150000"/>
                        </a:lnSpc>
                        <a:spcAft>
                          <a:spcPts val="0"/>
                        </a:spcAft>
                      </a:pPr>
                      <a:r>
                        <a:rPr lang="fr-FR" sz="2400" b="1" dirty="0">
                          <a:latin typeface="Cambria"/>
                          <a:ea typeface="Times New Roman"/>
                          <a:cs typeface="Times New Roman"/>
                        </a:rPr>
                        <a:t>Moyen</a:t>
                      </a:r>
                      <a:endParaRPr lang="fr-FR" sz="20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kern="1200" dirty="0">
                          <a:solidFill>
                            <a:schemeClr val="tx1"/>
                          </a:solidFill>
                          <a:effectLst/>
                          <a:latin typeface="+mn-lt"/>
                          <a:ea typeface="+mn-ea"/>
                          <a:cs typeface="+mn-cs"/>
                        </a:rPr>
                        <a:t>133 370</a:t>
                      </a:r>
                      <a:endParaRPr lang="fr-FR"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kern="1200" dirty="0">
                          <a:solidFill>
                            <a:schemeClr val="tx1"/>
                          </a:solidFill>
                          <a:effectLst/>
                          <a:latin typeface="+mn-lt"/>
                          <a:ea typeface="+mn-ea"/>
                          <a:cs typeface="+mn-cs"/>
                        </a:rPr>
                        <a:t>73 703</a:t>
                      </a:r>
                      <a:endParaRPr lang="fr-FR"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SN" sz="1800" b="1" kern="1200" dirty="0">
                          <a:solidFill>
                            <a:schemeClr val="tx1"/>
                          </a:solidFill>
                          <a:effectLst/>
                          <a:latin typeface="+mn-lt"/>
                          <a:ea typeface="+mn-ea"/>
                          <a:cs typeface="+mn-cs"/>
                        </a:rPr>
                        <a:t>55,3%</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13667">
                <a:tc>
                  <a:txBody>
                    <a:bodyPr/>
                    <a:lstStyle/>
                    <a:p>
                      <a:pPr algn="ctr">
                        <a:lnSpc>
                          <a:spcPct val="150000"/>
                        </a:lnSpc>
                        <a:spcAft>
                          <a:spcPts val="0"/>
                        </a:spcAft>
                      </a:pPr>
                      <a:r>
                        <a:rPr lang="fr-FR" sz="2400" b="1" dirty="0">
                          <a:latin typeface="Cambria"/>
                          <a:ea typeface="Times New Roman"/>
                          <a:cs typeface="Times New Roman"/>
                        </a:rPr>
                        <a:t>Secondaire</a:t>
                      </a:r>
                      <a:endParaRPr lang="fr-FR" sz="20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800" b="1" kern="1200" dirty="0">
                          <a:solidFill>
                            <a:schemeClr val="tx1"/>
                          </a:solidFill>
                          <a:effectLst/>
                          <a:latin typeface="+mn-lt"/>
                          <a:ea typeface="+mn-ea"/>
                          <a:cs typeface="+mn-cs"/>
                        </a:rPr>
                        <a:t>139 195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mn-lt"/>
                          <a:ea typeface="+mn-ea"/>
                          <a:cs typeface="+mn-cs"/>
                        </a:rPr>
                        <a:t>67 085</a:t>
                      </a:r>
                      <a:endParaRPr lang="fr-SN"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800" b="1" kern="1200" dirty="0">
                          <a:solidFill>
                            <a:schemeClr val="tx1"/>
                          </a:solidFill>
                          <a:effectLst/>
                          <a:latin typeface="+mn-lt"/>
                          <a:ea typeface="+mn-ea"/>
                          <a:cs typeface="+mn-cs"/>
                        </a:rPr>
                        <a:t>48,2%</a:t>
                      </a:r>
                      <a:endParaRPr lang="fr-SN" sz="1800" b="1" kern="1200" dirty="0">
                        <a:solidFill>
                          <a:schemeClr val="tx1"/>
                        </a:solidFill>
                        <a:effectLst/>
                        <a:latin typeface="+mn-lt"/>
                        <a:ea typeface="+mn-ea"/>
                        <a:cs typeface="+mn-cs"/>
                      </a:endParaRP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69303">
                <a:tc>
                  <a:txBody>
                    <a:bodyPr/>
                    <a:lstStyle/>
                    <a:p>
                      <a:pPr algn="ctr">
                        <a:lnSpc>
                          <a:spcPct val="150000"/>
                        </a:lnSpc>
                        <a:spcAft>
                          <a:spcPts val="0"/>
                        </a:spcAft>
                      </a:pPr>
                      <a:r>
                        <a:rPr lang="fr-FR" sz="2000" b="1" dirty="0">
                          <a:latin typeface="Cambria"/>
                          <a:ea typeface="Times New Roman"/>
                          <a:cs typeface="Times New Roman"/>
                        </a:rPr>
                        <a:t>Formation Professionnelle </a:t>
                      </a:r>
                      <a:r>
                        <a:rPr lang="fr-FR" sz="2000" b="1" dirty="0" smtClean="0">
                          <a:latin typeface="Cambria"/>
                          <a:ea typeface="Times New Roman"/>
                          <a:cs typeface="Times New Roman"/>
                        </a:rPr>
                        <a:t>et Technique</a:t>
                      </a:r>
                      <a:endParaRPr lang="fr-FR" sz="18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800" b="1" kern="1200" dirty="0">
                          <a:solidFill>
                            <a:schemeClr val="tx1"/>
                          </a:solidFill>
                          <a:effectLst/>
                          <a:latin typeface="+mn-lt"/>
                          <a:ea typeface="+mn-ea"/>
                          <a:cs typeface="+mn-cs"/>
                        </a:rPr>
                        <a:t>11 445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SN" sz="1800" b="1" kern="1200" dirty="0">
                          <a:solidFill>
                            <a:schemeClr val="tx1"/>
                          </a:solidFill>
                          <a:effectLst/>
                          <a:latin typeface="+mn-lt"/>
                          <a:ea typeface="+mn-ea"/>
                          <a:cs typeface="+mn-cs"/>
                        </a:rPr>
                        <a:t>5 733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SN" sz="1800" b="1" kern="1200" dirty="0">
                          <a:solidFill>
                            <a:schemeClr val="tx1"/>
                          </a:solidFill>
                          <a:effectLst/>
                          <a:latin typeface="+mn-lt"/>
                          <a:ea typeface="+mn-ea"/>
                          <a:cs typeface="+mn-cs"/>
                        </a:rPr>
                        <a:t>50,09%</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13667">
                <a:tc>
                  <a:txBody>
                    <a:bodyPr/>
                    <a:lstStyle/>
                    <a:p>
                      <a:pPr algn="ctr">
                        <a:lnSpc>
                          <a:spcPct val="150000"/>
                        </a:lnSpc>
                        <a:spcAft>
                          <a:spcPts val="0"/>
                        </a:spcAft>
                      </a:pPr>
                      <a:r>
                        <a:rPr lang="fr-FR" sz="2400" b="1" dirty="0">
                          <a:latin typeface="Cambria"/>
                          <a:ea typeface="Times New Roman"/>
                          <a:cs typeface="Times New Roman"/>
                        </a:rPr>
                        <a:t>Alphabétisation</a:t>
                      </a:r>
                      <a:endParaRPr lang="fr-FR" sz="20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800" b="1" kern="1200" dirty="0">
                          <a:solidFill>
                            <a:schemeClr val="tx1"/>
                          </a:solidFill>
                          <a:effectLst/>
                          <a:latin typeface="+mn-lt"/>
                          <a:ea typeface="+mn-ea"/>
                          <a:cs typeface="+mn-cs"/>
                        </a:rPr>
                        <a:t>1196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800" b="1" kern="1200" dirty="0">
                          <a:solidFill>
                            <a:schemeClr val="tx1"/>
                          </a:solidFill>
                          <a:effectLst/>
                          <a:latin typeface="+mn-lt"/>
                          <a:ea typeface="+mn-ea"/>
                          <a:cs typeface="+mn-cs"/>
                        </a:rPr>
                        <a:t>1185</a:t>
                      </a:r>
                      <a:r>
                        <a:rPr lang="fr-SN" sz="1800" b="1" kern="1200" dirty="0">
                          <a:solidFill>
                            <a:schemeClr val="tx1"/>
                          </a:solidFill>
                          <a:effectLst/>
                          <a:latin typeface="+mn-lt"/>
                          <a:ea typeface="+mn-ea"/>
                          <a:cs typeface="+mn-cs"/>
                        </a:rPr>
                        <a:t> </a:t>
                      </a:r>
                      <a:endParaRPr lang="fr-FR"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SN" sz="1800" b="1" kern="1200" dirty="0">
                          <a:solidFill>
                            <a:schemeClr val="tx1"/>
                          </a:solidFill>
                          <a:effectLst/>
                          <a:latin typeface="+mn-lt"/>
                          <a:ea typeface="+mn-ea"/>
                          <a:cs typeface="+mn-cs"/>
                        </a:rPr>
                        <a:t>99,08%</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549975">
                <a:tc>
                  <a:txBody>
                    <a:bodyPr/>
                    <a:lstStyle/>
                    <a:p>
                      <a:pPr algn="ctr">
                        <a:lnSpc>
                          <a:spcPct val="150000"/>
                        </a:lnSpc>
                        <a:spcAft>
                          <a:spcPts val="0"/>
                        </a:spcAft>
                      </a:pPr>
                      <a:r>
                        <a:rPr lang="fr-FR" sz="2400" b="1" kern="1200" dirty="0">
                          <a:solidFill>
                            <a:schemeClr val="tx1"/>
                          </a:solidFill>
                          <a:latin typeface="Cambria"/>
                          <a:ea typeface="Times New Roman"/>
                          <a:cs typeface="Times New Roman"/>
                        </a:rPr>
                        <a:t>Daaras PAQEEB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fr-SN" sz="1800" b="1" kern="1200" dirty="0">
                          <a:solidFill>
                            <a:schemeClr val="tx1"/>
                          </a:solidFill>
                          <a:effectLst/>
                          <a:latin typeface="+mn-lt"/>
                          <a:ea typeface="+mn-ea"/>
                          <a:cs typeface="+mn-cs"/>
                        </a:rPr>
                        <a:t>5921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fr-SN" sz="1800" b="1" kern="1200" dirty="0">
                          <a:solidFill>
                            <a:schemeClr val="tx1"/>
                          </a:solidFill>
                          <a:effectLst/>
                          <a:latin typeface="+mn-lt"/>
                          <a:ea typeface="+mn-ea"/>
                          <a:cs typeface="+mn-cs"/>
                        </a:rPr>
                        <a:t>1670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800" b="1" kern="1200" dirty="0">
                          <a:solidFill>
                            <a:schemeClr val="tx1"/>
                          </a:solidFill>
                          <a:effectLst/>
                          <a:latin typeface="+mn-lt"/>
                          <a:ea typeface="+mn-ea"/>
                          <a:cs typeface="+mn-cs"/>
                        </a:rPr>
                        <a:t>28,2%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53605">
                <a:tc>
                  <a:txBody>
                    <a:bodyPr/>
                    <a:lstStyle/>
                    <a:p>
                      <a:pPr algn="ctr">
                        <a:lnSpc>
                          <a:spcPct val="150000"/>
                        </a:lnSpc>
                        <a:spcAft>
                          <a:spcPts val="0"/>
                        </a:spcAft>
                      </a:pPr>
                      <a:r>
                        <a:rPr lang="fr-FR" sz="2800" b="1" dirty="0">
                          <a:latin typeface="Cambria"/>
                          <a:ea typeface="Times New Roman"/>
                          <a:cs typeface="Times New Roman"/>
                        </a:rPr>
                        <a:t>TOTAL IA</a:t>
                      </a:r>
                      <a:endParaRPr lang="fr-FR" sz="24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i="0" u="none" strike="noStrike" dirty="0">
                          <a:solidFill>
                            <a:srgbClr val="000000"/>
                          </a:solidFill>
                          <a:effectLst/>
                          <a:latin typeface="Arial" panose="020B0604020202020204" pitchFamily="34" charset="0"/>
                        </a:rPr>
                        <a:t>694 234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i="0" u="none" strike="noStrike" dirty="0">
                          <a:solidFill>
                            <a:srgbClr val="000000"/>
                          </a:solidFill>
                          <a:effectLst/>
                          <a:latin typeface="Arial" panose="020B0604020202020204" pitchFamily="34" charset="0"/>
                        </a:rPr>
                        <a:t>361 560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SN" sz="1800" b="1" i="0" u="none" strike="noStrike" kern="1200" dirty="0">
                          <a:solidFill>
                            <a:srgbClr val="000000"/>
                          </a:solidFill>
                          <a:effectLst/>
                          <a:latin typeface="Arial" panose="020B0604020202020204" pitchFamily="34" charset="0"/>
                          <a:ea typeface="+mn-ea"/>
                          <a:cs typeface="+mn-cs"/>
                        </a:rPr>
                        <a:t>52,08%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04664"/>
            <a:ext cx="1872208" cy="360040"/>
          </a:xfrm>
        </p:spPr>
        <p:txBody>
          <a:bodyPr>
            <a:normAutofit fontScale="90000"/>
          </a:bodyPr>
          <a:lstStyle/>
          <a:p>
            <a:pPr lvl="0"/>
            <a:r>
              <a:rPr lang="fr-FR" sz="3600" b="1" dirty="0">
                <a:solidFill>
                  <a:srgbClr val="0070C0"/>
                </a:solidFill>
              </a:rPr>
              <a:t>Analyse</a:t>
            </a:r>
          </a:p>
        </p:txBody>
      </p:sp>
      <p:sp>
        <p:nvSpPr>
          <p:cNvPr id="3" name="Espace réservé du contenu 2"/>
          <p:cNvSpPr>
            <a:spLocks noGrp="1"/>
          </p:cNvSpPr>
          <p:nvPr>
            <p:ph idx="1"/>
          </p:nvPr>
        </p:nvSpPr>
        <p:spPr>
          <a:xfrm>
            <a:off x="467544" y="856184"/>
            <a:ext cx="8208912" cy="4373016"/>
          </a:xfrm>
        </p:spPr>
        <p:txBody>
          <a:bodyPr>
            <a:noAutofit/>
          </a:bodyPr>
          <a:lstStyle/>
          <a:p>
            <a:pPr algn="just"/>
            <a:r>
              <a:rPr lang="fr-FR" dirty="0">
                <a:solidFill>
                  <a:schemeClr val="tx1"/>
                </a:solidFill>
              </a:rPr>
              <a:t>On remarque une prédominance de la population féminine  dans les effectifs, notamment dans l’alphabétisation, au Moyen Général et la petite enfance avec des proportions respectives de </a:t>
            </a:r>
            <a:r>
              <a:rPr lang="fr-SN" dirty="0" smtClean="0">
                <a:solidFill>
                  <a:schemeClr val="tx1"/>
                </a:solidFill>
              </a:rPr>
              <a:t>99,08% </a:t>
            </a:r>
            <a:r>
              <a:rPr lang="fr-FR" dirty="0" smtClean="0">
                <a:solidFill>
                  <a:schemeClr val="tx1"/>
                </a:solidFill>
              </a:rPr>
              <a:t>; </a:t>
            </a:r>
            <a:r>
              <a:rPr lang="fr-SN" dirty="0" smtClean="0">
                <a:solidFill>
                  <a:schemeClr val="tx1"/>
                </a:solidFill>
              </a:rPr>
              <a:t>55,3</a:t>
            </a:r>
            <a:r>
              <a:rPr lang="fr-SN" dirty="0">
                <a:solidFill>
                  <a:schemeClr val="tx1"/>
                </a:solidFill>
              </a:rPr>
              <a:t>% </a:t>
            </a:r>
            <a:r>
              <a:rPr lang="fr-FR" dirty="0">
                <a:solidFill>
                  <a:schemeClr val="tx1"/>
                </a:solidFill>
              </a:rPr>
              <a:t>et </a:t>
            </a:r>
            <a:r>
              <a:rPr lang="fr-SN" dirty="0">
                <a:solidFill>
                  <a:schemeClr val="tx1"/>
                </a:solidFill>
              </a:rPr>
              <a:t>55,2%</a:t>
            </a:r>
            <a:endParaRPr lang="fr-FR" dirty="0">
              <a:solidFill>
                <a:schemeClr val="tx1"/>
              </a:solidFill>
            </a:endParaRPr>
          </a:p>
          <a:p>
            <a:pPr marL="0" indent="0" algn="just">
              <a:buNone/>
            </a:pPr>
            <a:r>
              <a:rPr lang="fr-FR" dirty="0">
                <a:solidFill>
                  <a:schemeClr val="tx1"/>
                </a:solidFill>
              </a:rPr>
              <a:t> </a:t>
            </a:r>
          </a:p>
          <a:p>
            <a:pPr algn="just"/>
            <a:r>
              <a:rPr lang="fr-FR" dirty="0">
                <a:solidFill>
                  <a:schemeClr val="tx1"/>
                </a:solidFill>
              </a:rPr>
              <a:t>L</a:t>
            </a:r>
            <a:r>
              <a:rPr lang="fr-FR" dirty="0" smtClean="0">
                <a:solidFill>
                  <a:schemeClr val="tx1"/>
                </a:solidFill>
              </a:rPr>
              <a:t>’Académie </a:t>
            </a:r>
            <a:r>
              <a:rPr lang="fr-FR" dirty="0">
                <a:solidFill>
                  <a:schemeClr val="tx1"/>
                </a:solidFill>
              </a:rPr>
              <a:t>compte 49 </a:t>
            </a:r>
            <a:r>
              <a:rPr lang="fr-FR" dirty="0" err="1">
                <a:solidFill>
                  <a:schemeClr val="tx1"/>
                </a:solidFill>
              </a:rPr>
              <a:t>daaras</a:t>
            </a:r>
            <a:r>
              <a:rPr lang="fr-FR" dirty="0">
                <a:solidFill>
                  <a:schemeClr val="tx1"/>
                </a:solidFill>
              </a:rPr>
              <a:t> </a:t>
            </a:r>
            <a:r>
              <a:rPr lang="fr-FR" dirty="0" err="1" smtClean="0">
                <a:solidFill>
                  <a:schemeClr val="tx1"/>
                </a:solidFill>
              </a:rPr>
              <a:t>paqeeb</a:t>
            </a:r>
            <a:r>
              <a:rPr lang="fr-FR" dirty="0" smtClean="0">
                <a:solidFill>
                  <a:schemeClr val="tx1"/>
                </a:solidFill>
              </a:rPr>
              <a:t> dont </a:t>
            </a:r>
            <a:r>
              <a:rPr lang="fr-FR" dirty="0">
                <a:solidFill>
                  <a:schemeClr val="tx1"/>
                </a:solidFill>
              </a:rPr>
              <a:t>23 à Tivaouane, 8 à Thiès Département,4 </a:t>
            </a:r>
            <a:r>
              <a:rPr lang="fr-FR" dirty="0" smtClean="0">
                <a:solidFill>
                  <a:schemeClr val="tx1"/>
                </a:solidFill>
              </a:rPr>
              <a:t>à Thiès </a:t>
            </a:r>
            <a:r>
              <a:rPr lang="fr-FR" dirty="0">
                <a:solidFill>
                  <a:schemeClr val="tx1"/>
                </a:solidFill>
              </a:rPr>
              <a:t>commune, 7 </a:t>
            </a:r>
            <a:r>
              <a:rPr lang="fr-FR" dirty="0" smtClean="0">
                <a:solidFill>
                  <a:schemeClr val="tx1"/>
                </a:solidFill>
              </a:rPr>
              <a:t>à Mbour </a:t>
            </a:r>
            <a:r>
              <a:rPr lang="fr-FR" dirty="0">
                <a:solidFill>
                  <a:schemeClr val="tx1"/>
                </a:solidFill>
              </a:rPr>
              <a:t>1 et 7 à Mbour 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33770" y="4043"/>
            <a:ext cx="867645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fr-FR" sz="2400" dirty="0">
                <a:solidFill>
                  <a:srgbClr val="7030A0"/>
                </a:solidFill>
                <a:latin typeface="Algerian" pitchFamily="82" charset="0"/>
              </a:rPr>
              <a:t>Développement Intégré de la Petite Enfance(DIPE)</a:t>
            </a:r>
          </a:p>
        </p:txBody>
      </p:sp>
      <p:pic>
        <p:nvPicPr>
          <p:cNvPr id="4" name="Image 3">
            <a:extLst>
              <a:ext uri="{FF2B5EF4-FFF2-40B4-BE49-F238E27FC236}">
                <a16:creationId xmlns="" xmlns:a16="http://schemas.microsoft.com/office/drawing/2014/main" id="{C501DB6F-EC91-084C-BA58-C1A1CEF0E6A9}"/>
              </a:ext>
            </a:extLst>
          </p:cNvPr>
          <p:cNvPicPr/>
          <p:nvPr/>
        </p:nvPicPr>
        <p:blipFill rotWithShape="1">
          <a:blip r:embed="rId3"/>
          <a:srcRect t="5117"/>
          <a:stretch/>
        </p:blipFill>
        <p:spPr>
          <a:xfrm>
            <a:off x="827584" y="465708"/>
            <a:ext cx="7488832" cy="58436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60038" y="160185"/>
            <a:ext cx="829867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fr-FR" sz="2400" b="1" dirty="0">
                <a:solidFill>
                  <a:srgbClr val="0070C0"/>
                </a:solidFill>
                <a:latin typeface="Calibri" pitchFamily="34" charset="0"/>
                <a:ea typeface="Times New Roman" pitchFamily="18" charset="0"/>
                <a:cs typeface="Arial" pitchFamily="34" charset="0"/>
              </a:rPr>
              <a:t>I- Bilan technique du programme</a:t>
            </a:r>
          </a:p>
          <a:p>
            <a:pPr lvl="0" algn="ctr" eaLnBrk="0" fontAlgn="base" hangingPunct="0">
              <a:spcBef>
                <a:spcPct val="0"/>
              </a:spcBef>
              <a:spcAft>
                <a:spcPct val="0"/>
              </a:spcAft>
            </a:pPr>
            <a:r>
              <a:rPr lang="fr-FR" sz="2400" b="1" dirty="0">
                <a:solidFill>
                  <a:srgbClr val="0070C0"/>
                </a:solidFill>
                <a:latin typeface="Calibri" pitchFamily="34" charset="0"/>
                <a:ea typeface="Times New Roman" pitchFamily="18" charset="0"/>
                <a:cs typeface="Arial" pitchFamily="34" charset="0"/>
              </a:rPr>
              <a:t>QUALITE AMELIOREE</a:t>
            </a:r>
            <a:endParaRPr kumimoji="0" lang="fr-FR" sz="2400" b="1" i="0" u="none" strike="noStrike" cap="none" normalizeH="0" baseline="0" dirty="0">
              <a:ln>
                <a:noFill/>
              </a:ln>
              <a:solidFill>
                <a:srgbClr val="0070C0"/>
              </a:solidFill>
              <a:effectLst/>
              <a:latin typeface="Arial" pitchFamily="34" charset="0"/>
              <a:cs typeface="Arial" pitchFamily="34" charset="0"/>
            </a:endParaRPr>
          </a:p>
        </p:txBody>
      </p:sp>
      <p:graphicFrame>
        <p:nvGraphicFramePr>
          <p:cNvPr id="4" name="Tableau 3">
            <a:extLst>
              <a:ext uri="{FF2B5EF4-FFF2-40B4-BE49-F238E27FC236}">
                <a16:creationId xmlns="" xmlns:a16="http://schemas.microsoft.com/office/drawing/2014/main" id="{3072FCF3-8729-4A80-AADC-1857829D9A2D}"/>
              </a:ext>
            </a:extLst>
          </p:cNvPr>
          <p:cNvGraphicFramePr>
            <a:graphicFrameLocks noGrp="1"/>
          </p:cNvGraphicFramePr>
          <p:nvPr>
            <p:extLst>
              <p:ext uri="{D42A27DB-BD31-4B8C-83A1-F6EECF244321}">
                <p14:modId xmlns:p14="http://schemas.microsoft.com/office/powerpoint/2010/main" val="1357466143"/>
              </p:ext>
            </p:extLst>
          </p:nvPr>
        </p:nvGraphicFramePr>
        <p:xfrm>
          <a:off x="179513" y="980728"/>
          <a:ext cx="8784975" cy="5930965"/>
        </p:xfrm>
        <a:graphic>
          <a:graphicData uri="http://schemas.openxmlformats.org/drawingml/2006/table">
            <a:tbl>
              <a:tblPr firstRow="1" firstCol="1" bandRow="1">
                <a:tableStyleId>{5C22544A-7EE6-4342-B048-85BDC9FD1C3A}</a:tableStyleId>
              </a:tblPr>
              <a:tblGrid>
                <a:gridCol w="4238365">
                  <a:extLst>
                    <a:ext uri="{9D8B030D-6E8A-4147-A177-3AD203B41FA5}">
                      <a16:colId xmlns="" xmlns:a16="http://schemas.microsoft.com/office/drawing/2014/main" val="1835219385"/>
                    </a:ext>
                  </a:extLst>
                </a:gridCol>
                <a:gridCol w="847673">
                  <a:extLst>
                    <a:ext uri="{9D8B030D-6E8A-4147-A177-3AD203B41FA5}">
                      <a16:colId xmlns="" xmlns:a16="http://schemas.microsoft.com/office/drawing/2014/main" val="574111582"/>
                    </a:ext>
                  </a:extLst>
                </a:gridCol>
                <a:gridCol w="770612">
                  <a:extLst>
                    <a:ext uri="{9D8B030D-6E8A-4147-A177-3AD203B41FA5}">
                      <a16:colId xmlns="" xmlns:a16="http://schemas.microsoft.com/office/drawing/2014/main" val="338723219"/>
                    </a:ext>
                  </a:extLst>
                </a:gridCol>
                <a:gridCol w="894766">
                  <a:extLst>
                    <a:ext uri="{9D8B030D-6E8A-4147-A177-3AD203B41FA5}">
                      <a16:colId xmlns="" xmlns:a16="http://schemas.microsoft.com/office/drawing/2014/main" val="2531513144"/>
                    </a:ext>
                  </a:extLst>
                </a:gridCol>
                <a:gridCol w="732081">
                  <a:extLst>
                    <a:ext uri="{9D8B030D-6E8A-4147-A177-3AD203B41FA5}">
                      <a16:colId xmlns="" xmlns:a16="http://schemas.microsoft.com/office/drawing/2014/main" val="4268079584"/>
                    </a:ext>
                  </a:extLst>
                </a:gridCol>
                <a:gridCol w="677066">
                  <a:extLst>
                    <a:ext uri="{9D8B030D-6E8A-4147-A177-3AD203B41FA5}">
                      <a16:colId xmlns="" xmlns:a16="http://schemas.microsoft.com/office/drawing/2014/main" val="54982848"/>
                    </a:ext>
                  </a:extLst>
                </a:gridCol>
                <a:gridCol w="624412">
                  <a:extLst>
                    <a:ext uri="{9D8B030D-6E8A-4147-A177-3AD203B41FA5}">
                      <a16:colId xmlns="" xmlns:a16="http://schemas.microsoft.com/office/drawing/2014/main" val="1468289011"/>
                    </a:ext>
                  </a:extLst>
                </a:gridCol>
              </a:tblGrid>
              <a:tr h="451156">
                <a:tc>
                  <a:txBody>
                    <a:bodyPr/>
                    <a:lstStyle/>
                    <a:p>
                      <a:pPr algn="ctr">
                        <a:lnSpc>
                          <a:spcPct val="115000"/>
                        </a:lnSpc>
                        <a:spcAft>
                          <a:spcPts val="0"/>
                        </a:spcAft>
                      </a:pPr>
                      <a:r>
                        <a:rPr lang="fr-FR" sz="2400" b="1" dirty="0">
                          <a:solidFill>
                            <a:schemeClr val="tx1"/>
                          </a:solidFill>
                          <a:effectLst/>
                        </a:rPr>
                        <a:t>Indicateur</a:t>
                      </a:r>
                      <a:endParaRPr lang="fr-SN"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rPr>
                        <a:t>Référence 2020</a:t>
                      </a:r>
                      <a:endParaRPr lang="fr-S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a:solidFill>
                            <a:schemeClr val="tx1"/>
                          </a:solidFill>
                          <a:effectLst/>
                        </a:rPr>
                        <a:t>Cible 2021</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a:solidFill>
                            <a:schemeClr val="tx1"/>
                          </a:solidFill>
                          <a:effectLst/>
                        </a:rPr>
                        <a:t>Réalisé 2021</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a:solidFill>
                            <a:schemeClr val="tx1"/>
                          </a:solidFill>
                          <a:effectLst/>
                        </a:rPr>
                        <a:t>Écart R-C</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a:solidFill>
                            <a:schemeClr val="tx1"/>
                          </a:solidFill>
                          <a:effectLst/>
                        </a:rPr>
                        <a:t>Écart R-réf</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a:solidFill>
                            <a:schemeClr val="tx1"/>
                          </a:solidFill>
                          <a:effectLst/>
                        </a:rPr>
                        <a:t>Cible 2022</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70962170"/>
                  </a:ext>
                </a:extLst>
              </a:tr>
              <a:tr h="1341249">
                <a:tc>
                  <a:txBody>
                    <a:bodyPr/>
                    <a:lstStyle/>
                    <a:p>
                      <a:pPr>
                        <a:lnSpc>
                          <a:spcPct val="115000"/>
                        </a:lnSpc>
                        <a:spcAft>
                          <a:spcPts val="0"/>
                        </a:spcAft>
                      </a:pPr>
                      <a:r>
                        <a:rPr lang="fr-FR" sz="1600" b="1" dirty="0">
                          <a:solidFill>
                            <a:schemeClr val="tx1"/>
                          </a:solidFill>
                          <a:effectLst/>
                        </a:rPr>
                        <a:t>Pourcentage d’enfants de 0 à 5 ans ayant atteint le seuil de maitrise minimale de compétences de base relatives à la communication, l’éveil au milieu et l’éducation psychomotrice et artistique</a:t>
                      </a:r>
                      <a:endParaRPr lang="fr-SN"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400" b="1" kern="1200" dirty="0">
                          <a:solidFill>
                            <a:schemeClr val="tx1"/>
                          </a:solidFill>
                          <a:effectLst/>
                          <a:latin typeface="Calibri" panose="020F0502020204030204" pitchFamily="34" charset="0"/>
                          <a:cs typeface="Times New Roman" panose="02020603050405020304" pitchFamily="18" charset="0"/>
                        </a:rPr>
                        <a:t>73,20%</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400" b="1" kern="1200" dirty="0">
                          <a:solidFill>
                            <a:schemeClr val="tx1"/>
                          </a:solidFill>
                          <a:effectLst/>
                          <a:latin typeface="Calibri" panose="020F0502020204030204" pitchFamily="34" charset="0"/>
                          <a:cs typeface="Times New Roman" panose="02020603050405020304" pitchFamily="18" charset="0"/>
                        </a:rPr>
                        <a:t>80%</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400" b="1" kern="1200" dirty="0">
                          <a:solidFill>
                            <a:schemeClr val="tx1"/>
                          </a:solidFill>
                          <a:effectLst/>
                          <a:latin typeface="Calibri" panose="020F0502020204030204" pitchFamily="34" charset="0"/>
                          <a:cs typeface="Times New Roman" panose="02020603050405020304" pitchFamily="18" charset="0"/>
                        </a:rPr>
                        <a:t>81,88%</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400" b="1" kern="1200" dirty="0" smtClean="0">
                          <a:solidFill>
                            <a:schemeClr val="tx1"/>
                          </a:solidFill>
                          <a:effectLst/>
                          <a:latin typeface="Calibri" panose="020F0502020204030204" pitchFamily="34" charset="0"/>
                          <a:cs typeface="Times New Roman" panose="02020603050405020304" pitchFamily="18" charset="0"/>
                        </a:rPr>
                        <a:t>1,88%</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400" b="1" kern="1200" dirty="0">
                          <a:solidFill>
                            <a:schemeClr val="tx1"/>
                          </a:solidFill>
                          <a:effectLst/>
                          <a:latin typeface="Calibri" panose="020F0502020204030204" pitchFamily="34" charset="0"/>
                          <a:cs typeface="Times New Roman" panose="02020603050405020304" pitchFamily="18" charset="0"/>
                        </a:rPr>
                        <a:t>8,68%</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400" b="1" kern="1200" dirty="0">
                          <a:solidFill>
                            <a:schemeClr val="tx1"/>
                          </a:solidFill>
                          <a:effectLst/>
                          <a:latin typeface="Calibri" panose="020F0502020204030204" pitchFamily="34" charset="0"/>
                          <a:cs typeface="Times New Roman" panose="02020603050405020304" pitchFamily="18" charset="0"/>
                        </a:rPr>
                        <a:t>80%</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41482617"/>
                  </a:ext>
                </a:extLst>
              </a:tr>
              <a:tr h="1341249">
                <a:tc>
                  <a:txBody>
                    <a:bodyPr/>
                    <a:lstStyle/>
                    <a:p>
                      <a:pPr>
                        <a:lnSpc>
                          <a:spcPct val="115000"/>
                        </a:lnSpc>
                        <a:spcAft>
                          <a:spcPts val="1000"/>
                        </a:spcAft>
                      </a:pPr>
                      <a:r>
                        <a:rPr lang="fr-FR" sz="1600" b="1" kern="1200" dirty="0">
                          <a:solidFill>
                            <a:schemeClr val="tx1"/>
                          </a:solidFill>
                          <a:effectLst/>
                          <a:latin typeface="+mn-lt"/>
                          <a:ea typeface="+mn-ea"/>
                          <a:cs typeface="+mn-cs"/>
                        </a:rPr>
                        <a:t>Pourcentage de structures d’éducation préscolaire et de développement de la petite enfance disposant de conditions propices à l’épanouissement et à la réussite des enfants âgés de 0 à 5 ans</a:t>
                      </a:r>
                      <a:endParaRPr lang="fr-SN"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56,7%</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3504115"/>
                  </a:ext>
                </a:extLst>
              </a:tr>
              <a:tr h="1553985">
                <a:tc>
                  <a:txBody>
                    <a:bodyPr/>
                    <a:lstStyle/>
                    <a:p>
                      <a:pPr>
                        <a:lnSpc>
                          <a:spcPct val="115000"/>
                        </a:lnSpc>
                        <a:spcAft>
                          <a:spcPts val="1000"/>
                        </a:spcAft>
                      </a:pPr>
                      <a:r>
                        <a:rPr lang="fr-FR" sz="1600" b="1" kern="1200" dirty="0">
                          <a:solidFill>
                            <a:schemeClr val="tx1"/>
                          </a:solidFill>
                          <a:effectLst/>
                          <a:latin typeface="+mn-lt"/>
                          <a:ea typeface="+mn-ea"/>
                          <a:cs typeface="+mn-cs"/>
                        </a:rPr>
                        <a:t>Pourcentage de structures communautaires d’éducation préscolaire et de développement de la petite enfance disposant de conditions propices à l’épanouissement et à la réussite des enfants âgés de 0 à 5 ans</a:t>
                      </a:r>
                      <a:endParaRPr lang="fr-SN"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35,6%</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42%</a:t>
                      </a:r>
                      <a:endParaRPr lang="fr-SN"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9,4%</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00437036"/>
                  </a:ext>
                </a:extLst>
              </a:tr>
              <a:tr h="1073000">
                <a:tc>
                  <a:txBody>
                    <a:bodyPr/>
                    <a:lstStyle/>
                    <a:p>
                      <a:pPr>
                        <a:lnSpc>
                          <a:spcPct val="115000"/>
                        </a:lnSpc>
                        <a:spcAft>
                          <a:spcPts val="0"/>
                        </a:spcAft>
                      </a:pPr>
                      <a:r>
                        <a:rPr lang="fr-FR" sz="1600" b="1" kern="1200" dirty="0">
                          <a:solidFill>
                            <a:schemeClr val="tx1"/>
                          </a:solidFill>
                          <a:effectLst/>
                          <a:latin typeface="+mn-lt"/>
                          <a:ea typeface="+mn-ea"/>
                          <a:cs typeface="+mn-cs"/>
                        </a:rPr>
                        <a:t>Pourcentage d’enfants de 0-5 ans dont le développement est en bonne voie en matière de santé, d’apprentissage et de bien-être psychosocial, par sexe</a:t>
                      </a:r>
                      <a:endParaRPr lang="fr-SN" sz="1600" b="1" kern="120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mn-ea"/>
                          <a:cs typeface="Times New Roman" panose="02020603050405020304" pitchFamily="18" charset="0"/>
                        </a:rPr>
                        <a:t>52,33%</a:t>
                      </a:r>
                      <a:endParaRPr lang="fr-SN" sz="1400" b="1"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mn-ea"/>
                          <a:cs typeface="Times New Roman" panose="02020603050405020304" pitchFamily="18" charset="0"/>
                        </a:rPr>
                        <a:t>56,13%</a:t>
                      </a:r>
                      <a:endParaRPr lang="fr-SN" sz="1400" b="1"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mn-ea"/>
                          <a:cs typeface="Times New Roman" panose="02020603050405020304" pitchFamily="18" charset="0"/>
                        </a:rPr>
                        <a:t>55,15%</a:t>
                      </a:r>
                      <a:endParaRPr lang="fr-SN" sz="1400" b="1"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mn-ea"/>
                          <a:cs typeface="Times New Roman" panose="02020603050405020304" pitchFamily="18" charset="0"/>
                        </a:rPr>
                        <a:t>-0,98%</a:t>
                      </a:r>
                      <a:endParaRPr lang="fr-SN" sz="1400" b="1"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mn-ea"/>
                          <a:cs typeface="Times New Roman" panose="02020603050405020304" pitchFamily="18" charset="0"/>
                        </a:rPr>
                        <a:t>2,82%</a:t>
                      </a:r>
                      <a:endParaRPr lang="fr-SN" sz="1400" b="1"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mn-ea"/>
                          <a:cs typeface="Times New Roman" panose="02020603050405020304" pitchFamily="18" charset="0"/>
                        </a:rPr>
                        <a:t>58%</a:t>
                      </a:r>
                      <a:endParaRPr lang="fr-SN" sz="1400" b="1"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5309347"/>
                  </a:ext>
                </a:extLst>
              </a:tr>
            </a:tbl>
          </a:graphicData>
        </a:graphic>
      </p:graphicFrame>
    </p:spTree>
    <p:extLst>
      <p:ext uri="{BB962C8B-B14F-4D97-AF65-F5344CB8AC3E}">
        <p14:creationId xmlns:p14="http://schemas.microsoft.com/office/powerpoint/2010/main" val="3187275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9552" y="-32319"/>
            <a:ext cx="34376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indent="-457200" eaLnBrk="0" fontAlgn="base" hangingPunct="0">
              <a:lnSpc>
                <a:spcPct val="100000"/>
              </a:lnSpc>
              <a:spcBef>
                <a:spcPct val="0"/>
              </a:spcBef>
              <a:spcAft>
                <a:spcPct val="0"/>
              </a:spcAft>
              <a:buClrTx/>
              <a:buSzTx/>
              <a:buFont typeface="Arial" panose="020B0604020202020204" pitchFamily="34" charset="0"/>
              <a:buChar char="•"/>
              <a:tabLst/>
            </a:pPr>
            <a:r>
              <a:rPr lang="fr-FR" altLang="fr-FR" sz="2800" b="1" dirty="0">
                <a:solidFill>
                  <a:srgbClr val="0070C0"/>
                </a:solidFill>
                <a:latin typeface="Calibri" pitchFamily="34" charset="0"/>
                <a:cs typeface="Arial" pitchFamily="34" charset="0"/>
              </a:rPr>
              <a:t>La préscolarisation</a:t>
            </a:r>
          </a:p>
        </p:txBody>
      </p:sp>
      <p:sp>
        <p:nvSpPr>
          <p:cNvPr id="4" name="Rectangle 3"/>
          <p:cNvSpPr>
            <a:spLocks noChangeArrowheads="1"/>
          </p:cNvSpPr>
          <p:nvPr/>
        </p:nvSpPr>
        <p:spPr bwMode="auto">
          <a:xfrm>
            <a:off x="793574" y="3886890"/>
            <a:ext cx="56571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buFont typeface="Arial" panose="020B0604020202020204" pitchFamily="34" charset="0"/>
              <a:buChar char="•"/>
            </a:pPr>
            <a:r>
              <a:rPr lang="fr-FR" altLang="fr-FR" sz="2400" b="1" dirty="0">
                <a:solidFill>
                  <a:srgbClr val="0070C0"/>
                </a:solidFill>
                <a:latin typeface="Calibri" pitchFamily="34" charset="0"/>
                <a:cs typeface="Arial" pitchFamily="34" charset="0"/>
              </a:rPr>
              <a:t>Répartition des structures selon le type</a:t>
            </a:r>
          </a:p>
        </p:txBody>
      </p:sp>
      <p:graphicFrame>
        <p:nvGraphicFramePr>
          <p:cNvPr id="6" name="Tableau 5">
            <a:extLst>
              <a:ext uri="{FF2B5EF4-FFF2-40B4-BE49-F238E27FC236}">
                <a16:creationId xmlns="" xmlns:a16="http://schemas.microsoft.com/office/drawing/2014/main" id="{3F14D466-D111-D846-A4AE-64E6A1FCCFC6}"/>
              </a:ext>
            </a:extLst>
          </p:cNvPr>
          <p:cNvGraphicFramePr>
            <a:graphicFrameLocks noGrp="1"/>
          </p:cNvGraphicFramePr>
          <p:nvPr>
            <p:extLst>
              <p:ext uri="{D42A27DB-BD31-4B8C-83A1-F6EECF244321}">
                <p14:modId xmlns:p14="http://schemas.microsoft.com/office/powerpoint/2010/main" val="3592393971"/>
              </p:ext>
            </p:extLst>
          </p:nvPr>
        </p:nvGraphicFramePr>
        <p:xfrm>
          <a:off x="539551" y="620688"/>
          <a:ext cx="7852861" cy="3339230"/>
        </p:xfrm>
        <a:graphic>
          <a:graphicData uri="http://schemas.openxmlformats.org/drawingml/2006/table">
            <a:tbl>
              <a:tblPr firstRow="1" firstCol="1" bandRow="1">
                <a:tableStyleId>{93296810-A885-4BE3-A3E7-6D5BEEA58F35}</a:tableStyleId>
              </a:tblPr>
              <a:tblGrid>
                <a:gridCol w="3096345">
                  <a:extLst>
                    <a:ext uri="{9D8B030D-6E8A-4147-A177-3AD203B41FA5}">
                      <a16:colId xmlns="" xmlns:a16="http://schemas.microsoft.com/office/drawing/2014/main" val="3770114073"/>
                    </a:ext>
                  </a:extLst>
                </a:gridCol>
                <a:gridCol w="962136">
                  <a:extLst>
                    <a:ext uri="{9D8B030D-6E8A-4147-A177-3AD203B41FA5}">
                      <a16:colId xmlns="" xmlns:a16="http://schemas.microsoft.com/office/drawing/2014/main" val="2874170209"/>
                    </a:ext>
                  </a:extLst>
                </a:gridCol>
                <a:gridCol w="948595">
                  <a:extLst>
                    <a:ext uri="{9D8B030D-6E8A-4147-A177-3AD203B41FA5}">
                      <a16:colId xmlns="" xmlns:a16="http://schemas.microsoft.com/office/drawing/2014/main" val="2617829367"/>
                    </a:ext>
                  </a:extLst>
                </a:gridCol>
                <a:gridCol w="948595">
                  <a:extLst>
                    <a:ext uri="{9D8B030D-6E8A-4147-A177-3AD203B41FA5}">
                      <a16:colId xmlns="" xmlns:a16="http://schemas.microsoft.com/office/drawing/2014/main" val="778283733"/>
                    </a:ext>
                  </a:extLst>
                </a:gridCol>
                <a:gridCol w="948595">
                  <a:extLst>
                    <a:ext uri="{9D8B030D-6E8A-4147-A177-3AD203B41FA5}">
                      <a16:colId xmlns="" xmlns:a16="http://schemas.microsoft.com/office/drawing/2014/main" val="3902731030"/>
                    </a:ext>
                  </a:extLst>
                </a:gridCol>
                <a:gridCol w="948595">
                  <a:extLst>
                    <a:ext uri="{9D8B030D-6E8A-4147-A177-3AD203B41FA5}">
                      <a16:colId xmlns="" xmlns:a16="http://schemas.microsoft.com/office/drawing/2014/main" val="4144538092"/>
                    </a:ext>
                  </a:extLst>
                </a:gridCol>
              </a:tblGrid>
              <a:tr h="588305">
                <a:tc>
                  <a:txBody>
                    <a:bodyPr/>
                    <a:lstStyle/>
                    <a:p>
                      <a:pPr algn="ctr"/>
                      <a:r>
                        <a:rPr lang="fr-SN" sz="1600" b="1" kern="1200" dirty="0">
                          <a:solidFill>
                            <a:schemeClr val="tx1"/>
                          </a:solidFill>
                          <a:effectLst/>
                          <a:latin typeface="+mn-lt"/>
                          <a:ea typeface="+mn-ea"/>
                          <a:cs typeface="+mn-cs"/>
                        </a:rPr>
                        <a:t>Indicateurs</a:t>
                      </a:r>
                    </a:p>
                  </a:txBody>
                  <a:tcPr marL="64503" marR="6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dirty="0">
                          <a:solidFill>
                            <a:schemeClr val="tx1"/>
                          </a:solidFill>
                          <a:effectLst/>
                          <a:latin typeface="Times New Roman" panose="02020603050405020304" pitchFamily="18" charset="0"/>
                          <a:ea typeface="Perpetua" panose="02020502060401020303" pitchFamily="18" charset="0"/>
                          <a:cs typeface="Times New Roman" panose="02020603050405020304" pitchFamily="18" charset="0"/>
                        </a:rPr>
                        <a:t>Référence 2020</a:t>
                      </a:r>
                      <a:endParaRPr lang="fr-S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a:solidFill>
                            <a:schemeClr val="tx1"/>
                          </a:solidFill>
                          <a:effectLst/>
                          <a:latin typeface="Times New Roman" panose="02020603050405020304" pitchFamily="18" charset="0"/>
                          <a:ea typeface="Perpetua" panose="02020502060401020303" pitchFamily="18" charset="0"/>
                          <a:cs typeface="Times New Roman" panose="02020603050405020304" pitchFamily="18" charset="0"/>
                        </a:rPr>
                        <a:t>Cible 2021</a:t>
                      </a:r>
                      <a:endParaRPr lang="fr-S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a:solidFill>
                            <a:schemeClr val="tx1"/>
                          </a:solidFill>
                          <a:effectLst/>
                          <a:latin typeface="Times New Roman" panose="02020603050405020304" pitchFamily="18" charset="0"/>
                          <a:ea typeface="Perpetua" panose="02020502060401020303" pitchFamily="18" charset="0"/>
                          <a:cs typeface="Times New Roman" panose="02020603050405020304" pitchFamily="18" charset="0"/>
                        </a:rPr>
                        <a:t>Réalisé 2021</a:t>
                      </a:r>
                      <a:endParaRPr lang="fr-S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a:solidFill>
                            <a:schemeClr val="tx1"/>
                          </a:solidFill>
                          <a:effectLst/>
                          <a:latin typeface="Times New Roman" panose="02020603050405020304" pitchFamily="18" charset="0"/>
                          <a:ea typeface="Perpetua" panose="02020502060401020303" pitchFamily="18" charset="0"/>
                          <a:cs typeface="Times New Roman" panose="02020603050405020304" pitchFamily="18" charset="0"/>
                        </a:rPr>
                        <a:t>Écart R-C</a:t>
                      </a:r>
                      <a:endParaRPr lang="fr-S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dirty="0">
                          <a:solidFill>
                            <a:schemeClr val="tx1"/>
                          </a:solidFill>
                          <a:effectLst/>
                          <a:latin typeface="Times New Roman" panose="02020603050405020304" pitchFamily="18" charset="0"/>
                          <a:ea typeface="Perpetua" panose="02020502060401020303" pitchFamily="18" charset="0"/>
                          <a:cs typeface="Times New Roman" panose="02020603050405020304" pitchFamily="18" charset="0"/>
                        </a:rPr>
                        <a:t>Écart R-</a:t>
                      </a:r>
                      <a:r>
                        <a:rPr lang="fr-FR" sz="1400" b="1" dirty="0" err="1">
                          <a:solidFill>
                            <a:schemeClr val="tx1"/>
                          </a:solidFill>
                          <a:effectLst/>
                          <a:latin typeface="Times New Roman" panose="02020603050405020304" pitchFamily="18" charset="0"/>
                          <a:ea typeface="Perpetua" panose="02020502060401020303" pitchFamily="18" charset="0"/>
                          <a:cs typeface="Times New Roman" panose="02020603050405020304" pitchFamily="18" charset="0"/>
                        </a:rPr>
                        <a:t>Ref</a:t>
                      </a:r>
                      <a:endParaRPr lang="fr-S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60715188"/>
                  </a:ext>
                </a:extLst>
              </a:tr>
              <a:tr h="294153">
                <a:tc>
                  <a:txBody>
                    <a:bodyPr/>
                    <a:lstStyle/>
                    <a:p>
                      <a:pPr algn="ctr"/>
                      <a:r>
                        <a:rPr lang="fr-SN" sz="1200" dirty="0">
                          <a:solidFill>
                            <a:schemeClr val="tx1"/>
                          </a:solidFill>
                          <a:effectLst/>
                        </a:rPr>
                        <a:t>Taux brut de préscolarisation des garçons</a:t>
                      </a:r>
                      <a:endParaRPr lang="fr-SN"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3" marR="6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16,68%</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33,4%</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17,27%</a:t>
                      </a:r>
                      <a:endParaRPr lang="fr-SN"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-16,13%</a:t>
                      </a:r>
                      <a:endParaRPr lang="fr-SN"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0,59%</a:t>
                      </a:r>
                      <a:endParaRPr lang="fr-SN"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78527766"/>
                  </a:ext>
                </a:extLst>
              </a:tr>
              <a:tr h="294153">
                <a:tc>
                  <a:txBody>
                    <a:bodyPr/>
                    <a:lstStyle/>
                    <a:p>
                      <a:pPr algn="ctr"/>
                      <a:r>
                        <a:rPr lang="fr-SN" sz="1200" dirty="0">
                          <a:solidFill>
                            <a:schemeClr val="tx1"/>
                          </a:solidFill>
                          <a:effectLst/>
                        </a:rPr>
                        <a:t>Taux brut de préscolarisation des filles</a:t>
                      </a:r>
                      <a:endParaRPr lang="fr-SN"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3" marR="6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19,25%</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34,9%</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21,62%</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-13,28%</a:t>
                      </a:r>
                      <a:endParaRPr lang="fr-SN"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2,37%</a:t>
                      </a:r>
                      <a:endParaRPr lang="fr-SN"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64527774"/>
                  </a:ext>
                </a:extLst>
              </a:tr>
              <a:tr h="294153">
                <a:tc>
                  <a:txBody>
                    <a:bodyPr/>
                    <a:lstStyle/>
                    <a:p>
                      <a:pPr algn="ctr"/>
                      <a:r>
                        <a:rPr lang="fr-SN" sz="1200" dirty="0">
                          <a:solidFill>
                            <a:schemeClr val="tx1"/>
                          </a:solidFill>
                          <a:effectLst/>
                        </a:rPr>
                        <a:t>Taux brut de préscolarisation global</a:t>
                      </a:r>
                      <a:endParaRPr lang="fr-SN"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3" marR="6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17,96%</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34,1%</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19,43%</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-14,67%</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1,47%</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4286429"/>
                  </a:ext>
                </a:extLst>
              </a:tr>
              <a:tr h="294153">
                <a:tc>
                  <a:txBody>
                    <a:bodyPr/>
                    <a:lstStyle/>
                    <a:p>
                      <a:pPr algn="ctr"/>
                      <a:r>
                        <a:rPr lang="fr-SN" sz="1400" b="1" dirty="0">
                          <a:solidFill>
                            <a:schemeClr val="tx1"/>
                          </a:solidFill>
                          <a:effectLst/>
                        </a:rPr>
                        <a:t>Indice de parité TBPS</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1,15</a:t>
                      </a:r>
                      <a:endParaRPr lang="fr-SN"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1,06</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1,25</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0,19</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0,1</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64694"/>
                  </a:ext>
                </a:extLst>
              </a:tr>
              <a:tr h="395416">
                <a:tc>
                  <a:txBody>
                    <a:bodyPr/>
                    <a:lstStyle/>
                    <a:p>
                      <a:pPr algn="l"/>
                      <a:r>
                        <a:rPr lang="fr-SN" sz="1400" b="1" dirty="0">
                          <a:solidFill>
                            <a:schemeClr val="tx1"/>
                          </a:solidFill>
                          <a:effectLst/>
                        </a:rPr>
                        <a:t>Part du communautaire dans les effectifs du Préscolaire</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10,78%</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12,5%</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10,02%</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2,48%</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2,78%</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844875209"/>
                  </a:ext>
                </a:extLst>
              </a:tr>
              <a:tr h="395416">
                <a:tc>
                  <a:txBody>
                    <a:bodyPr/>
                    <a:lstStyle/>
                    <a:p>
                      <a:pPr algn="ctr"/>
                      <a:r>
                        <a:rPr lang="fr-SN" sz="1400" dirty="0">
                          <a:solidFill>
                            <a:schemeClr val="tx1"/>
                          </a:solidFill>
                          <a:effectLst/>
                        </a:rPr>
                        <a:t>Part du communautaire dans les effectifs du préscolaire</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13,5%</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15%</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11.2%</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3,8%</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-2,3%</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70047584"/>
                  </a:ext>
                </a:extLst>
              </a:tr>
              <a:tr h="294153">
                <a:tc>
                  <a:txBody>
                    <a:bodyPr/>
                    <a:lstStyle/>
                    <a:p>
                      <a:pPr algn="ctr"/>
                      <a:r>
                        <a:rPr lang="fr-SN" sz="1400" dirty="0">
                          <a:solidFill>
                            <a:schemeClr val="tx1"/>
                          </a:solidFill>
                          <a:effectLst/>
                        </a:rPr>
                        <a:t>Part du privé dans les effectifs</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53,10%</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50%</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ea typeface="+mn-ea"/>
                          <a:cs typeface="Calibri" panose="020F0502020204030204" pitchFamily="34" charset="0"/>
                        </a:rPr>
                        <a:t>46,1%</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12690932"/>
                  </a:ext>
                </a:extLst>
              </a:tr>
              <a:tr h="294153">
                <a:tc>
                  <a:txBody>
                    <a:bodyPr/>
                    <a:lstStyle/>
                    <a:p>
                      <a:pPr algn="ctr"/>
                      <a:r>
                        <a:rPr lang="fr-SN" sz="1400" dirty="0">
                          <a:solidFill>
                            <a:schemeClr val="tx1"/>
                          </a:solidFill>
                          <a:effectLst/>
                        </a:rPr>
                        <a:t>Part du franco arabe public dans les effectifs</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0</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b="1" kern="1200" dirty="0">
                          <a:solidFill>
                            <a:schemeClr val="tx1"/>
                          </a:solidFill>
                          <a:effectLst/>
                          <a:latin typeface="Calibri" panose="020F0502020204030204" pitchFamily="34" charset="0"/>
                          <a:ea typeface="+mn-ea"/>
                          <a:cs typeface="Calibri" panose="020F0502020204030204" pitchFamily="34" charset="0"/>
                        </a:rPr>
                        <a:t>0,0%</a:t>
                      </a:r>
                      <a:endParaRPr lang="fr-SN" sz="1200" b="1"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ea typeface="+mn-ea"/>
                          <a:cs typeface="Calibri" panose="020F050202020403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ea typeface="+mn-ea"/>
                          <a:cs typeface="Calibri" panose="020F050202020403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7220334"/>
                  </a:ext>
                </a:extLst>
              </a:tr>
            </a:tbl>
          </a:graphicData>
        </a:graphic>
      </p:graphicFrame>
      <p:graphicFrame>
        <p:nvGraphicFramePr>
          <p:cNvPr id="7" name="Tableau 6">
            <a:extLst>
              <a:ext uri="{FF2B5EF4-FFF2-40B4-BE49-F238E27FC236}">
                <a16:creationId xmlns="" xmlns:a16="http://schemas.microsoft.com/office/drawing/2014/main" id="{6D550E43-8574-4BE9-9736-86DA8CA2B560}"/>
              </a:ext>
            </a:extLst>
          </p:cNvPr>
          <p:cNvGraphicFramePr>
            <a:graphicFrameLocks noGrp="1"/>
          </p:cNvGraphicFramePr>
          <p:nvPr>
            <p:extLst>
              <p:ext uri="{D42A27DB-BD31-4B8C-83A1-F6EECF244321}">
                <p14:modId xmlns:p14="http://schemas.microsoft.com/office/powerpoint/2010/main" val="956155240"/>
              </p:ext>
            </p:extLst>
          </p:nvPr>
        </p:nvGraphicFramePr>
        <p:xfrm>
          <a:off x="793574" y="4470703"/>
          <a:ext cx="7560839" cy="2160240"/>
        </p:xfrm>
        <a:graphic>
          <a:graphicData uri="http://schemas.openxmlformats.org/drawingml/2006/table">
            <a:tbl>
              <a:tblPr firstRow="1" firstCol="1" bandRow="1">
                <a:tableStyleId>{5C22544A-7EE6-4342-B048-85BDC9FD1C3A}</a:tableStyleId>
              </a:tblPr>
              <a:tblGrid>
                <a:gridCol w="2391035">
                  <a:extLst>
                    <a:ext uri="{9D8B030D-6E8A-4147-A177-3AD203B41FA5}">
                      <a16:colId xmlns="" xmlns:a16="http://schemas.microsoft.com/office/drawing/2014/main" val="1870076435"/>
                    </a:ext>
                  </a:extLst>
                </a:gridCol>
                <a:gridCol w="1292451">
                  <a:extLst>
                    <a:ext uri="{9D8B030D-6E8A-4147-A177-3AD203B41FA5}">
                      <a16:colId xmlns="" xmlns:a16="http://schemas.microsoft.com/office/drawing/2014/main" val="669741424"/>
                    </a:ext>
                  </a:extLst>
                </a:gridCol>
                <a:gridCol w="1292451">
                  <a:extLst>
                    <a:ext uri="{9D8B030D-6E8A-4147-A177-3AD203B41FA5}">
                      <a16:colId xmlns="" xmlns:a16="http://schemas.microsoft.com/office/drawing/2014/main" val="2295134664"/>
                    </a:ext>
                  </a:extLst>
                </a:gridCol>
                <a:gridCol w="1292451">
                  <a:extLst>
                    <a:ext uri="{9D8B030D-6E8A-4147-A177-3AD203B41FA5}">
                      <a16:colId xmlns="" xmlns:a16="http://schemas.microsoft.com/office/drawing/2014/main" val="3112435345"/>
                    </a:ext>
                  </a:extLst>
                </a:gridCol>
                <a:gridCol w="1292451">
                  <a:extLst>
                    <a:ext uri="{9D8B030D-6E8A-4147-A177-3AD203B41FA5}">
                      <a16:colId xmlns="" xmlns:a16="http://schemas.microsoft.com/office/drawing/2014/main" val="2987374235"/>
                    </a:ext>
                  </a:extLst>
                </a:gridCol>
              </a:tblGrid>
              <a:tr h="695420">
                <a:tc>
                  <a:txBody>
                    <a:bodyPr/>
                    <a:lstStyle/>
                    <a:p>
                      <a:pPr algn="ctr" rtl="0" fontAlgn="ctr"/>
                      <a:r>
                        <a:rPr lang="fr-SN" sz="2400" u="none" strike="noStrike" dirty="0">
                          <a:solidFill>
                            <a:schemeClr val="tx1"/>
                          </a:solidFill>
                          <a:effectLst/>
                        </a:rPr>
                        <a:t>STATUT</a:t>
                      </a:r>
                      <a:endParaRPr lang="fr-SN" sz="24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1400" u="none" strike="noStrike" dirty="0">
                          <a:solidFill>
                            <a:schemeClr val="tx1"/>
                          </a:solidFill>
                          <a:effectLst/>
                        </a:rPr>
                        <a:t>PU</a:t>
                      </a:r>
                      <a:endParaRPr lang="fr-SN" sz="14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1400" u="none" strike="noStrike" dirty="0">
                          <a:solidFill>
                            <a:schemeClr val="tx1"/>
                          </a:solidFill>
                          <a:effectLst/>
                        </a:rPr>
                        <a:t>PR</a:t>
                      </a:r>
                      <a:endParaRPr lang="fr-SN" sz="14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1400" u="none" strike="noStrike" dirty="0">
                          <a:solidFill>
                            <a:schemeClr val="tx1"/>
                          </a:solidFill>
                          <a:effectLst/>
                        </a:rPr>
                        <a:t>COM/ASS</a:t>
                      </a:r>
                      <a:endParaRPr lang="fr-SN" sz="14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1400" u="none" strike="noStrike" dirty="0">
                          <a:solidFill>
                            <a:schemeClr val="tx1"/>
                          </a:solidFill>
                          <a:effectLst/>
                        </a:rPr>
                        <a:t>TOTAL</a:t>
                      </a:r>
                      <a:endParaRPr lang="fr-SN" sz="14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39337346"/>
                  </a:ext>
                </a:extLst>
              </a:tr>
              <a:tr h="1464820">
                <a:tc>
                  <a:txBody>
                    <a:bodyPr/>
                    <a:lstStyle/>
                    <a:p>
                      <a:pPr algn="ctr" rtl="0" fontAlgn="ctr"/>
                      <a:r>
                        <a:rPr lang="fr-SN" sz="1400" u="none" strike="noStrike" dirty="0">
                          <a:solidFill>
                            <a:schemeClr val="tx1"/>
                          </a:solidFill>
                          <a:effectLst/>
                        </a:rPr>
                        <a:t>TOTAL</a:t>
                      </a:r>
                      <a:endParaRPr lang="fr-SN" sz="14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2000" b="1" u="none" strike="noStrike" dirty="0">
                          <a:solidFill>
                            <a:schemeClr val="tx1"/>
                          </a:solidFill>
                          <a:effectLst/>
                        </a:rPr>
                        <a:t>177</a:t>
                      </a:r>
                      <a:endParaRPr lang="fr-SN" sz="20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2000" b="1" u="none" strike="noStrike" dirty="0">
                          <a:solidFill>
                            <a:schemeClr val="tx1"/>
                          </a:solidFill>
                          <a:effectLst/>
                        </a:rPr>
                        <a:t>232</a:t>
                      </a:r>
                      <a:endParaRPr lang="fr-SN" sz="20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2000" b="1" u="none" strike="noStrike" dirty="0">
                          <a:solidFill>
                            <a:schemeClr val="tx1"/>
                          </a:solidFill>
                          <a:effectLst/>
                        </a:rPr>
                        <a:t>72</a:t>
                      </a:r>
                      <a:endParaRPr lang="fr-SN" sz="20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2000" b="1" u="none" strike="noStrike" dirty="0">
                          <a:solidFill>
                            <a:schemeClr val="tx1"/>
                          </a:solidFill>
                          <a:effectLst/>
                        </a:rPr>
                        <a:t>481</a:t>
                      </a:r>
                      <a:endParaRPr lang="fr-SN" sz="20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854796248"/>
                  </a:ext>
                </a:extLst>
              </a:tr>
            </a:tbl>
          </a:graphicData>
        </a:graphic>
      </p:graphicFrame>
    </p:spTree>
    <p:extLst>
      <p:ext uri="{BB962C8B-B14F-4D97-AF65-F5344CB8AC3E}">
        <p14:creationId xmlns:p14="http://schemas.microsoft.com/office/powerpoint/2010/main" val="3942760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B152D25-017F-6642-B6CA-9034A0845554}"/>
              </a:ext>
            </a:extLst>
          </p:cNvPr>
          <p:cNvSpPr/>
          <p:nvPr/>
        </p:nvSpPr>
        <p:spPr>
          <a:xfrm>
            <a:off x="467544" y="1268760"/>
            <a:ext cx="7920880" cy="4401205"/>
          </a:xfrm>
          <a:prstGeom prst="rect">
            <a:avLst/>
          </a:prstGeom>
        </p:spPr>
        <p:txBody>
          <a:bodyPr wrap="square">
            <a:spAutoFit/>
          </a:bodyPr>
          <a:lstStyle/>
          <a:p>
            <a:pPr algn="just"/>
            <a:r>
              <a:rPr lang="fr-FR" sz="2000" b="1" dirty="0">
                <a:latin typeface="Times New Roman" panose="02020603050405020304" pitchFamily="18" charset="0"/>
                <a:cs typeface="Times New Roman" panose="02020603050405020304" pitchFamily="18" charset="0"/>
              </a:rPr>
              <a:t>Le TBPS a connu une nette augmentation entre 2020 et 2021 </a:t>
            </a:r>
            <a:r>
              <a:rPr lang="fr-FR" sz="2000" b="1" dirty="0" smtClean="0">
                <a:latin typeface="Times New Roman" panose="02020603050405020304" pitchFamily="18" charset="0"/>
                <a:cs typeface="Times New Roman" panose="02020603050405020304" pitchFamily="18" charset="0"/>
              </a:rPr>
              <a:t>avec </a:t>
            </a:r>
            <a:r>
              <a:rPr lang="fr-FR" sz="2000" b="1" dirty="0">
                <a:latin typeface="Times New Roman" panose="02020603050405020304" pitchFamily="18" charset="0"/>
                <a:cs typeface="Times New Roman" panose="02020603050405020304" pitchFamily="18" charset="0"/>
              </a:rPr>
              <a:t>un écart positif de 1.47 point de pourcentage mais il peine à faire des bonds quantitatifs pour atteindre les objectifs de préscolarisation visés durant cette phase.</a:t>
            </a:r>
            <a:endParaRPr lang="fr-SN" sz="2000" b="1" dirty="0">
              <a:latin typeface="Times New Roman" panose="02020603050405020304" pitchFamily="18" charset="0"/>
              <a:cs typeface="Times New Roman" panose="02020603050405020304" pitchFamily="18" charset="0"/>
            </a:endParaRPr>
          </a:p>
          <a:p>
            <a:pPr algn="just"/>
            <a:r>
              <a:rPr lang="fr-SN" sz="2000" b="1" dirty="0">
                <a:latin typeface="Times New Roman" panose="02020603050405020304" pitchFamily="18" charset="0"/>
                <a:cs typeface="Times New Roman" panose="02020603050405020304" pitchFamily="18" charset="0"/>
              </a:rPr>
              <a:t>L’indice de parité révèle que la préscolarisation est en faveur des filles bien que la disparité se soit atténuée de 0,19 point de pourcentage en 2021.</a:t>
            </a:r>
          </a:p>
          <a:p>
            <a:pPr algn="just"/>
            <a:endParaRPr lang="fr-SN" sz="2000" b="1" dirty="0">
              <a:latin typeface="Times New Roman" panose="02020603050405020304" pitchFamily="18" charset="0"/>
              <a:cs typeface="Times New Roman" panose="02020603050405020304" pitchFamily="18" charset="0"/>
            </a:endParaRPr>
          </a:p>
          <a:p>
            <a:pPr algn="just"/>
            <a:endParaRPr lang="fr-SN" sz="2000" b="1" dirty="0" smtClean="0">
              <a:latin typeface="Times New Roman" panose="02020603050405020304" pitchFamily="18" charset="0"/>
              <a:cs typeface="Times New Roman" panose="02020603050405020304" pitchFamily="18" charset="0"/>
            </a:endParaRPr>
          </a:p>
          <a:p>
            <a:pPr algn="just"/>
            <a:r>
              <a:rPr lang="fr-SN" sz="2000" b="1" dirty="0" smtClean="0">
                <a:latin typeface="Times New Roman" panose="02020603050405020304" pitchFamily="18" charset="0"/>
                <a:cs typeface="Times New Roman" panose="02020603050405020304" pitchFamily="18" charset="0"/>
              </a:rPr>
              <a:t>Le </a:t>
            </a:r>
            <a:r>
              <a:rPr lang="fr-SN" sz="2000" b="1" dirty="0">
                <a:latin typeface="Times New Roman" panose="02020603050405020304" pitchFamily="18" charset="0"/>
                <a:cs typeface="Times New Roman" panose="02020603050405020304" pitchFamily="18" charset="0"/>
              </a:rPr>
              <a:t>dynamisme de la préscolarisation s’expliquerait notamment par le développement et la diversification de l’offre d’éducation subséquents à l’extension du réseau, à l’érection de classes préscolaires à l’élémentaire, à la présence des maîtres d’arabe dans les écoles maternelles pour l’enseignement </a:t>
            </a:r>
            <a:r>
              <a:rPr lang="fr-SN" sz="2000" b="1" dirty="0" smtClean="0">
                <a:latin typeface="Times New Roman" panose="02020603050405020304" pitchFamily="18" charset="0"/>
                <a:cs typeface="Times New Roman" panose="02020603050405020304" pitchFamily="18" charset="0"/>
              </a:rPr>
              <a:t>religieux.</a:t>
            </a:r>
            <a:endParaRPr lang="fr-SN" sz="20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D65089C9-E48D-3F40-9DA5-437A6208B632}"/>
              </a:ext>
            </a:extLst>
          </p:cNvPr>
          <p:cNvSpPr/>
          <p:nvPr/>
        </p:nvSpPr>
        <p:spPr>
          <a:xfrm>
            <a:off x="683568" y="476672"/>
            <a:ext cx="2232248" cy="523220"/>
          </a:xfrm>
          <a:prstGeom prst="rect">
            <a:avLst/>
          </a:prstGeom>
        </p:spPr>
        <p:txBody>
          <a:bodyPr wrap="square">
            <a:spAutoFit/>
          </a:bodyPr>
          <a:lstStyle/>
          <a:p>
            <a:pPr algn="ctr"/>
            <a:r>
              <a:rPr lang="fr-SN" sz="2800" b="1" dirty="0">
                <a:solidFill>
                  <a:srgbClr val="0070C0"/>
                </a:solidFill>
                <a:latin typeface="Calibri" pitchFamily="34" charset="0"/>
                <a:cs typeface="Arial" pitchFamily="34" charset="0"/>
              </a:rPr>
              <a:t>ANALYSE</a:t>
            </a:r>
            <a:r>
              <a:rPr lang="fr-SN" sz="2800" dirty="0"/>
              <a:t> : </a:t>
            </a:r>
            <a:endParaRPr lang="fr-FR" sz="2800" dirty="0"/>
          </a:p>
        </p:txBody>
      </p:sp>
    </p:spTree>
    <p:extLst>
      <p:ext uri="{BB962C8B-B14F-4D97-AF65-F5344CB8AC3E}">
        <p14:creationId xmlns:p14="http://schemas.microsoft.com/office/powerpoint/2010/main" val="885336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771650" y="59007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 name="Graphique 6">
            <a:extLst>
              <a:ext uri="{FF2B5EF4-FFF2-40B4-BE49-F238E27FC236}">
                <a16:creationId xmlns="" xmlns:a16="http://schemas.microsoft.com/office/drawing/2014/main" id="{011A49D9-3283-48E2-AF34-A6AAA14B0D94}"/>
              </a:ext>
            </a:extLst>
          </p:cNvPr>
          <p:cNvGraphicFramePr>
            <a:graphicFrameLocks/>
          </p:cNvGraphicFramePr>
          <p:nvPr>
            <p:extLst>
              <p:ext uri="{D42A27DB-BD31-4B8C-83A1-F6EECF244321}">
                <p14:modId xmlns:p14="http://schemas.microsoft.com/office/powerpoint/2010/main" val="461938073"/>
              </p:ext>
            </p:extLst>
          </p:nvPr>
        </p:nvGraphicFramePr>
        <p:xfrm>
          <a:off x="611560" y="3284984"/>
          <a:ext cx="777686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a:extLst>
              <a:ext uri="{FF2B5EF4-FFF2-40B4-BE49-F238E27FC236}">
                <a16:creationId xmlns="" xmlns:a16="http://schemas.microsoft.com/office/drawing/2014/main" id="{93C622BF-5657-4473-ADBA-014F8564E0E6}"/>
              </a:ext>
            </a:extLst>
          </p:cNvPr>
          <p:cNvGraphicFramePr>
            <a:graphicFrameLocks/>
          </p:cNvGraphicFramePr>
          <p:nvPr>
            <p:extLst>
              <p:ext uri="{D42A27DB-BD31-4B8C-83A1-F6EECF244321}">
                <p14:modId xmlns:p14="http://schemas.microsoft.com/office/powerpoint/2010/main" val="2433983335"/>
              </p:ext>
            </p:extLst>
          </p:nvPr>
        </p:nvGraphicFramePr>
        <p:xfrm>
          <a:off x="611560" y="404664"/>
          <a:ext cx="7776864"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7107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11560" y="1108775"/>
            <a:ext cx="813690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fr-FR" sz="2600" i="0" u="none" strike="noStrike" cap="none" normalizeH="0" baseline="0" dirty="0">
                <a:ln>
                  <a:noFill/>
                </a:ln>
                <a:effectLst/>
                <a:latin typeface="Cambria" pitchFamily="18" charset="0"/>
                <a:ea typeface="Times New Roman" pitchFamily="18" charset="0"/>
                <a:cs typeface="Arial" pitchFamily="34" charset="0"/>
              </a:rPr>
              <a:t>Le d</a:t>
            </a:r>
            <a:r>
              <a:rPr kumimoji="0" lang="fr-FR" sz="2600" i="0" u="none" strike="noStrike" cap="none" normalizeH="0" baseline="0" dirty="0">
                <a:ln>
                  <a:noFill/>
                </a:ln>
                <a:effectLst/>
                <a:latin typeface="Calibri"/>
                <a:ea typeface="Times New Roman" pitchFamily="18" charset="0"/>
                <a:cs typeface="Arial" pitchFamily="34" charset="0"/>
              </a:rPr>
              <a:t>é</a:t>
            </a:r>
            <a:r>
              <a:rPr kumimoji="0" lang="fr-FR" sz="2600" i="0" u="none" strike="noStrike" cap="none" normalizeH="0" baseline="0" dirty="0">
                <a:ln>
                  <a:noFill/>
                </a:ln>
                <a:effectLst/>
                <a:latin typeface="Cambria" pitchFamily="18" charset="0"/>
                <a:ea typeface="Times New Roman" pitchFamily="18" charset="0"/>
                <a:cs typeface="Arial" pitchFamily="34" charset="0"/>
              </a:rPr>
              <a:t>veloppement progressif du r</a:t>
            </a:r>
            <a:r>
              <a:rPr kumimoji="0" lang="fr-FR" sz="2600" i="0" u="none" strike="noStrike" cap="none" normalizeH="0" baseline="0" dirty="0">
                <a:ln>
                  <a:noFill/>
                </a:ln>
                <a:effectLst/>
                <a:latin typeface="Calibri"/>
                <a:ea typeface="Times New Roman" pitchFamily="18" charset="0"/>
                <a:cs typeface="Arial" pitchFamily="34" charset="0"/>
              </a:rPr>
              <a:t>é</a:t>
            </a:r>
            <a:r>
              <a:rPr kumimoji="0" lang="fr-FR" sz="2600" i="0" u="none" strike="noStrike" cap="none" normalizeH="0" baseline="0" dirty="0">
                <a:ln>
                  <a:noFill/>
                </a:ln>
                <a:effectLst/>
                <a:latin typeface="Cambria" pitchFamily="18" charset="0"/>
                <a:ea typeface="Times New Roman" pitchFamily="18" charset="0"/>
                <a:cs typeface="Arial" pitchFamily="34" charset="0"/>
              </a:rPr>
              <a:t>seau de </a:t>
            </a:r>
            <a:r>
              <a:rPr lang="fr-FR" sz="2600" dirty="0">
                <a:latin typeface="Cambria" pitchFamily="18" charset="0"/>
                <a:ea typeface="Times New Roman" pitchFamily="18" charset="0"/>
                <a:cs typeface="Arial" pitchFamily="34" charset="0"/>
              </a:rPr>
              <a:t>2020 </a:t>
            </a:r>
            <a:r>
              <a:rPr kumimoji="0" lang="fr-FR" sz="2600" i="0" u="none" strike="noStrike" cap="none" normalizeH="0" baseline="0" dirty="0">
                <a:ln>
                  <a:noFill/>
                </a:ln>
                <a:effectLst/>
                <a:latin typeface="Calibri"/>
                <a:ea typeface="Times New Roman" pitchFamily="18" charset="0"/>
                <a:cs typeface="Arial" pitchFamily="34" charset="0"/>
              </a:rPr>
              <a:t>à</a:t>
            </a:r>
            <a:r>
              <a:rPr kumimoji="0" lang="fr-FR" sz="2600" i="0" u="none" strike="noStrike" cap="none" normalizeH="0" baseline="0" dirty="0">
                <a:ln>
                  <a:noFill/>
                </a:ln>
                <a:effectLst/>
                <a:latin typeface="Cambria" pitchFamily="18" charset="0"/>
                <a:ea typeface="Times New Roman" pitchFamily="18" charset="0"/>
                <a:cs typeface="Arial" pitchFamily="34" charset="0"/>
              </a:rPr>
              <a:t> 2021</a:t>
            </a:r>
            <a:r>
              <a:rPr lang="fr-FR" sz="2600" dirty="0">
                <a:latin typeface="Cambria" pitchFamily="18" charset="0"/>
                <a:ea typeface="Times New Roman" pitchFamily="18" charset="0"/>
                <a:cs typeface="Arial" pitchFamily="34" charset="0"/>
              </a:rPr>
              <a:t>:</a:t>
            </a:r>
            <a:r>
              <a:rPr kumimoji="0" lang="fr-FR" sz="2600" b="0" i="0" u="none" strike="noStrike" cap="none" normalizeH="0" baseline="0" dirty="0">
                <a:ln>
                  <a:noFill/>
                </a:ln>
                <a:effectLst/>
                <a:latin typeface="Cambria" pitchFamily="18" charset="0"/>
                <a:ea typeface="Times New Roman" pitchFamily="18" charset="0"/>
                <a:cs typeface="Arial" pitchFamily="34" charset="0"/>
              </a:rPr>
              <a:t> </a:t>
            </a:r>
          </a:p>
          <a:p>
            <a:pPr lvl="0" eaLnBrk="0" fontAlgn="base" hangingPunct="0">
              <a:spcBef>
                <a:spcPct val="0"/>
              </a:spcBef>
              <a:spcAft>
                <a:spcPct val="0"/>
              </a:spcAft>
              <a:buFontTx/>
              <a:buChar char="•"/>
            </a:pPr>
            <a:r>
              <a:rPr lang="fr-FR" sz="2600" b="1" dirty="0">
                <a:latin typeface="Cambria" pitchFamily="18" charset="0"/>
                <a:ea typeface="Times New Roman" pitchFamily="18" charset="0"/>
                <a:cs typeface="Arial" pitchFamily="34" charset="0"/>
              </a:rPr>
              <a:t>459</a:t>
            </a:r>
            <a:r>
              <a:rPr lang="fr-FR" sz="2600" dirty="0">
                <a:latin typeface="Cambria" pitchFamily="18" charset="0"/>
                <a:ea typeface="Times New Roman" pitchFamily="18" charset="0"/>
                <a:cs typeface="Arial" pitchFamily="34" charset="0"/>
              </a:rPr>
              <a:t> en 2019 à </a:t>
            </a:r>
            <a:r>
              <a:rPr lang="fr-FR" sz="2600" b="1" dirty="0">
                <a:latin typeface="Cambria" pitchFamily="18" charset="0"/>
                <a:ea typeface="Times New Roman" pitchFamily="18" charset="0"/>
                <a:cs typeface="Arial" pitchFamily="34" charset="0"/>
              </a:rPr>
              <a:t>481</a:t>
            </a:r>
            <a:r>
              <a:rPr lang="fr-FR" sz="2600" dirty="0">
                <a:latin typeface="Cambria" pitchFamily="18" charset="0"/>
                <a:ea typeface="Times New Roman" pitchFamily="18" charset="0"/>
                <a:cs typeface="Arial" pitchFamily="34" charset="0"/>
              </a:rPr>
              <a:t> en 2021 en passant par 462 en 2020 </a:t>
            </a:r>
            <a:r>
              <a:rPr kumimoji="0" lang="fr-FR" sz="2600" b="0" i="0" u="none" strike="noStrike" cap="none" normalizeH="0" baseline="0" dirty="0">
                <a:ln>
                  <a:noFill/>
                </a:ln>
                <a:effectLst/>
                <a:latin typeface="Cambria" pitchFamily="18" charset="0"/>
                <a:ea typeface="Times New Roman" pitchFamily="18" charset="0"/>
                <a:cs typeface="Arial" pitchFamily="34" charset="0"/>
              </a:rPr>
              <a:t>. </a:t>
            </a:r>
          </a:p>
          <a:p>
            <a:pPr defTabSz="914400" eaLnBrk="0" fontAlgn="base" hangingPunct="0">
              <a:spcBef>
                <a:spcPct val="0"/>
              </a:spcBef>
              <a:spcAft>
                <a:spcPct val="0"/>
              </a:spcAft>
              <a:buFontTx/>
              <a:buChar char="•"/>
            </a:pPr>
            <a:r>
              <a:rPr kumimoji="0" lang="fr-FR" sz="2600" b="0" i="0" u="none" strike="noStrike" cap="none" normalizeH="0" baseline="0" dirty="0">
                <a:ln>
                  <a:noFill/>
                </a:ln>
                <a:effectLst/>
                <a:latin typeface="Cambria" pitchFamily="18" charset="0"/>
                <a:ea typeface="Times New Roman" pitchFamily="18" charset="0"/>
                <a:cs typeface="Calibri" pitchFamily="34" charset="0"/>
              </a:rPr>
              <a:t>La densit</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 du r</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seau pr</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scolaire place </a:t>
            </a:r>
            <a:r>
              <a:rPr kumimoji="0" lang="fr-FR" sz="2400" b="1" i="0" u="none" strike="noStrike" cap="none" normalizeH="0" baseline="0" dirty="0">
                <a:ln>
                  <a:noFill/>
                </a:ln>
                <a:effectLst/>
                <a:latin typeface="Cambria" pitchFamily="18" charset="0"/>
                <a:ea typeface="Times New Roman" pitchFamily="18" charset="0"/>
                <a:cs typeface="Calibri" pitchFamily="34" charset="0"/>
              </a:rPr>
              <a:t>l</a:t>
            </a:r>
            <a:r>
              <a:rPr kumimoji="0" lang="fr-FR" sz="2400" b="1" i="0" u="none" strike="noStrike" cap="none" normalizeH="0" baseline="0" dirty="0">
                <a:ln>
                  <a:noFill/>
                </a:ln>
                <a:effectLst/>
                <a:latin typeface="Calibri"/>
                <a:ea typeface="Times New Roman" pitchFamily="18" charset="0"/>
                <a:cs typeface="Calibri" pitchFamily="34" charset="0"/>
              </a:rPr>
              <a:t>’</a:t>
            </a:r>
            <a:r>
              <a:rPr kumimoji="0" lang="fr-FR" sz="2400" b="1" i="0" u="none" strike="noStrike" cap="none" normalizeH="0" baseline="0" dirty="0">
                <a:ln>
                  <a:noFill/>
                </a:ln>
                <a:effectLst/>
                <a:latin typeface="Cambria" pitchFamily="18" charset="0"/>
                <a:ea typeface="Times New Roman" pitchFamily="18" charset="0"/>
                <a:cs typeface="Calibri" pitchFamily="34" charset="0"/>
              </a:rPr>
              <a:t>Acad</a:t>
            </a:r>
            <a:r>
              <a:rPr kumimoji="0" lang="fr-FR" sz="2400" b="1" i="0" u="none" strike="noStrike" cap="none" normalizeH="0" baseline="0" dirty="0">
                <a:ln>
                  <a:noFill/>
                </a:ln>
                <a:effectLst/>
                <a:latin typeface="Calibri"/>
                <a:ea typeface="Times New Roman" pitchFamily="18" charset="0"/>
                <a:cs typeface="Calibri" pitchFamily="34" charset="0"/>
              </a:rPr>
              <a:t>é</a:t>
            </a:r>
            <a:r>
              <a:rPr kumimoji="0" lang="fr-FR" sz="2400" b="1" i="0" u="none" strike="noStrike" cap="none" normalizeH="0" baseline="0" dirty="0">
                <a:ln>
                  <a:noFill/>
                </a:ln>
                <a:effectLst/>
                <a:latin typeface="Cambria" pitchFamily="18" charset="0"/>
                <a:ea typeface="Times New Roman" pitchFamily="18" charset="0"/>
                <a:cs typeface="Calibri" pitchFamily="34" charset="0"/>
              </a:rPr>
              <a:t>mie de Thi</a:t>
            </a:r>
            <a:r>
              <a:rPr kumimoji="0" lang="fr-FR" sz="2400" b="1" i="0" u="none" strike="noStrike" cap="none" normalizeH="0" baseline="0" dirty="0">
                <a:ln>
                  <a:noFill/>
                </a:ln>
                <a:effectLst/>
                <a:latin typeface="Calibri"/>
                <a:ea typeface="Times New Roman" pitchFamily="18" charset="0"/>
                <a:cs typeface="Calibri" pitchFamily="34" charset="0"/>
              </a:rPr>
              <a:t>è</a:t>
            </a:r>
            <a:r>
              <a:rPr kumimoji="0" lang="fr-FR" sz="2400" b="1" i="0" u="none" strike="noStrike" cap="none" normalizeH="0" baseline="0" dirty="0">
                <a:ln>
                  <a:noFill/>
                </a:ln>
                <a:effectLst/>
                <a:latin typeface="Cambria" pitchFamily="18" charset="0"/>
                <a:ea typeface="Times New Roman" pitchFamily="18" charset="0"/>
                <a:cs typeface="Calibri" pitchFamily="34" charset="0"/>
              </a:rPr>
              <a:t>s au deuxi</a:t>
            </a:r>
            <a:r>
              <a:rPr kumimoji="0" lang="fr-FR" sz="2400" b="1" i="0" u="none" strike="noStrike" cap="none" normalizeH="0" baseline="0" dirty="0">
                <a:ln>
                  <a:noFill/>
                </a:ln>
                <a:effectLst/>
                <a:latin typeface="Calibri"/>
                <a:ea typeface="Times New Roman" pitchFamily="18" charset="0"/>
                <a:cs typeface="Calibri" pitchFamily="34" charset="0"/>
              </a:rPr>
              <a:t>è</a:t>
            </a:r>
            <a:r>
              <a:rPr kumimoji="0" lang="fr-FR" sz="2400" b="1" i="0" u="none" strike="noStrike" cap="none" normalizeH="0" baseline="0" dirty="0">
                <a:ln>
                  <a:noFill/>
                </a:ln>
                <a:effectLst/>
                <a:latin typeface="Cambria" pitchFamily="18" charset="0"/>
                <a:ea typeface="Times New Roman" pitchFamily="18" charset="0"/>
                <a:cs typeface="Calibri" pitchFamily="34" charset="0"/>
              </a:rPr>
              <a:t>me rang </a:t>
            </a:r>
            <a:r>
              <a:rPr lang="fr-FR" sz="2400" b="1" dirty="0">
                <a:latin typeface="Cambria" pitchFamily="18" charset="0"/>
                <a:cs typeface="Calibri" pitchFamily="34" charset="0"/>
              </a:rPr>
              <a:t>national (</a:t>
            </a:r>
            <a:r>
              <a:rPr lang="fr-SN" sz="2400" b="1" dirty="0">
                <a:latin typeface="Cambria" pitchFamily="18" charset="0"/>
                <a:cs typeface="Calibri" pitchFamily="34" charset="0"/>
              </a:rPr>
              <a:t>12,51</a:t>
            </a:r>
            <a:r>
              <a:rPr lang="fr-FR" sz="2400" b="1" dirty="0">
                <a:latin typeface="Cambria" pitchFamily="18" charset="0"/>
                <a:cs typeface="Calibri" pitchFamily="34" charset="0"/>
              </a:rPr>
              <a:t>%) </a:t>
            </a:r>
            <a:r>
              <a:rPr kumimoji="0" lang="fr-FR" sz="2600" b="0" i="0" u="none" strike="noStrike" cap="none" normalizeH="0" baseline="0" dirty="0">
                <a:ln>
                  <a:noFill/>
                </a:ln>
                <a:effectLst/>
                <a:latin typeface="Cambria" pitchFamily="18" charset="0"/>
                <a:ea typeface="Times New Roman" pitchFamily="18" charset="0"/>
                <a:cs typeface="Calibri" pitchFamily="34" charset="0"/>
              </a:rPr>
              <a:t>apr</a:t>
            </a:r>
            <a:r>
              <a:rPr kumimoji="0" lang="fr-FR" sz="2600" b="0" i="0" u="none" strike="noStrike" cap="none" normalizeH="0" baseline="0" dirty="0">
                <a:ln>
                  <a:noFill/>
                </a:ln>
                <a:effectLst/>
                <a:latin typeface="Calibri"/>
                <a:ea typeface="Times New Roman" pitchFamily="18" charset="0"/>
                <a:cs typeface="Calibri" pitchFamily="34" charset="0"/>
              </a:rPr>
              <a:t>è</a:t>
            </a:r>
            <a:r>
              <a:rPr kumimoji="0" lang="fr-FR" sz="2600" b="0" i="0" u="none" strike="noStrike" cap="none" normalizeH="0" baseline="0" dirty="0">
                <a:ln>
                  <a:noFill/>
                </a:ln>
                <a:effectLst/>
                <a:latin typeface="Cambria" pitchFamily="18" charset="0"/>
                <a:ea typeface="Times New Roman" pitchFamily="18" charset="0"/>
                <a:cs typeface="Calibri" pitchFamily="34" charset="0"/>
              </a:rPr>
              <a:t>s Pikine Gu</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diawaye </a:t>
            </a:r>
            <a:r>
              <a:rPr kumimoji="0" lang="fr-FR" sz="2600" b="1" i="0" u="none" strike="noStrike" cap="none" normalizeH="0" baseline="0" dirty="0">
                <a:ln>
                  <a:noFill/>
                </a:ln>
                <a:effectLst/>
                <a:latin typeface="Cambria" pitchFamily="18" charset="0"/>
                <a:ea typeface="Times New Roman" pitchFamily="18" charset="0"/>
                <a:cs typeface="Calibri" pitchFamily="34" charset="0"/>
              </a:rPr>
              <a:t>(</a:t>
            </a:r>
            <a:r>
              <a:rPr lang="fr-SN" b="1" dirty="0"/>
              <a:t>588</a:t>
            </a:r>
            <a:r>
              <a:rPr lang="fr-FR" b="1" dirty="0">
                <a:latin typeface="Cambria" pitchFamily="18" charset="0"/>
                <a:ea typeface="Times New Roman" pitchFamily="18" charset="0"/>
                <a:cs typeface="Calibri" pitchFamily="34" charset="0"/>
              </a:rPr>
              <a:t> </a:t>
            </a:r>
            <a:r>
              <a:rPr lang="fr-FR" sz="2600" b="1" dirty="0">
                <a:latin typeface="Cambria" pitchFamily="18" charset="0"/>
                <a:cs typeface="Calibri" pitchFamily="34" charset="0"/>
              </a:rPr>
              <a:t>)</a:t>
            </a:r>
            <a:r>
              <a:rPr kumimoji="0" lang="fr-FR" sz="2600" b="1" i="0" u="none" strike="noStrike" cap="none" normalizeH="0" baseline="0" dirty="0">
                <a:ln>
                  <a:noFill/>
                </a:ln>
                <a:effectLst/>
                <a:latin typeface="Cambria" pitchFamily="18" charset="0"/>
                <a:ea typeface="Times New Roman" pitchFamily="18" charset="0"/>
                <a:cs typeface="Calibri" pitchFamily="34" charset="0"/>
              </a:rPr>
              <a:t>;</a:t>
            </a:r>
            <a:endParaRPr kumimoji="0" lang="fr-FR" sz="2600" b="1"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600" b="0" i="0" u="none" strike="noStrike" cap="none" normalizeH="0" baseline="0" dirty="0">
                <a:ln>
                  <a:noFill/>
                </a:ln>
                <a:effectLst/>
                <a:latin typeface="Cambria" pitchFamily="18" charset="0"/>
                <a:ea typeface="Times New Roman" pitchFamily="18" charset="0"/>
                <a:cs typeface="Calibri" pitchFamily="34" charset="0"/>
              </a:rPr>
              <a:t>La diversit</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 de l</a:t>
            </a:r>
            <a:r>
              <a:rPr kumimoji="0" lang="fr-FR" sz="2600" b="0" i="0" u="none" strike="noStrike" cap="none" normalizeH="0" baseline="0" dirty="0">
                <a:ln>
                  <a:noFill/>
                </a:ln>
                <a:effectLst/>
                <a:latin typeface="Calibri"/>
                <a:ea typeface="Times New Roman" pitchFamily="18" charset="0"/>
                <a:cs typeface="Calibri" pitchFamily="34" charset="0"/>
              </a:rPr>
              <a:t>’</a:t>
            </a:r>
            <a:r>
              <a:rPr kumimoji="0" lang="fr-FR" sz="2600" b="0" i="0" u="none" strike="noStrike" cap="none" normalizeH="0" baseline="0" dirty="0">
                <a:ln>
                  <a:noFill/>
                </a:ln>
                <a:effectLst/>
                <a:latin typeface="Cambria" pitchFamily="18" charset="0"/>
                <a:ea typeface="Times New Roman" pitchFamily="18" charset="0"/>
                <a:cs typeface="Calibri" pitchFamily="34" charset="0"/>
              </a:rPr>
              <a:t>offre d</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ducation pr</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scolaire</a:t>
            </a:r>
            <a:r>
              <a:rPr kumimoji="0" lang="fr-FR" sz="2600" b="0" i="0" u="none" strike="noStrike" cap="none" normalizeH="0" baseline="0" dirty="0">
                <a:ln>
                  <a:noFill/>
                </a:ln>
                <a:effectLst/>
                <a:latin typeface="Calibri"/>
                <a:ea typeface="Times New Roman" pitchFamily="18" charset="0"/>
                <a:cs typeface="Calibri" pitchFamily="34" charset="0"/>
              </a:rPr>
              <a:t> </a:t>
            </a:r>
            <a:r>
              <a:rPr kumimoji="0" lang="fr-FR" sz="2600" b="0" i="0" u="none" strike="noStrike" cap="none" normalizeH="0" baseline="0" dirty="0">
                <a:ln>
                  <a:noFill/>
                </a:ln>
                <a:effectLst/>
                <a:latin typeface="Cambria" pitchFamily="18" charset="0"/>
                <a:ea typeface="Times New Roman" pitchFamily="18" charset="0"/>
                <a:cs typeface="Calibri" pitchFamily="34" charset="0"/>
              </a:rPr>
              <a:t>;</a:t>
            </a:r>
            <a:endParaRPr kumimoji="0" lang="fr-FR" sz="26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600" b="0" i="0" u="none" strike="noStrike" cap="none" normalizeH="0" baseline="0" dirty="0">
                <a:ln>
                  <a:noFill/>
                </a:ln>
                <a:effectLst/>
                <a:latin typeface="Cambria" pitchFamily="18" charset="0"/>
                <a:ea typeface="Times New Roman" pitchFamily="18" charset="0"/>
                <a:cs typeface="Calibri" pitchFamily="34" charset="0"/>
              </a:rPr>
              <a:t>L</a:t>
            </a:r>
            <a:r>
              <a:rPr kumimoji="0" lang="fr-FR" sz="2600" b="0" i="0" u="none" strike="noStrike" cap="none" normalizeH="0" baseline="0" dirty="0">
                <a:ln>
                  <a:noFill/>
                </a:ln>
                <a:effectLst/>
                <a:latin typeface="Calibri"/>
                <a:ea typeface="Times New Roman" pitchFamily="18" charset="0"/>
                <a:cs typeface="Calibri" pitchFamily="34" charset="0"/>
              </a:rPr>
              <a:t>’</a:t>
            </a:r>
            <a:r>
              <a:rPr kumimoji="0" lang="fr-FR" sz="2600" b="0" i="0" u="none" strike="noStrike" cap="none" normalizeH="0" baseline="0" dirty="0">
                <a:ln>
                  <a:noFill/>
                </a:ln>
                <a:effectLst/>
                <a:latin typeface="Cambria" pitchFamily="18" charset="0"/>
                <a:ea typeface="Times New Roman" pitchFamily="18" charset="0"/>
                <a:cs typeface="Calibri" pitchFamily="34" charset="0"/>
              </a:rPr>
              <a:t>absence d</a:t>
            </a:r>
            <a:r>
              <a:rPr kumimoji="0" lang="fr-FR" sz="2600" b="0" i="0" u="none" strike="noStrike" cap="none" normalizeH="0" baseline="0" dirty="0">
                <a:ln>
                  <a:noFill/>
                </a:ln>
                <a:effectLst/>
                <a:latin typeface="Calibri"/>
                <a:ea typeface="Times New Roman" pitchFamily="18" charset="0"/>
                <a:cs typeface="Calibri" pitchFamily="34" charset="0"/>
              </a:rPr>
              <a:t>’</a:t>
            </a:r>
            <a:r>
              <a:rPr kumimoji="0" lang="fr-FR" sz="2600" b="0" i="0" u="none" strike="noStrike" cap="none" normalizeH="0" baseline="0" dirty="0">
                <a:ln>
                  <a:noFill/>
                </a:ln>
                <a:effectLst/>
                <a:latin typeface="Cambria" pitchFamily="18" charset="0"/>
                <a:ea typeface="Times New Roman" pitchFamily="18" charset="0"/>
                <a:cs typeface="Calibri" pitchFamily="34" charset="0"/>
              </a:rPr>
              <a:t>offre d</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ducation pr</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scolaire franco- arabe publique</a:t>
            </a:r>
            <a:r>
              <a:rPr kumimoji="0" lang="fr-FR" sz="2600" b="0" i="0" u="none" strike="noStrike" cap="none" normalizeH="0" baseline="0" dirty="0">
                <a:ln>
                  <a:noFill/>
                </a:ln>
                <a:effectLst/>
                <a:latin typeface="Calibri"/>
                <a:ea typeface="Times New Roman" pitchFamily="18" charset="0"/>
                <a:cs typeface="Calibri" pitchFamily="34" charset="0"/>
              </a:rPr>
              <a:t> </a:t>
            </a:r>
            <a:r>
              <a:rPr kumimoji="0" lang="fr-FR" sz="2600" b="0" i="0" u="none" strike="noStrike" cap="none" normalizeH="0" baseline="0" dirty="0">
                <a:ln>
                  <a:noFill/>
                </a:ln>
                <a:effectLst/>
                <a:latin typeface="Cambria" pitchFamily="18" charset="0"/>
                <a:ea typeface="Times New Roman" pitchFamily="18" charset="0"/>
                <a:cs typeface="Calibri" pitchFamily="34" charset="0"/>
              </a:rPr>
              <a:t>;</a:t>
            </a:r>
            <a:endParaRPr kumimoji="0" lang="fr-FR" sz="26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600" b="0" i="0" u="none" strike="noStrike" cap="none" normalizeH="0" baseline="0" dirty="0">
                <a:ln>
                  <a:noFill/>
                </a:ln>
                <a:effectLst/>
                <a:latin typeface="Cambria" pitchFamily="18" charset="0"/>
                <a:ea typeface="Times New Roman" pitchFamily="18" charset="0"/>
                <a:cs typeface="Calibri" pitchFamily="34" charset="0"/>
              </a:rPr>
              <a:t>La pr</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dominance du priv</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 dans l</a:t>
            </a:r>
            <a:r>
              <a:rPr kumimoji="0" lang="fr-FR" sz="2600" b="0" i="0" u="none" strike="noStrike" cap="none" normalizeH="0" baseline="0" dirty="0">
                <a:ln>
                  <a:noFill/>
                </a:ln>
                <a:effectLst/>
                <a:latin typeface="Calibri"/>
                <a:ea typeface="Times New Roman" pitchFamily="18" charset="0"/>
                <a:cs typeface="Calibri" pitchFamily="34" charset="0"/>
              </a:rPr>
              <a:t>’</a:t>
            </a:r>
            <a:r>
              <a:rPr kumimoji="0" lang="fr-FR" sz="2600" b="0" i="0" u="none" strike="noStrike" cap="none" normalizeH="0" baseline="0" dirty="0">
                <a:ln>
                  <a:noFill/>
                </a:ln>
                <a:effectLst/>
                <a:latin typeface="Cambria" pitchFamily="18" charset="0"/>
                <a:ea typeface="Times New Roman" pitchFamily="18" charset="0"/>
                <a:cs typeface="Calibri" pitchFamily="34" charset="0"/>
              </a:rPr>
              <a:t>offre d</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ducation </a:t>
            </a:r>
            <a:r>
              <a:rPr kumimoji="0" lang="fr-FR" sz="2600" b="0" i="0" u="none" strike="noStrike" cap="none" normalizeH="0" baseline="0" dirty="0" smtClean="0">
                <a:ln>
                  <a:noFill/>
                </a:ln>
                <a:effectLst/>
                <a:latin typeface="Cambria" pitchFamily="18" charset="0"/>
                <a:ea typeface="Times New Roman" pitchFamily="18" charset="0"/>
                <a:cs typeface="Calibri" pitchFamily="34" charset="0"/>
              </a:rPr>
              <a:t>pr</a:t>
            </a:r>
            <a:r>
              <a:rPr kumimoji="0" lang="fr-FR" sz="2600" b="0" i="0" u="none" strike="noStrike" cap="none" normalizeH="0" baseline="0" dirty="0" smtClean="0">
                <a:ln>
                  <a:noFill/>
                </a:ln>
                <a:effectLst/>
                <a:latin typeface="Calibri"/>
                <a:ea typeface="Times New Roman" pitchFamily="18" charset="0"/>
                <a:cs typeface="Calibri" pitchFamily="34" charset="0"/>
              </a:rPr>
              <a:t>é</a:t>
            </a:r>
            <a:r>
              <a:rPr kumimoji="0" lang="fr-FR" sz="2600" b="0" i="0" u="none" strike="noStrike" cap="none" normalizeH="0" baseline="0" dirty="0" smtClean="0">
                <a:ln>
                  <a:noFill/>
                </a:ln>
                <a:effectLst/>
                <a:latin typeface="Cambria" pitchFamily="18" charset="0"/>
                <a:ea typeface="Times New Roman" pitchFamily="18" charset="0"/>
                <a:cs typeface="Calibri" pitchFamily="34" charset="0"/>
              </a:rPr>
              <a:t>scolaire;</a:t>
            </a:r>
            <a:endParaRPr kumimoji="0" lang="fr-FR" sz="2600" b="0" i="0" u="none" strike="noStrike" cap="none" normalizeH="0" baseline="0" dirty="0">
              <a:ln>
                <a:noFill/>
              </a:ln>
              <a:effectLst/>
              <a:latin typeface="Cambria" pitchFamily="18"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fr-FR" sz="2600" dirty="0">
                <a:latin typeface="Cambria" pitchFamily="18" charset="0"/>
                <a:cs typeface="Calibri" pitchFamily="34" charset="0"/>
              </a:rPr>
              <a:t>Indice de parité en faveur des </a:t>
            </a:r>
            <a:r>
              <a:rPr lang="fr-FR" sz="2600" dirty="0" smtClean="0">
                <a:latin typeface="Cambria" pitchFamily="18" charset="0"/>
                <a:cs typeface="Calibri" pitchFamily="34" charset="0"/>
              </a:rPr>
              <a:t>filles</a:t>
            </a:r>
            <a:endParaRPr kumimoji="0" lang="fr-FR" sz="2600" b="0" i="0" u="none" strike="noStrike" cap="none" normalizeH="0" baseline="0" dirty="0">
              <a:ln>
                <a:noFill/>
              </a:ln>
              <a:effectLst/>
              <a:latin typeface="Arial" pitchFamily="34" charset="0"/>
              <a:cs typeface="Arial" pitchFamily="34" charset="0"/>
            </a:endParaRPr>
          </a:p>
        </p:txBody>
      </p:sp>
      <p:sp>
        <p:nvSpPr>
          <p:cNvPr id="5" name="Titre 1">
            <a:extLst>
              <a:ext uri="{FF2B5EF4-FFF2-40B4-BE49-F238E27FC236}">
                <a16:creationId xmlns="" xmlns:a16="http://schemas.microsoft.com/office/drawing/2014/main" id="{57D27969-C3BC-4181-BC03-44F76A37E194}"/>
              </a:ext>
            </a:extLst>
          </p:cNvPr>
          <p:cNvSpPr txBox="1">
            <a:spLocks/>
          </p:cNvSpPr>
          <p:nvPr/>
        </p:nvSpPr>
        <p:spPr>
          <a:xfrm>
            <a:off x="2915816" y="404664"/>
            <a:ext cx="3168352" cy="504056"/>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400" b="1" dirty="0" smtClean="0">
                <a:solidFill>
                  <a:srgbClr val="0070C0"/>
                </a:solidFill>
              </a:rPr>
              <a:t>Analyse:</a:t>
            </a:r>
            <a:endParaRPr lang="fr-FR" sz="3200" b="1" dirty="0">
              <a:solidFill>
                <a:srgbClr val="0070C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425695022"/>
              </p:ext>
            </p:extLst>
          </p:nvPr>
        </p:nvGraphicFramePr>
        <p:xfrm>
          <a:off x="539552" y="476672"/>
          <a:ext cx="8208910" cy="5832648"/>
        </p:xfrm>
        <a:graphic>
          <a:graphicData uri="http://schemas.openxmlformats.org/drawingml/2006/table">
            <a:tbl>
              <a:tblPr/>
              <a:tblGrid>
                <a:gridCol w="4138944">
                  <a:extLst>
                    <a:ext uri="{9D8B030D-6E8A-4147-A177-3AD203B41FA5}">
                      <a16:colId xmlns="" xmlns:a16="http://schemas.microsoft.com/office/drawing/2014/main" val="20000"/>
                    </a:ext>
                  </a:extLst>
                </a:gridCol>
                <a:gridCol w="4069966">
                  <a:extLst>
                    <a:ext uri="{9D8B030D-6E8A-4147-A177-3AD203B41FA5}">
                      <a16:colId xmlns="" xmlns:a16="http://schemas.microsoft.com/office/drawing/2014/main" val="20001"/>
                    </a:ext>
                  </a:extLst>
                </a:gridCol>
              </a:tblGrid>
              <a:tr h="740334">
                <a:tc>
                  <a:txBody>
                    <a:bodyPr/>
                    <a:lstStyle/>
                    <a:p>
                      <a:pPr algn="ctr">
                        <a:lnSpc>
                          <a:spcPct val="115000"/>
                        </a:lnSpc>
                        <a:spcAft>
                          <a:spcPts val="0"/>
                        </a:spcAft>
                      </a:pPr>
                      <a:r>
                        <a:rPr lang="fr-FR" sz="2000" b="1" dirty="0">
                          <a:solidFill>
                            <a:srgbClr val="000000"/>
                          </a:solidFill>
                          <a:latin typeface="Cambria"/>
                          <a:ea typeface="Times New Roman"/>
                          <a:cs typeface="Times New Roman"/>
                        </a:rPr>
                        <a:t>Difficultés</a:t>
                      </a:r>
                      <a:r>
                        <a:rPr lang="fr-FR" sz="2000" b="1" baseline="0" dirty="0">
                          <a:solidFill>
                            <a:srgbClr val="000000"/>
                          </a:solidFill>
                          <a:latin typeface="Cambria"/>
                          <a:ea typeface="Times New Roman"/>
                          <a:cs typeface="Times New Roman"/>
                        </a:rPr>
                        <a:t> rencontrées</a:t>
                      </a:r>
                      <a:endParaRPr lang="fr-FR" sz="2000" dirty="0">
                        <a:latin typeface="Calibri"/>
                        <a:ea typeface="Times New Roman"/>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dirty="0">
                          <a:solidFill>
                            <a:srgbClr val="000000"/>
                          </a:solidFill>
                          <a:latin typeface="Cambria"/>
                          <a:ea typeface="Times New Roman"/>
                          <a:cs typeface="Times New Roman"/>
                        </a:rPr>
                        <a:t>Défis /Recommandations</a:t>
                      </a:r>
                      <a:endParaRPr lang="fr-FR" sz="2000" dirty="0">
                        <a:latin typeface="Calibri"/>
                        <a:ea typeface="Times New Roman"/>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extLst>
                  <a:ext uri="{0D108BD9-81ED-4DB2-BD59-A6C34878D82A}">
                    <a16:rowId xmlns="" xmlns:a16="http://schemas.microsoft.com/office/drawing/2014/main" val="10000"/>
                  </a:ext>
                </a:extLst>
              </a:tr>
              <a:tr h="5092314">
                <a:tc>
                  <a:txBody>
                    <a:bodyPr/>
                    <a:lstStyle/>
                    <a:p>
                      <a:pPr marL="285750" lvl="0" indent="-285750">
                        <a:buFont typeface="Arial" panose="020B0604020202020204" pitchFamily="34" charset="0"/>
                        <a:buChar char="•"/>
                      </a:pP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La généralisation des progressions harmonisées;</a:t>
                      </a:r>
                    </a:p>
                    <a:p>
                      <a:pPr marL="285750" lvl="0" indent="-285750">
                        <a:buFont typeface="Arial" panose="020B0604020202020204" pitchFamily="34" charset="0"/>
                        <a:buChar char="•"/>
                      </a:pP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 l’effectivité </a:t>
                      </a: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dans la prise en charge des structures du sous secteur</a:t>
                      </a:r>
                      <a:r>
                        <a:rPr kumimoji="0" lang="fr-FR" sz="2000" b="1" kern="1200" baseline="0" dirty="0">
                          <a:solidFill>
                            <a:schemeClr val="tx1"/>
                          </a:solidFill>
                          <a:effectLst/>
                          <a:latin typeface="Times New Roman" panose="02020603050405020304" pitchFamily="18" charset="0"/>
                          <a:ea typeface="+mn-ea"/>
                          <a:cs typeface="Times New Roman" panose="02020603050405020304" pitchFamily="18" charset="0"/>
                        </a:rPr>
                        <a:t> </a:t>
                      </a: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par les collectivités </a:t>
                      </a: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territoriales</a:t>
                      </a:r>
                    </a:p>
                    <a:p>
                      <a:pPr marL="285750" lvl="0" indent="-285750">
                        <a:buFont typeface="Arial" panose="020B0604020202020204" pitchFamily="34" charset="0"/>
                        <a:buChar char="•"/>
                      </a:pP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L’existence d’abris provisoires dans le communautaire</a:t>
                      </a:r>
                      <a:endParaRPr kumimoji="0" lang="fr-FR" sz="2000" b="1" kern="1200" dirty="0">
                        <a:solidFill>
                          <a:schemeClr val="tx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 </a:t>
                      </a: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la</a:t>
                      </a:r>
                      <a:r>
                        <a:rPr kumimoji="0" lang="fr-FR" sz="20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mobilisation </a:t>
                      </a: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de ressources additionnelles </a:t>
                      </a:r>
                    </a:p>
                    <a:p>
                      <a:pPr marL="285750" lvl="0" indent="-285750">
                        <a:buFont typeface="Arial" panose="020B0604020202020204" pitchFamily="34" charset="0"/>
                        <a:buChar char="•"/>
                      </a:pP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la modicité de l’allocation budgétaire au programme</a:t>
                      </a:r>
                    </a:p>
                    <a:p>
                      <a:pPr marL="285750" lvl="0" indent="-285750">
                        <a:buFont typeface="Arial" panose="020B0604020202020204" pitchFamily="34" charset="0"/>
                        <a:buChar char="•"/>
                      </a:pP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Absence d’offre d’éducation préscolaire franco-arabe publique</a:t>
                      </a:r>
                      <a:endParaRPr lang="fr-FR" sz="3600" b="1" dirty="0">
                        <a:latin typeface="Times New Roman" panose="02020603050405020304" pitchFamily="18" charset="0"/>
                        <a:ea typeface="Times New Roman"/>
                        <a:cs typeface="Times New Roman" panose="02020603050405020304" pitchFamily="18" charset="0"/>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342900" lvl="0" indent="-342900">
                        <a:buFont typeface="Arial" panose="020B0604020202020204" pitchFamily="34" charset="0"/>
                        <a:buChar char="•"/>
                      </a:pP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Harmoniser</a:t>
                      </a:r>
                      <a:r>
                        <a:rPr kumimoji="0" lang="fr-FR" sz="2000" b="1" kern="1200" baseline="0" dirty="0" smtClean="0">
                          <a:solidFill>
                            <a:schemeClr val="tx1"/>
                          </a:solidFill>
                          <a:effectLst/>
                          <a:latin typeface="Times New Roman" panose="02020603050405020304" pitchFamily="18" charset="0"/>
                          <a:ea typeface="+mn-ea"/>
                          <a:cs typeface="Times New Roman" panose="02020603050405020304" pitchFamily="18" charset="0"/>
                        </a:rPr>
                        <a:t> les progressions à l’</a:t>
                      </a:r>
                      <a:r>
                        <a:rPr kumimoji="0" lang="fr-FR" sz="2000" b="1" kern="1200" baseline="0" dirty="0" err="1" smtClean="0">
                          <a:solidFill>
                            <a:schemeClr val="tx1"/>
                          </a:solidFill>
                          <a:effectLst/>
                          <a:latin typeface="Times New Roman" panose="02020603050405020304" pitchFamily="18" charset="0"/>
                          <a:ea typeface="+mn-ea"/>
                          <a:cs typeface="Times New Roman" panose="02020603050405020304" pitchFamily="18" charset="0"/>
                        </a:rPr>
                        <a:t>echelle</a:t>
                      </a:r>
                      <a:r>
                        <a:rPr kumimoji="0" lang="fr-FR" sz="2000" b="1" kern="1200" baseline="0" dirty="0" smtClean="0">
                          <a:solidFill>
                            <a:schemeClr val="tx1"/>
                          </a:solidFill>
                          <a:effectLst/>
                          <a:latin typeface="Times New Roman" panose="02020603050405020304" pitchFamily="18" charset="0"/>
                          <a:ea typeface="+mn-ea"/>
                          <a:cs typeface="Times New Roman" panose="02020603050405020304" pitchFamily="18" charset="0"/>
                        </a:rPr>
                        <a:t> de l’académie;</a:t>
                      </a:r>
                    </a:p>
                    <a:p>
                      <a:pPr marL="342900" lvl="0" indent="-342900">
                        <a:buFont typeface="Arial" panose="020B0604020202020204" pitchFamily="34" charset="0"/>
                        <a:buChar char="•"/>
                      </a:pP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Mobiliser </a:t>
                      </a: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le potentiel des communautés de base et du secteur privé pour </a:t>
                      </a: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l’élargissement </a:t>
                      </a: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de l’offre;</a:t>
                      </a:r>
                    </a:p>
                    <a:p>
                      <a:pPr marL="342900" lvl="0" indent="-342900">
                        <a:buFont typeface="Arial" panose="020B0604020202020204" pitchFamily="34" charset="0"/>
                        <a:buChar char="•"/>
                      </a:pP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Résorber les abris provisoires et améliorer le cadre de vie peu inclusif et sécurisé des structures ;</a:t>
                      </a:r>
                    </a:p>
                    <a:p>
                      <a:pPr marL="342900" lvl="0" indent="-342900">
                        <a:buFont typeface="Arial" panose="020B0604020202020204" pitchFamily="34" charset="0"/>
                        <a:buChar char="•"/>
                      </a:pP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Accroître l’allocation budgétaire et les appuis au programme ;</a:t>
                      </a:r>
                    </a:p>
                    <a:p>
                      <a:pPr marL="342900" lvl="0" indent="-342900">
                        <a:buFont typeface="Arial" panose="020B0604020202020204" pitchFamily="34" charset="0"/>
                        <a:buChar char="•"/>
                      </a:pP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Elargir le réseau des classes préscolaires à l’élémentaire (CPE) notamment en zone rurale.</a:t>
                      </a: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712227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361356" y="346681"/>
            <a:ext cx="4565303" cy="523220"/>
          </a:xfrm>
          <a:prstGeom prst="rect">
            <a:avLst/>
          </a:prstGeom>
        </p:spPr>
        <p:txBody>
          <a:bodyPr wrap="square">
            <a:spAutoFit/>
          </a:bodyPr>
          <a:lstStyle/>
          <a:p>
            <a:pPr algn="ctr"/>
            <a:r>
              <a:rPr lang="fr-FR" sz="2400" dirty="0">
                <a:solidFill>
                  <a:srgbClr val="7030A0"/>
                </a:solidFill>
                <a:latin typeface="Algerian" pitchFamily="82" charset="0"/>
              </a:rPr>
              <a:t>Enseignement</a:t>
            </a:r>
            <a:r>
              <a:rPr lang="fr-FR" sz="2800" dirty="0">
                <a:solidFill>
                  <a:srgbClr val="7030A0"/>
                </a:solidFill>
                <a:latin typeface="Algerian" pitchFamily="82" charset="0"/>
              </a:rPr>
              <a:t> </a:t>
            </a:r>
            <a:r>
              <a:rPr lang="fr-FR" sz="2400" dirty="0">
                <a:solidFill>
                  <a:srgbClr val="7030A0"/>
                </a:solidFill>
                <a:latin typeface="Algerian" pitchFamily="82" charset="0"/>
              </a:rPr>
              <a:t>Elémentaire</a:t>
            </a:r>
          </a:p>
        </p:txBody>
      </p:sp>
      <p:pic>
        <p:nvPicPr>
          <p:cNvPr id="5" name="Image 4">
            <a:extLst>
              <a:ext uri="{FF2B5EF4-FFF2-40B4-BE49-F238E27FC236}">
                <a16:creationId xmlns="" xmlns:a16="http://schemas.microsoft.com/office/drawing/2014/main" id="{F5E58E66-39B1-AD48-9EA3-D6C37FE700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9592" y="869901"/>
            <a:ext cx="7488832" cy="5151387"/>
          </a:xfrm>
          <a:prstGeom prst="rect">
            <a:avLst/>
          </a:prstGeom>
          <a:noFill/>
          <a:ln w="9525">
            <a:solidFill>
              <a:srgbClr val="00B050"/>
            </a:solidFill>
            <a:miter lim="800000"/>
            <a:headEnd/>
            <a:tailEnd/>
          </a:ln>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172632" y="31390"/>
            <a:ext cx="6798735" cy="1303867"/>
          </a:xfrm>
        </p:spPr>
        <p:txBody>
          <a:bodyPr/>
          <a:lstStyle/>
          <a:p>
            <a:pPr algn="ctr"/>
            <a:r>
              <a:rPr lang="fr-FR" b="1" dirty="0"/>
              <a:t>Plan de présentation</a:t>
            </a:r>
          </a:p>
        </p:txBody>
      </p:sp>
      <p:sp>
        <p:nvSpPr>
          <p:cNvPr id="5" name="Espace réservé de la date 4">
            <a:extLst>
              <a:ext uri="{FF2B5EF4-FFF2-40B4-BE49-F238E27FC236}">
                <a16:creationId xmlns="" xmlns:a16="http://schemas.microsoft.com/office/drawing/2014/main" id="{E3D823C3-B426-446D-866F-324BC8517FFC}"/>
              </a:ext>
            </a:extLst>
          </p:cNvPr>
          <p:cNvSpPr>
            <a:spLocks noGrp="1"/>
          </p:cNvSpPr>
          <p:nvPr>
            <p:ph type="dt" sz="half" idx="10"/>
          </p:nvPr>
        </p:nvSpPr>
        <p:spPr/>
        <p:txBody>
          <a:bodyPr/>
          <a:lstStyle/>
          <a:p>
            <a:r>
              <a:rPr lang="fr-FR"/>
              <a:t>14/04/2022</a:t>
            </a:r>
          </a:p>
        </p:txBody>
      </p:sp>
      <p:sp>
        <p:nvSpPr>
          <p:cNvPr id="3" name="Rectangle 5"/>
          <p:cNvSpPr>
            <a:spLocks noChangeArrowheads="1"/>
          </p:cNvSpPr>
          <p:nvPr/>
        </p:nvSpPr>
        <p:spPr bwMode="auto">
          <a:xfrm>
            <a:off x="287523" y="1196752"/>
            <a:ext cx="8568952" cy="283663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1698625" algn="l"/>
              </a:tabLst>
            </a:pPr>
            <a:r>
              <a:rPr lang="fr-FR" altLang="zh-TW" sz="4000" dirty="0">
                <a:solidFill>
                  <a:srgbClr val="0070C0"/>
                </a:solidFill>
                <a:latin typeface="Franklin Gothic Medium Cond" pitchFamily="34" charset="0"/>
                <a:ea typeface="Times New Roman" pitchFamily="18" charset="0"/>
                <a:cs typeface="Times New Roman" pitchFamily="18" charset="0"/>
              </a:rPr>
              <a:t>I - Rapport annuel de performances de </a:t>
            </a:r>
            <a:r>
              <a:rPr lang="fr-FR" altLang="zh-TW" sz="4000" dirty="0" smtClean="0">
                <a:solidFill>
                  <a:srgbClr val="0070C0"/>
                </a:solidFill>
                <a:latin typeface="Franklin Gothic Medium Cond" pitchFamily="34" charset="0"/>
                <a:ea typeface="Times New Roman" pitchFamily="18" charset="0"/>
                <a:cs typeface="Times New Roman" pitchFamily="18" charset="0"/>
              </a:rPr>
              <a:t>l’IA en </a:t>
            </a:r>
            <a:r>
              <a:rPr lang="fr-FR" altLang="zh-TW" sz="4000" dirty="0">
                <a:solidFill>
                  <a:srgbClr val="0070C0"/>
                </a:solidFill>
                <a:latin typeface="Franklin Gothic Medium Cond" pitchFamily="34" charset="0"/>
                <a:ea typeface="Times New Roman" pitchFamily="18" charset="0"/>
                <a:cs typeface="Times New Roman" pitchFamily="18" charset="0"/>
              </a:rPr>
              <a:t>2021</a:t>
            </a:r>
          </a:p>
          <a:p>
            <a:pPr lvl="0" algn="ctr" eaLnBrk="0" fontAlgn="base" hangingPunct="0">
              <a:spcBef>
                <a:spcPct val="0"/>
              </a:spcBef>
              <a:spcAft>
                <a:spcPct val="0"/>
              </a:spcAft>
              <a:tabLst>
                <a:tab pos="1698625" algn="l"/>
              </a:tabLst>
            </a:pPr>
            <a:r>
              <a:rPr lang="fr-FR" sz="2400" b="1" dirty="0"/>
              <a:t>la Présentation du Secteur de l’Education et de la Formation dans la région.</a:t>
            </a:r>
          </a:p>
          <a:p>
            <a:pPr lvl="0" algn="ctr" eaLnBrk="0" fontAlgn="base" hangingPunct="0">
              <a:spcBef>
                <a:spcPct val="0"/>
              </a:spcBef>
              <a:spcAft>
                <a:spcPct val="0"/>
              </a:spcAft>
              <a:tabLst>
                <a:tab pos="1698625" algn="l"/>
              </a:tabLst>
            </a:pPr>
            <a:r>
              <a:rPr lang="fr-FR" sz="2400" b="1" dirty="0"/>
              <a:t>le bilan de l’année 2021 par programme et par axe stratégique du PAQUET-EF.</a:t>
            </a:r>
          </a:p>
        </p:txBody>
      </p:sp>
      <p:sp>
        <p:nvSpPr>
          <p:cNvPr id="4" name="Rectangle 5"/>
          <p:cNvSpPr>
            <a:spLocks noChangeArrowheads="1"/>
          </p:cNvSpPr>
          <p:nvPr/>
        </p:nvSpPr>
        <p:spPr bwMode="auto">
          <a:xfrm>
            <a:off x="198893" y="4426762"/>
            <a:ext cx="8640960" cy="1543972"/>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lvl="0" eaLnBrk="0" fontAlgn="base" hangingPunct="0">
              <a:spcBef>
                <a:spcPct val="0"/>
              </a:spcBef>
              <a:spcAft>
                <a:spcPct val="0"/>
              </a:spcAft>
              <a:tabLst>
                <a:tab pos="1698625" algn="l"/>
              </a:tabLst>
            </a:pPr>
            <a:r>
              <a:rPr lang="fr-FR" sz="4000" b="1" dirty="0">
                <a:solidFill>
                  <a:srgbClr val="0070C0"/>
                </a:solidFill>
                <a:latin typeface="Franklin Gothic Medium Cond" pitchFamily="34" charset="0"/>
                <a:cs typeface="Times New Roman" pitchFamily="18" charset="0"/>
              </a:rPr>
              <a:t>    </a:t>
            </a:r>
            <a:r>
              <a:rPr lang="fr-FR" sz="4400" b="1" dirty="0">
                <a:solidFill>
                  <a:srgbClr val="0070C0"/>
                </a:solidFill>
              </a:rPr>
              <a:t>II - </a:t>
            </a:r>
            <a:r>
              <a:rPr lang="fr-FR" sz="4000" dirty="0">
                <a:solidFill>
                  <a:srgbClr val="0070C0"/>
                </a:solidFill>
                <a:latin typeface="Franklin Gothic Medium Cond" pitchFamily="34" charset="0"/>
                <a:cs typeface="Times New Roman" pitchFamily="18" charset="0"/>
              </a:rPr>
              <a:t>Le PTA 2022</a:t>
            </a:r>
          </a:p>
          <a:p>
            <a:pPr lvl="0" algn="ctr" eaLnBrk="0" fontAlgn="base" hangingPunct="0">
              <a:spcBef>
                <a:spcPct val="0"/>
              </a:spcBef>
              <a:spcAft>
                <a:spcPct val="0"/>
              </a:spcAft>
              <a:tabLst>
                <a:tab pos="1698625" algn="l"/>
              </a:tabLst>
            </a:pPr>
            <a:r>
              <a:rPr lang="fr-FR" sz="2400" b="1" dirty="0"/>
              <a:t>la programmation de l’Académie en 2022 par axe stratégique du PAQUET-EF.</a:t>
            </a:r>
            <a:endParaRPr kumimoji="0" lang="fr-FR" altLang="zh-TW" sz="28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439652" y="-6306"/>
            <a:ext cx="6264696" cy="351378"/>
          </a:xfrm>
          <a:prstGeom prst="rect">
            <a:avLst/>
          </a:prstGeom>
        </p:spPr>
        <p:txBody>
          <a:bodyPr wrap="square">
            <a:spAutoFit/>
          </a:bodyPr>
          <a:lstStyle/>
          <a:p>
            <a:pPr lvl="0" algn="just">
              <a:lnSpc>
                <a:spcPct val="115000"/>
              </a:lnSpc>
              <a:spcAft>
                <a:spcPts val="1000"/>
              </a:spcAft>
              <a:tabLst>
                <a:tab pos="540385" algn="l"/>
              </a:tabLst>
            </a:pPr>
            <a:r>
              <a:rPr lang="fr-FR" sz="1600" b="1" spc="75" dirty="0">
                <a:solidFill>
                  <a:srgbClr val="7030A0"/>
                </a:solidFill>
                <a:latin typeface="Cambria" panose="02040503050406030204" pitchFamily="18" charset="0"/>
                <a:ea typeface="Times New Roman" panose="02020603050405020304" pitchFamily="18" charset="0"/>
                <a:cs typeface="Calibri" panose="020F0502020204030204" pitchFamily="34" charset="0"/>
              </a:rPr>
              <a:t>RESULTATS DU PROGRAMME ENSEIGNEMENT ELEMENTAIRE</a:t>
            </a:r>
            <a:endParaRPr lang="fr-FR" sz="1600" i="1" spc="75" dirty="0">
              <a:solidFill>
                <a:srgbClr val="7030A0"/>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109E83CA-8475-694A-83B5-CFCEB9832C01}"/>
              </a:ext>
            </a:extLst>
          </p:cNvPr>
          <p:cNvSpPr/>
          <p:nvPr/>
        </p:nvSpPr>
        <p:spPr>
          <a:xfrm>
            <a:off x="539552" y="257528"/>
            <a:ext cx="2972082" cy="357277"/>
          </a:xfrm>
          <a:prstGeom prst="rect">
            <a:avLst/>
          </a:prstGeom>
        </p:spPr>
        <p:txBody>
          <a:bodyPr wrap="square">
            <a:spAutoFit/>
          </a:bodyPr>
          <a:lstStyle/>
          <a:p>
            <a:pPr marL="742950" lvl="1" indent="-285750" algn="just">
              <a:lnSpc>
                <a:spcPct val="115000"/>
              </a:lnSpc>
              <a:spcAft>
                <a:spcPts val="1000"/>
              </a:spcAft>
              <a:buFont typeface="+mj-lt"/>
              <a:buAutoNum type="arabicPeriod"/>
            </a:pPr>
            <a:r>
              <a:rPr lang="fr-FR" sz="1600" b="1" dirty="0">
                <a:solidFill>
                  <a:srgbClr val="0070C0"/>
                </a:solidFill>
                <a:latin typeface="Cambria" panose="02040503050406030204" pitchFamily="18" charset="0"/>
                <a:ea typeface="Calibri" panose="020F0502020204030204" pitchFamily="34" charset="0"/>
                <a:cs typeface="Calibri" panose="020F0502020204030204" pitchFamily="34" charset="0"/>
              </a:rPr>
              <a:t>QUALITE AMELIOREE</a:t>
            </a:r>
            <a:endParaRPr lang="fr-FR"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au 1">
            <a:extLst>
              <a:ext uri="{FF2B5EF4-FFF2-40B4-BE49-F238E27FC236}">
                <a16:creationId xmlns="" xmlns:a16="http://schemas.microsoft.com/office/drawing/2014/main" id="{197052A0-2A2C-4FF7-88DC-B21687ED71B5}"/>
              </a:ext>
            </a:extLst>
          </p:cNvPr>
          <p:cNvGraphicFramePr>
            <a:graphicFrameLocks noGrp="1"/>
          </p:cNvGraphicFramePr>
          <p:nvPr>
            <p:extLst>
              <p:ext uri="{D42A27DB-BD31-4B8C-83A1-F6EECF244321}">
                <p14:modId xmlns:p14="http://schemas.microsoft.com/office/powerpoint/2010/main" val="2913367297"/>
              </p:ext>
            </p:extLst>
          </p:nvPr>
        </p:nvGraphicFramePr>
        <p:xfrm>
          <a:off x="683568" y="980728"/>
          <a:ext cx="7776863" cy="5190812"/>
        </p:xfrm>
        <a:graphic>
          <a:graphicData uri="http://schemas.openxmlformats.org/drawingml/2006/table">
            <a:tbl>
              <a:tblPr firstRow="1" firstCol="1" bandRow="1">
                <a:tableStyleId>{5C22544A-7EE6-4342-B048-85BDC9FD1C3A}</a:tableStyleId>
              </a:tblPr>
              <a:tblGrid>
                <a:gridCol w="3002948">
                  <a:extLst>
                    <a:ext uri="{9D8B030D-6E8A-4147-A177-3AD203B41FA5}">
                      <a16:colId xmlns="" xmlns:a16="http://schemas.microsoft.com/office/drawing/2014/main" val="1696219305"/>
                    </a:ext>
                  </a:extLst>
                </a:gridCol>
                <a:gridCol w="954783">
                  <a:extLst>
                    <a:ext uri="{9D8B030D-6E8A-4147-A177-3AD203B41FA5}">
                      <a16:colId xmlns="" xmlns:a16="http://schemas.microsoft.com/office/drawing/2014/main" val="1913918313"/>
                    </a:ext>
                  </a:extLst>
                </a:gridCol>
                <a:gridCol w="954783">
                  <a:extLst>
                    <a:ext uri="{9D8B030D-6E8A-4147-A177-3AD203B41FA5}">
                      <a16:colId xmlns="" xmlns:a16="http://schemas.microsoft.com/office/drawing/2014/main" val="3056650125"/>
                    </a:ext>
                  </a:extLst>
                </a:gridCol>
                <a:gridCol w="954783">
                  <a:extLst>
                    <a:ext uri="{9D8B030D-6E8A-4147-A177-3AD203B41FA5}">
                      <a16:colId xmlns="" xmlns:a16="http://schemas.microsoft.com/office/drawing/2014/main" val="3992602239"/>
                    </a:ext>
                  </a:extLst>
                </a:gridCol>
                <a:gridCol w="954783">
                  <a:extLst>
                    <a:ext uri="{9D8B030D-6E8A-4147-A177-3AD203B41FA5}">
                      <a16:colId xmlns="" xmlns:a16="http://schemas.microsoft.com/office/drawing/2014/main" val="2408224418"/>
                    </a:ext>
                  </a:extLst>
                </a:gridCol>
                <a:gridCol w="954783">
                  <a:extLst>
                    <a:ext uri="{9D8B030D-6E8A-4147-A177-3AD203B41FA5}">
                      <a16:colId xmlns="" xmlns:a16="http://schemas.microsoft.com/office/drawing/2014/main" val="813768608"/>
                    </a:ext>
                  </a:extLst>
                </a:gridCol>
              </a:tblGrid>
              <a:tr h="1656184">
                <a:tc>
                  <a:txBody>
                    <a:bodyPr/>
                    <a:lstStyle/>
                    <a:p>
                      <a:pPr algn="ctr">
                        <a:spcAft>
                          <a:spcPts val="0"/>
                        </a:spcAft>
                      </a:pPr>
                      <a:r>
                        <a:rPr lang="fr-FR" sz="2000" dirty="0">
                          <a:solidFill>
                            <a:schemeClr val="tx1"/>
                          </a:solidFill>
                          <a:effectLst/>
                        </a:rPr>
                        <a:t>Indicateurs</a:t>
                      </a:r>
                      <a:endParaRPr lang="fr-SN"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2000" dirty="0">
                          <a:solidFill>
                            <a:schemeClr val="tx1"/>
                          </a:solidFill>
                          <a:effectLst/>
                        </a:rPr>
                        <a:t>Référence 2020</a:t>
                      </a:r>
                      <a:endParaRPr lang="fr-SN"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2000" dirty="0">
                          <a:solidFill>
                            <a:schemeClr val="tx1"/>
                          </a:solidFill>
                          <a:effectLst/>
                        </a:rPr>
                        <a:t>Cible 2021</a:t>
                      </a:r>
                      <a:endParaRPr lang="fr-SN"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2000" dirty="0">
                          <a:solidFill>
                            <a:schemeClr val="tx1"/>
                          </a:solidFill>
                          <a:effectLst/>
                        </a:rPr>
                        <a:t>Réalisé 2021</a:t>
                      </a:r>
                      <a:endParaRPr lang="fr-SN"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2000" dirty="0">
                          <a:solidFill>
                            <a:schemeClr val="tx1"/>
                          </a:solidFill>
                          <a:effectLst/>
                        </a:rPr>
                        <a:t>Écart</a:t>
                      </a:r>
                      <a:endParaRPr lang="fr-SN" sz="1800" dirty="0">
                        <a:solidFill>
                          <a:schemeClr val="tx1"/>
                        </a:solidFill>
                        <a:effectLst/>
                      </a:endParaRPr>
                    </a:p>
                    <a:p>
                      <a:pPr algn="ctr">
                        <a:spcAft>
                          <a:spcPts val="0"/>
                        </a:spcAft>
                      </a:pPr>
                      <a:r>
                        <a:rPr lang="fr-FR" sz="2000" dirty="0">
                          <a:solidFill>
                            <a:schemeClr val="tx1"/>
                          </a:solidFill>
                          <a:effectLst/>
                        </a:rPr>
                        <a:t>(réalisé 2021-cibles 2021)</a:t>
                      </a:r>
                      <a:endParaRPr lang="fr-SN"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2000" dirty="0">
                          <a:solidFill>
                            <a:schemeClr val="tx1"/>
                          </a:solidFill>
                          <a:effectLst/>
                        </a:rPr>
                        <a:t>Cible 2022</a:t>
                      </a:r>
                      <a:endParaRPr lang="fr-SN"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75459193"/>
                  </a:ext>
                </a:extLst>
              </a:tr>
              <a:tr h="1584176">
                <a:tc>
                  <a:txBody>
                    <a:bodyPr/>
                    <a:lstStyle/>
                    <a:p>
                      <a:pPr>
                        <a:spcAft>
                          <a:spcPts val="0"/>
                        </a:spcAft>
                      </a:pPr>
                      <a:r>
                        <a:rPr lang="fr-FR" sz="1800" dirty="0">
                          <a:solidFill>
                            <a:schemeClr val="tx1"/>
                          </a:solidFill>
                          <a:effectLst/>
                        </a:rPr>
                        <a:t>Coefficient de variation globale des scores en termes de performances scolaires en lecture</a:t>
                      </a:r>
                      <a:endParaRPr lang="fr-SN"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a:solidFill>
                            <a:schemeClr val="tx1"/>
                          </a:solidFill>
                          <a:effectLst/>
                        </a:rPr>
                        <a:t>0,3</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smtClean="0">
                          <a:solidFill>
                            <a:schemeClr val="tx1"/>
                          </a:solidFill>
                          <a:effectLst/>
                        </a:rPr>
                        <a:t>0,15</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a:solidFill>
                            <a:schemeClr val="tx1"/>
                          </a:solidFill>
                          <a:effectLst/>
                        </a:rPr>
                        <a:t>0,28</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smtClean="0">
                          <a:solidFill>
                            <a:schemeClr val="tx1"/>
                          </a:solidFill>
                          <a:effectLst/>
                        </a:rPr>
                        <a:t>- 0,13</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smtClean="0">
                          <a:solidFill>
                            <a:schemeClr val="tx1"/>
                          </a:solidFill>
                          <a:effectLst/>
                        </a:rPr>
                        <a:t>0,15</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87334519"/>
                  </a:ext>
                </a:extLst>
              </a:tr>
              <a:tr h="1950452">
                <a:tc>
                  <a:txBody>
                    <a:bodyPr/>
                    <a:lstStyle/>
                    <a:p>
                      <a:pPr>
                        <a:spcAft>
                          <a:spcPts val="0"/>
                        </a:spcAft>
                      </a:pPr>
                      <a:r>
                        <a:rPr lang="fr-FR" sz="1800" dirty="0">
                          <a:solidFill>
                            <a:schemeClr val="tx1"/>
                          </a:solidFill>
                          <a:effectLst/>
                        </a:rPr>
                        <a:t>Coefficient de variation globale des scores en termes de performances scolaires en mathématiques</a:t>
                      </a:r>
                      <a:endParaRPr lang="fr-SN"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a:solidFill>
                            <a:schemeClr val="tx1"/>
                          </a:solidFill>
                          <a:effectLst/>
                        </a:rPr>
                        <a:t>0,26</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smtClean="0">
                          <a:solidFill>
                            <a:schemeClr val="tx1"/>
                          </a:solidFill>
                          <a:effectLst/>
                        </a:rPr>
                        <a:t>0,15</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a:solidFill>
                            <a:schemeClr val="tx1"/>
                          </a:solidFill>
                          <a:effectLst/>
                        </a:rPr>
                        <a:t>0,24</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smtClean="0">
                          <a:solidFill>
                            <a:schemeClr val="tx1"/>
                          </a:solidFill>
                          <a:effectLst/>
                        </a:rPr>
                        <a:t>-0,09</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fr-FR" sz="2000" b="1" dirty="0" smtClean="0">
                          <a:solidFill>
                            <a:schemeClr val="tx1"/>
                          </a:solidFill>
                          <a:effectLst/>
                        </a:rPr>
                        <a:t>0,15</a:t>
                      </a:r>
                      <a:endParaRPr lang="fr-SN"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01726218"/>
                  </a:ext>
                </a:extLst>
              </a:tr>
            </a:tbl>
          </a:graphicData>
        </a:graphic>
      </p:graphicFrame>
      <p:sp>
        <p:nvSpPr>
          <p:cNvPr id="3" name="Rectangle 2">
            <a:extLst>
              <a:ext uri="{FF2B5EF4-FFF2-40B4-BE49-F238E27FC236}">
                <a16:creationId xmlns="" xmlns:a16="http://schemas.microsoft.com/office/drawing/2014/main" id="{6297A7F6-04E6-45A7-B599-1199BC3CA999}"/>
              </a:ext>
            </a:extLst>
          </p:cNvPr>
          <p:cNvSpPr/>
          <p:nvPr/>
        </p:nvSpPr>
        <p:spPr>
          <a:xfrm>
            <a:off x="1115616" y="548680"/>
            <a:ext cx="5544616" cy="338554"/>
          </a:xfrm>
          <a:prstGeom prst="rect">
            <a:avLst/>
          </a:prstGeom>
        </p:spPr>
        <p:txBody>
          <a:bodyPr wrap="square">
            <a:spAutoFit/>
          </a:bodyPr>
          <a:lstStyle/>
          <a:p>
            <a:r>
              <a:rPr lang="fr-FR" sz="1600" b="1" dirty="0">
                <a:solidFill>
                  <a:srgbClr val="0070C0"/>
                </a:solidFill>
                <a:latin typeface="Cambria" panose="02040503050406030204" pitchFamily="18" charset="0"/>
                <a:cs typeface="Calibri" panose="020F0502020204030204" pitchFamily="34" charset="0"/>
              </a:rPr>
              <a:t>Variation globale en lecture et en mathématiques</a:t>
            </a:r>
            <a:endParaRPr lang="fr-SN" sz="1600" b="1" dirty="0">
              <a:solidFill>
                <a:srgbClr val="0070C0"/>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46052181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27584" y="1124744"/>
            <a:ext cx="7704856" cy="5078313"/>
          </a:xfrm>
          <a:prstGeom prst="rect">
            <a:avLst/>
          </a:prstGeom>
        </p:spPr>
        <p:txBody>
          <a:bodyPr wrap="square">
            <a:spAutoFit/>
          </a:bodyPr>
          <a:lstStyle/>
          <a:p>
            <a:pPr algn="just">
              <a:spcAft>
                <a:spcPts val="0"/>
              </a:spcAft>
            </a:pPr>
            <a:r>
              <a:rPr lang="fr-FR" sz="3600" dirty="0">
                <a:latin typeface="Times New Roman" panose="02020603050405020304" pitchFamily="18" charset="0"/>
              </a:rPr>
              <a:t>En mathématique comme en lecture, des progrès timides sont notés. En effet la distribution des scores tend vers l’homogénéité même si le CV n’atteint pas le seuil désiré. Une telle situation nécessite davantage la mise en œuvre de stratégies appropriées pour réduire de manière sensible les disparités d’apprentissage entre les élèves.</a:t>
            </a:r>
          </a:p>
        </p:txBody>
      </p:sp>
    </p:spTree>
    <p:extLst>
      <p:ext uri="{BB962C8B-B14F-4D97-AF65-F5344CB8AC3E}">
        <p14:creationId xmlns:p14="http://schemas.microsoft.com/office/powerpoint/2010/main" val="425161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 xmlns:a16="http://schemas.microsoft.com/office/drawing/2014/main" id="{ECF37050-2541-44FC-AAA0-DB5A50EF5F6F}"/>
              </a:ext>
            </a:extLst>
          </p:cNvPr>
          <p:cNvGraphicFramePr/>
          <p:nvPr>
            <p:extLst>
              <p:ext uri="{D42A27DB-BD31-4B8C-83A1-F6EECF244321}">
                <p14:modId xmlns:p14="http://schemas.microsoft.com/office/powerpoint/2010/main" val="318567195"/>
              </p:ext>
            </p:extLst>
          </p:nvPr>
        </p:nvGraphicFramePr>
        <p:xfrm>
          <a:off x="611560" y="692696"/>
          <a:ext cx="7920880"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4157565"/>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7C9DFA1-CA95-459B-AFF1-2BEB80C6E77C}"/>
              </a:ext>
            </a:extLst>
          </p:cNvPr>
          <p:cNvSpPr/>
          <p:nvPr/>
        </p:nvSpPr>
        <p:spPr>
          <a:xfrm>
            <a:off x="539552" y="336331"/>
            <a:ext cx="7920880" cy="6500306"/>
          </a:xfrm>
          <a:prstGeom prst="rect">
            <a:avLst/>
          </a:prstGeom>
        </p:spPr>
        <p:txBody>
          <a:bodyPr wrap="square">
            <a:spAutoFit/>
          </a:bodyPr>
          <a:lstStyle/>
          <a:p>
            <a:pPr lvl="0" algn="just">
              <a:lnSpc>
                <a:spcPct val="150000"/>
              </a:lnSpc>
              <a:spcAft>
                <a:spcPts val="0"/>
              </a:spcAft>
            </a:pP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Les </a:t>
            </a:r>
            <a:r>
              <a:rPr lang="fr-FR" sz="2000" b="1" dirty="0">
                <a:latin typeface="Times New Roman" panose="02020603050405020304" pitchFamily="18" charset="0"/>
                <a:ea typeface="Calibri" panose="020F0502020204030204" pitchFamily="34" charset="0"/>
                <a:cs typeface="Times New Roman" panose="02020603050405020304" pitchFamily="18" charset="0"/>
              </a:rPr>
              <a:t>indicateurs de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flux révèlent un </a:t>
            </a:r>
            <a:r>
              <a:rPr lang="fr-FR" sz="2000" b="1" dirty="0">
                <a:latin typeface="Times New Roman" panose="02020603050405020304" pitchFamily="18" charset="0"/>
                <a:ea typeface="Calibri" panose="020F0502020204030204" pitchFamily="34" charset="0"/>
                <a:cs typeface="Times New Roman" panose="02020603050405020304" pitchFamily="18" charset="0"/>
              </a:rPr>
              <a:t>bilan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contrasté.</a:t>
            </a:r>
            <a:endParaRPr lang="fr-SN" sz="2000"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pP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En </a:t>
            </a:r>
            <a:r>
              <a:rPr lang="fr-FR" sz="2000" b="1" dirty="0">
                <a:latin typeface="Times New Roman" panose="02020603050405020304" pitchFamily="18" charset="0"/>
                <a:ea typeface="Calibri" panose="020F0502020204030204" pitchFamily="34" charset="0"/>
                <a:cs typeface="Times New Roman" panose="02020603050405020304" pitchFamily="18" charset="0"/>
              </a:rPr>
              <a:t>effet, le taux de redoublement a fléchi de 0.2 point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en </a:t>
            </a:r>
            <a:r>
              <a:rPr lang="fr-FR" sz="2000" b="1" dirty="0">
                <a:latin typeface="Times New Roman" panose="02020603050405020304" pitchFamily="18" charset="0"/>
                <a:ea typeface="Calibri" panose="020F0502020204030204" pitchFamily="34" charset="0"/>
                <a:cs typeface="Times New Roman" panose="02020603050405020304" pitchFamily="18" charset="0"/>
              </a:rPr>
              <a:t>passant de 2.9% en 2020 à 0.7% en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2021. Comparé à la </a:t>
            </a:r>
            <a:r>
              <a:rPr lang="fr-FR" sz="2000" b="1" dirty="0">
                <a:latin typeface="Times New Roman" panose="02020603050405020304" pitchFamily="18" charset="0"/>
                <a:ea typeface="Calibri" panose="020F0502020204030204" pitchFamily="34" charset="0"/>
                <a:cs typeface="Times New Roman" panose="02020603050405020304" pitchFamily="18" charset="0"/>
              </a:rPr>
              <a:t>cible de 2021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le </a:t>
            </a:r>
            <a:r>
              <a:rPr lang="fr-FR" sz="2000" b="1" dirty="0">
                <a:latin typeface="Times New Roman" panose="02020603050405020304" pitchFamily="18" charset="0"/>
                <a:ea typeface="Calibri" panose="020F0502020204030204" pitchFamily="34" charset="0"/>
                <a:cs typeface="Times New Roman" panose="02020603050405020304" pitchFamily="18" charset="0"/>
              </a:rPr>
              <a:t>résultat de l’année présente un écart négatif de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0.10. une tendance qui, si elle est maintenue, permettra à l’académie d’atteindre la </a:t>
            </a:r>
            <a:r>
              <a:rPr lang="fr-FR" sz="2000" b="1" dirty="0">
                <a:latin typeface="Times New Roman" panose="02020603050405020304" pitchFamily="18" charset="0"/>
                <a:ea typeface="Calibri" panose="020F0502020204030204" pitchFamily="34" charset="0"/>
                <a:cs typeface="Times New Roman" panose="02020603050405020304" pitchFamily="18" charset="0"/>
              </a:rPr>
              <a:t>cible fixée à l’horizon 2022 </a:t>
            </a:r>
          </a:p>
          <a:p>
            <a:pPr lvl="0" algn="just">
              <a:lnSpc>
                <a:spcPct val="150000"/>
              </a:lnSpc>
              <a:spcAft>
                <a:spcPts val="0"/>
              </a:spcAft>
            </a:pP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Contrairement au </a:t>
            </a:r>
            <a:r>
              <a:rPr lang="fr-FR" sz="2000" b="1" dirty="0">
                <a:latin typeface="Times New Roman" panose="02020603050405020304" pitchFamily="18" charset="0"/>
                <a:ea typeface="Calibri" panose="020F0502020204030204" pitchFamily="34" charset="0"/>
                <a:cs typeface="Times New Roman" panose="02020603050405020304" pitchFamily="18" charset="0"/>
              </a:rPr>
              <a:t>taux de redoublement qui a fléchi, celui d’abandon s’est accru en passant de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  	7.9</a:t>
            </a:r>
            <a:r>
              <a:rPr lang="fr-FR" sz="2000" b="1" dirty="0">
                <a:latin typeface="Times New Roman" panose="02020603050405020304" pitchFamily="18" charset="0"/>
                <a:ea typeface="Calibri" panose="020F0502020204030204" pitchFamily="34" charset="0"/>
                <a:cs typeface="Times New Roman" panose="02020603050405020304" pitchFamily="18" charset="0"/>
              </a:rPr>
              <a:t>% en 2020 à 8.1% en 2021, soit un écart positif de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0.2. </a:t>
            </a:r>
            <a:r>
              <a:rPr lang="fr-FR" sz="2000" b="1" dirty="0">
                <a:latin typeface="Times New Roman" panose="02020603050405020304" pitchFamily="18" charset="0"/>
                <a:ea typeface="Calibri" panose="020F0502020204030204" pitchFamily="34" charset="0"/>
                <a:cs typeface="Times New Roman" panose="02020603050405020304" pitchFamily="18" charset="0"/>
              </a:rPr>
              <a:t>Aussi, la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cible fixée </a:t>
            </a:r>
            <a:r>
              <a:rPr lang="fr-FR" sz="2000" b="1" dirty="0">
                <a:latin typeface="Times New Roman" panose="02020603050405020304" pitchFamily="18" charset="0"/>
                <a:ea typeface="Calibri" panose="020F0502020204030204" pitchFamily="34" charset="0"/>
                <a:cs typeface="Times New Roman" panose="02020603050405020304" pitchFamily="18" charset="0"/>
              </a:rPr>
              <a:t>à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	6.74</a:t>
            </a:r>
            <a:r>
              <a:rPr lang="fr-FR" sz="2000" b="1" dirty="0">
                <a:latin typeface="Times New Roman" panose="02020603050405020304" pitchFamily="18" charset="0"/>
                <a:ea typeface="Calibri" panose="020F0502020204030204" pitchFamily="34" charset="0"/>
                <a:cs typeface="Times New Roman" panose="02020603050405020304" pitchFamily="18" charset="0"/>
              </a:rPr>
              <a:t>%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reste </a:t>
            </a:r>
            <a:r>
              <a:rPr lang="fr-FR" sz="2000" b="1" dirty="0">
                <a:latin typeface="Times New Roman" panose="02020603050405020304" pitchFamily="18" charset="0"/>
                <a:ea typeface="Calibri" panose="020F0502020204030204" pitchFamily="34" charset="0"/>
                <a:cs typeface="Times New Roman" panose="02020603050405020304" pitchFamily="18" charset="0"/>
              </a:rPr>
              <a:t>non atteinte avec un gap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de 1.36 . Ce qui doit faire l’objet d’un point d’attention au risque de ne pas atteindre la </a:t>
            </a:r>
            <a:r>
              <a:rPr lang="fr-FR" sz="2000" b="1" dirty="0">
                <a:latin typeface="Times New Roman" panose="02020603050405020304" pitchFamily="18" charset="0"/>
                <a:ea typeface="Calibri" panose="020F0502020204030204" pitchFamily="34" charset="0"/>
                <a:cs typeface="Times New Roman" panose="02020603050405020304" pitchFamily="18" charset="0"/>
              </a:rPr>
              <a:t>cible de 2022 fixée à 6.07%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fr-SN" sz="2000" b="1"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fr-FR" sz="2000" b="1" dirty="0">
                <a:latin typeface="Times New Roman" panose="02020603050405020304" pitchFamily="18" charset="0"/>
                <a:ea typeface="Calibri" panose="020F0502020204030204" pitchFamily="34" charset="0"/>
                <a:cs typeface="Times New Roman" panose="02020603050405020304" pitchFamily="18" charset="0"/>
              </a:rPr>
              <a:t>Le taux de promotion s’est nettement amélioré. En effet, la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situation </a:t>
            </a:r>
            <a:r>
              <a:rPr lang="fr-FR" sz="2000" b="1" dirty="0">
                <a:latin typeface="Times New Roman" panose="02020603050405020304" pitchFamily="18" charset="0"/>
                <a:ea typeface="Calibri" panose="020F0502020204030204" pitchFamily="34" charset="0"/>
                <a:cs typeface="Times New Roman" panose="02020603050405020304" pitchFamily="18" charset="0"/>
              </a:rPr>
              <a:t>de référence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a connu une hausse de 2.69 même si le pourcentage ciblé (90.48 %) reste non </a:t>
            </a:r>
            <a:r>
              <a:rPr lang="fr-FR" sz="2000" b="1" dirty="0">
                <a:latin typeface="Times New Roman" panose="02020603050405020304" pitchFamily="18" charset="0"/>
                <a:ea typeface="Calibri" panose="020F0502020204030204" pitchFamily="34" charset="0"/>
                <a:cs typeface="Times New Roman" panose="02020603050405020304" pitchFamily="18" charset="0"/>
              </a:rPr>
              <a:t>atteinte avec un gap de 1.28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27428684"/>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89613" y="-27384"/>
            <a:ext cx="8764772" cy="375487"/>
          </a:xfrm>
          <a:prstGeom prst="rect">
            <a:avLst/>
          </a:prstGeom>
        </p:spPr>
        <p:txBody>
          <a:bodyPr wrap="none">
            <a:spAutoFit/>
          </a:bodyPr>
          <a:lstStyle/>
          <a:p>
            <a:pPr marL="342900" indent="-342900" algn="just">
              <a:lnSpc>
                <a:spcPct val="115000"/>
              </a:lnSpc>
              <a:spcAft>
                <a:spcPts val="1000"/>
              </a:spcAft>
              <a:buFont typeface="Arial" panose="020B0604020202020204" pitchFamily="34" charset="0"/>
              <a:buChar char="•"/>
            </a:pPr>
            <a:r>
              <a:rPr lang="fr-FR" sz="1600" b="1" dirty="0">
                <a:solidFill>
                  <a:srgbClr val="0070C0"/>
                </a:solidFill>
                <a:latin typeface="Cambria" panose="02040503050406030204" pitchFamily="18" charset="0"/>
                <a:cs typeface="Calibri" panose="020F0502020204030204" pitchFamily="34" charset="0"/>
              </a:rPr>
              <a:t>Taux d’achèvement du primaire (taux brut d’admission en dernière année du </a:t>
            </a:r>
            <a:r>
              <a:rPr lang="fr-FR" sz="1600" b="1" dirty="0" smtClean="0">
                <a:solidFill>
                  <a:srgbClr val="0070C0"/>
                </a:solidFill>
                <a:latin typeface="Cambria" panose="02040503050406030204" pitchFamily="18" charset="0"/>
                <a:cs typeface="Calibri" panose="020F0502020204030204" pitchFamily="34" charset="0"/>
              </a:rPr>
              <a:t>primaire) </a:t>
            </a:r>
            <a:endParaRPr lang="fr-FR" sz="1600" b="1" dirty="0">
              <a:solidFill>
                <a:srgbClr val="0070C0"/>
              </a:solidFill>
              <a:latin typeface="Cambria" panose="02040503050406030204" pitchFamily="18" charset="0"/>
              <a:cs typeface="Calibri" panose="020F0502020204030204" pitchFamily="34" charset="0"/>
            </a:endParaRPr>
          </a:p>
        </p:txBody>
      </p:sp>
      <p:graphicFrame>
        <p:nvGraphicFramePr>
          <p:cNvPr id="4" name="Graphique 3">
            <a:extLst>
              <a:ext uri="{FF2B5EF4-FFF2-40B4-BE49-F238E27FC236}">
                <a16:creationId xmlns="" xmlns:a16="http://schemas.microsoft.com/office/drawing/2014/main" id="{C3DC806D-3E38-4AB6-8AFB-9C900B4B18CC}"/>
              </a:ext>
            </a:extLst>
          </p:cNvPr>
          <p:cNvGraphicFramePr>
            <a:graphicFrameLocks/>
          </p:cNvGraphicFramePr>
          <p:nvPr>
            <p:extLst>
              <p:ext uri="{D42A27DB-BD31-4B8C-83A1-F6EECF244321}">
                <p14:modId xmlns:p14="http://schemas.microsoft.com/office/powerpoint/2010/main" val="82804960"/>
              </p:ext>
            </p:extLst>
          </p:nvPr>
        </p:nvGraphicFramePr>
        <p:xfrm>
          <a:off x="802044" y="455230"/>
          <a:ext cx="7848872" cy="477397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 xmlns:a16="http://schemas.microsoft.com/office/drawing/2014/main" id="{7C69AE93-2F6D-446A-96FC-49ADE7536935}"/>
              </a:ext>
            </a:extLst>
          </p:cNvPr>
          <p:cNvSpPr/>
          <p:nvPr/>
        </p:nvSpPr>
        <p:spPr>
          <a:xfrm>
            <a:off x="658028" y="5229200"/>
            <a:ext cx="8136904" cy="1294393"/>
          </a:xfrm>
          <a:prstGeom prst="rect">
            <a:avLst/>
          </a:prstGeom>
        </p:spPr>
        <p:txBody>
          <a:bodyPr wrap="square">
            <a:spAutoFit/>
          </a:bodyPr>
          <a:lstStyle/>
          <a:p>
            <a:pPr indent="449580" algn="just">
              <a:lnSpc>
                <a:spcPct val="150000"/>
              </a:lnSpc>
              <a:spcAft>
                <a:spcPts val="0"/>
              </a:spcAft>
            </a:pPr>
            <a:r>
              <a:rPr lang="fr-FR" b="1" dirty="0" smtClean="0">
                <a:latin typeface="Times New Roman" panose="02020603050405020304" pitchFamily="18" charset="0"/>
                <a:ea typeface="Calibri" panose="020F0502020204030204" pitchFamily="34" charset="0"/>
                <a:cs typeface="Times New Roman" panose="02020603050405020304" pitchFamily="18" charset="0"/>
              </a:rPr>
              <a:t>Dans </a:t>
            </a:r>
            <a:r>
              <a:rPr lang="fr-FR" b="1" dirty="0">
                <a:latin typeface="Times New Roman" panose="02020603050405020304" pitchFamily="18" charset="0"/>
                <a:ea typeface="Calibri" panose="020F0502020204030204" pitchFamily="34" charset="0"/>
                <a:cs typeface="Times New Roman" panose="02020603050405020304" pitchFamily="18" charset="0"/>
              </a:rPr>
              <a:t>le domaine de la r</a:t>
            </a:r>
            <a:r>
              <a:rPr lang="fr-FR" sz="1600" b="1" dirty="0">
                <a:latin typeface="Times New Roman" panose="02020603050405020304" pitchFamily="18" charset="0"/>
                <a:ea typeface="Calibri" panose="020F0502020204030204" pitchFamily="34" charset="0"/>
                <a:cs typeface="Times New Roman" panose="02020603050405020304" pitchFamily="18" charset="0"/>
              </a:rPr>
              <a:t>é</a:t>
            </a:r>
            <a:r>
              <a:rPr lang="fr-FR" b="1" dirty="0">
                <a:latin typeface="Times New Roman" panose="02020603050405020304" pitchFamily="18" charset="0"/>
                <a:ea typeface="Calibri" panose="020F0502020204030204" pitchFamily="34" charset="0"/>
                <a:cs typeface="Times New Roman" panose="02020603050405020304" pitchFamily="18" charset="0"/>
              </a:rPr>
              <a:t>tention, le taux d’achèvement s’est amélioré de 5.42 </a:t>
            </a:r>
            <a:r>
              <a:rPr lang="fr-FR" b="1" dirty="0" smtClean="0">
                <a:latin typeface="Times New Roman" panose="02020603050405020304" pitchFamily="18" charset="0"/>
                <a:ea typeface="Calibri" panose="020F0502020204030204" pitchFamily="34" charset="0"/>
                <a:cs typeface="Times New Roman" panose="02020603050405020304" pitchFamily="18" charset="0"/>
              </a:rPr>
              <a:t>en </a:t>
            </a:r>
            <a:r>
              <a:rPr lang="fr-FR" b="1" dirty="0">
                <a:latin typeface="Times New Roman" panose="02020603050405020304" pitchFamily="18" charset="0"/>
                <a:ea typeface="Calibri" panose="020F0502020204030204" pitchFamily="34" charset="0"/>
                <a:cs typeface="Times New Roman" panose="02020603050405020304" pitchFamily="18" charset="0"/>
              </a:rPr>
              <a:t>passant de 76.1% en 2020 à 80.5% en 2021. </a:t>
            </a:r>
            <a:r>
              <a:rPr lang="fr-FR" b="1" dirty="0" smtClean="0">
                <a:latin typeface="Times New Roman" panose="02020603050405020304" pitchFamily="18" charset="0"/>
                <a:ea typeface="Calibri" panose="020F0502020204030204" pitchFamily="34" charset="0"/>
                <a:cs typeface="Times New Roman" panose="02020603050405020304" pitchFamily="18" charset="0"/>
              </a:rPr>
              <a:t>Les résultats révèlent un </a:t>
            </a:r>
            <a:r>
              <a:rPr lang="fr-FR" b="1" dirty="0">
                <a:latin typeface="Times New Roman" panose="02020603050405020304" pitchFamily="18" charset="0"/>
                <a:ea typeface="Calibri" panose="020F0502020204030204" pitchFamily="34" charset="0"/>
                <a:cs typeface="Times New Roman" panose="02020603050405020304" pitchFamily="18" charset="0"/>
              </a:rPr>
              <a:t>écart positif de </a:t>
            </a:r>
            <a:r>
              <a:rPr lang="fr-FR" b="1" dirty="0" smtClean="0">
                <a:latin typeface="Times New Roman" panose="02020603050405020304" pitchFamily="18" charset="0"/>
                <a:ea typeface="Calibri" panose="020F0502020204030204" pitchFamily="34" charset="0"/>
                <a:cs typeface="Times New Roman" panose="02020603050405020304" pitchFamily="18" charset="0"/>
              </a:rPr>
              <a:t>11.6, conséquence de la </a:t>
            </a:r>
            <a:r>
              <a:rPr lang="fr-FR" b="1" dirty="0">
                <a:latin typeface="Times New Roman" panose="02020603050405020304" pitchFamily="18" charset="0"/>
                <a:ea typeface="Calibri" panose="020F0502020204030204" pitchFamily="34" charset="0"/>
                <a:cs typeface="Times New Roman" panose="02020603050405020304" pitchFamily="18" charset="0"/>
              </a:rPr>
              <a:t>régression du phénomène de </a:t>
            </a:r>
            <a:r>
              <a:rPr lang="fr-FR" b="1" dirty="0" smtClean="0">
                <a:latin typeface="Times New Roman" panose="02020603050405020304" pitchFamily="18" charset="0"/>
                <a:ea typeface="Calibri" panose="020F0502020204030204" pitchFamily="34" charset="0"/>
                <a:cs typeface="Times New Roman" panose="02020603050405020304" pitchFamily="18" charset="0"/>
              </a:rPr>
              <a:t>redoublement.</a:t>
            </a:r>
            <a:endParaRPr lang="fr-SN"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9486972"/>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683568" y="21754"/>
            <a:ext cx="25265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070C0"/>
                </a:solidFill>
                <a:effectLst/>
                <a:latin typeface="Cambria" panose="02040503050406030204" pitchFamily="18" charset="0"/>
                <a:ea typeface="Calibri" panose="020F0502020204030204" pitchFamily="34" charset="0"/>
                <a:cs typeface="Calibri" panose="020F0502020204030204" pitchFamily="34" charset="0"/>
              </a:rPr>
              <a:t>Admission au CFEE</a:t>
            </a:r>
            <a:endParaRPr kumimoji="0" lang="fr-FR" altLang="fr-FR" sz="3200" b="0" i="0" u="none" strike="noStrike" cap="none" normalizeH="0" baseline="0" dirty="0">
              <a:ln>
                <a:noFill/>
              </a:ln>
              <a:solidFill>
                <a:srgbClr val="0070C0"/>
              </a:solidFill>
              <a:effectLst/>
              <a:latin typeface="Arial" panose="020B0604020202020204" pitchFamily="34" charset="0"/>
            </a:endParaRPr>
          </a:p>
        </p:txBody>
      </p:sp>
      <p:graphicFrame>
        <p:nvGraphicFramePr>
          <p:cNvPr id="4" name="Graphique 3">
            <a:extLst>
              <a:ext uri="{FF2B5EF4-FFF2-40B4-BE49-F238E27FC236}">
                <a16:creationId xmlns="" xmlns:a16="http://schemas.microsoft.com/office/drawing/2014/main" id="{B258F327-8A41-490B-9E31-BDB10400E0AE}"/>
              </a:ext>
            </a:extLst>
          </p:cNvPr>
          <p:cNvGraphicFramePr>
            <a:graphicFrameLocks/>
          </p:cNvGraphicFramePr>
          <p:nvPr>
            <p:extLst>
              <p:ext uri="{D42A27DB-BD31-4B8C-83A1-F6EECF244321}">
                <p14:modId xmlns:p14="http://schemas.microsoft.com/office/powerpoint/2010/main" val="1334767418"/>
              </p:ext>
            </p:extLst>
          </p:nvPr>
        </p:nvGraphicFramePr>
        <p:xfrm>
          <a:off x="683568" y="764704"/>
          <a:ext cx="7776864" cy="576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7964418"/>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683568" y="21754"/>
            <a:ext cx="25265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070C0"/>
                </a:solidFill>
                <a:effectLst/>
                <a:latin typeface="Cambria" panose="02040503050406030204" pitchFamily="18" charset="0"/>
                <a:ea typeface="Calibri" panose="020F0502020204030204" pitchFamily="34" charset="0"/>
                <a:cs typeface="Calibri" panose="020F0502020204030204" pitchFamily="34" charset="0"/>
              </a:rPr>
              <a:t>Admission au CFEE</a:t>
            </a:r>
            <a:endParaRPr kumimoji="0" lang="fr-FR" altLang="fr-FR" sz="3200" b="0" i="0" u="none" strike="noStrike" cap="none" normalizeH="0" baseline="0" dirty="0">
              <a:ln>
                <a:noFill/>
              </a:ln>
              <a:solidFill>
                <a:srgbClr val="0070C0"/>
              </a:solidFill>
              <a:effectLst/>
              <a:latin typeface="Arial" panose="020B0604020202020204" pitchFamily="34" charset="0"/>
            </a:endParaRPr>
          </a:p>
        </p:txBody>
      </p:sp>
      <p:sp>
        <p:nvSpPr>
          <p:cNvPr id="2" name="Rectangle 1">
            <a:extLst>
              <a:ext uri="{FF2B5EF4-FFF2-40B4-BE49-F238E27FC236}">
                <a16:creationId xmlns="" xmlns:a16="http://schemas.microsoft.com/office/drawing/2014/main" id="{34420DA0-5128-41A8-A210-46C663BFDEA3}"/>
              </a:ext>
            </a:extLst>
          </p:cNvPr>
          <p:cNvSpPr/>
          <p:nvPr/>
        </p:nvSpPr>
        <p:spPr>
          <a:xfrm>
            <a:off x="683568" y="548680"/>
            <a:ext cx="8208912" cy="6119945"/>
          </a:xfrm>
          <a:prstGeom prst="rect">
            <a:avLst/>
          </a:prstGeom>
        </p:spPr>
        <p:txBody>
          <a:bodyPr wrap="square">
            <a:spAutoFit/>
          </a:bodyPr>
          <a:lstStyle/>
          <a:p>
            <a:pPr algn="just">
              <a:lnSpc>
                <a:spcPct val="150000"/>
              </a:lnSpc>
              <a:spcAft>
                <a:spcPts val="0"/>
              </a:spcAft>
            </a:pP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Si les taux de flux relatifs au redoublement</a:t>
            </a:r>
            <a:r>
              <a:rPr lang="fr-FR" sz="2400" b="1" dirty="0">
                <a:latin typeface="Times New Roman" panose="02020603050405020304" pitchFamily="18" charset="0"/>
                <a:ea typeface="Calibri" panose="020F0502020204030204" pitchFamily="34" charset="0"/>
                <a:cs typeface="Times New Roman" panose="02020603050405020304" pitchFamily="18" charset="0"/>
              </a:rPr>
              <a:t>,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à la </a:t>
            </a:r>
            <a:r>
              <a:rPr lang="fr-FR" sz="2400" b="1" dirty="0">
                <a:latin typeface="Times New Roman" panose="02020603050405020304" pitchFamily="18" charset="0"/>
                <a:ea typeface="Calibri" panose="020F0502020204030204" pitchFamily="34" charset="0"/>
                <a:cs typeface="Times New Roman" panose="02020603050405020304" pitchFamily="18" charset="0"/>
              </a:rPr>
              <a:t>promotion,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à l’achèvement ainsi que les </a:t>
            </a:r>
            <a:r>
              <a:rPr lang="fr-FR" sz="2400" b="1" dirty="0">
                <a:latin typeface="Times New Roman" panose="02020603050405020304" pitchFamily="18" charset="0"/>
                <a:ea typeface="Calibri" panose="020F0502020204030204" pitchFamily="34" charset="0"/>
                <a:cs typeface="Times New Roman" panose="02020603050405020304" pitchFamily="18" charset="0"/>
              </a:rPr>
              <a:t>seuils de maîtrise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sont de tendance </a:t>
            </a:r>
            <a:r>
              <a:rPr lang="fr-FR" sz="2400" b="1" dirty="0">
                <a:latin typeface="Times New Roman" panose="02020603050405020304" pitchFamily="18" charset="0"/>
                <a:ea typeface="Calibri" panose="020F0502020204030204" pitchFamily="34" charset="0"/>
                <a:cs typeface="Times New Roman" panose="02020603050405020304" pitchFamily="18" charset="0"/>
              </a:rPr>
              <a:t>haussière,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par </a:t>
            </a:r>
            <a:r>
              <a:rPr lang="fr-FR" sz="2400" b="1" dirty="0">
                <a:latin typeface="Times New Roman" panose="02020603050405020304" pitchFamily="18" charset="0"/>
                <a:ea typeface="Calibri" panose="020F0502020204030204" pitchFamily="34" charset="0"/>
                <a:cs typeface="Times New Roman" panose="02020603050405020304" pitchFamily="18" charset="0"/>
              </a:rPr>
              <a:t>contre,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l’abandon </a:t>
            </a:r>
            <a:r>
              <a:rPr lang="fr-FR" sz="2400" b="1" dirty="0">
                <a:latin typeface="Times New Roman" panose="02020603050405020304" pitchFamily="18" charset="0"/>
                <a:ea typeface="Calibri" panose="020F0502020204030204" pitchFamily="34" charset="0"/>
                <a:cs typeface="Times New Roman" panose="02020603050405020304" pitchFamily="18" charset="0"/>
              </a:rPr>
              <a:t>et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la réussite </a:t>
            </a:r>
            <a:r>
              <a:rPr lang="fr-FR" sz="2400" b="1" dirty="0">
                <a:latin typeface="Times New Roman" panose="02020603050405020304" pitchFamily="18" charset="0"/>
                <a:ea typeface="Calibri" panose="020F0502020204030204" pitchFamily="34" charset="0"/>
                <a:cs typeface="Times New Roman" panose="02020603050405020304" pitchFamily="18" charset="0"/>
              </a:rPr>
              <a:t>au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CFEE ont </a:t>
            </a:r>
            <a:r>
              <a:rPr lang="fr-FR" sz="2400" b="1" dirty="0">
                <a:latin typeface="Times New Roman" panose="02020603050405020304" pitchFamily="18" charset="0"/>
                <a:ea typeface="Calibri" panose="020F0502020204030204" pitchFamily="34" charset="0"/>
                <a:cs typeface="Times New Roman" panose="02020603050405020304" pitchFamily="18" charset="0"/>
              </a:rPr>
              <a:t>fléchi. </a:t>
            </a:r>
            <a:endParaRPr lang="fr-SN"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fr-FR" sz="2400" b="1" dirty="0">
                <a:latin typeface="Times New Roman" panose="02020603050405020304" pitchFamily="18" charset="0"/>
                <a:ea typeface="Calibri" panose="020F0502020204030204" pitchFamily="34" charset="0"/>
                <a:cs typeface="Times New Roman" panose="02020603050405020304" pitchFamily="18" charset="0"/>
              </a:rPr>
              <a:t>Ces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résultats peuvent s’expliquer par des </a:t>
            </a:r>
            <a:r>
              <a:rPr lang="fr-FR" sz="2400" b="1" dirty="0">
                <a:latin typeface="Times New Roman" panose="02020603050405020304" pitchFamily="18" charset="0"/>
                <a:ea typeface="Calibri" panose="020F0502020204030204" pitchFamily="34" charset="0"/>
                <a:cs typeface="Times New Roman" panose="02020603050405020304" pitchFamily="18" charset="0"/>
              </a:rPr>
              <a:t>facteurs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aux rangs desquels, on peut citer</a:t>
            </a:r>
            <a:r>
              <a:rPr lang="fr-FR" sz="2400" b="1" dirty="0">
                <a:latin typeface="Times New Roman" panose="02020603050405020304" pitchFamily="18" charset="0"/>
                <a:ea typeface="Calibri" panose="020F0502020204030204" pitchFamily="34" charset="0"/>
                <a:cs typeface="Times New Roman" panose="02020603050405020304" pitchFamily="18" charset="0"/>
              </a:rPr>
              <a:t> :</a:t>
            </a:r>
            <a:endParaRPr lang="fr-SN" sz="2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fr-FR" sz="2400" b="1" dirty="0">
                <a:latin typeface="Times New Roman" panose="02020603050405020304" pitchFamily="18" charset="0"/>
                <a:ea typeface="Calibri" panose="020F0502020204030204" pitchFamily="34" charset="0"/>
                <a:cs typeface="Times New Roman" panose="02020603050405020304" pitchFamily="18" charset="0"/>
              </a:rPr>
              <a:t>le nombre important de classes spéciales (20,73% du réseau) combiné à l’insuffisance de maîtrise des techniques de gestion des classes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par </a:t>
            </a:r>
            <a:r>
              <a:rPr lang="fr-FR" sz="2400" b="1" dirty="0">
                <a:latin typeface="Times New Roman" panose="02020603050405020304" pitchFamily="18" charset="0"/>
                <a:ea typeface="Calibri" panose="020F0502020204030204" pitchFamily="34" charset="0"/>
                <a:cs typeface="Times New Roman" panose="02020603050405020304" pitchFamily="18" charset="0"/>
              </a:rPr>
              <a:t>les enseignants ;</a:t>
            </a:r>
            <a:endParaRPr lang="fr-SN" sz="2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fr-FR" sz="2400" b="1" dirty="0">
                <a:latin typeface="Times New Roman" panose="02020603050405020304" pitchFamily="18" charset="0"/>
                <a:ea typeface="Calibri" panose="020F0502020204030204" pitchFamily="34" charset="0"/>
                <a:cs typeface="Times New Roman" panose="02020603050405020304" pitchFamily="18" charset="0"/>
              </a:rPr>
              <a:t>la non-exécution de l’ensemble des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activités pédagogiques planifiées</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fr-SN"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133923"/>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 xmlns:a16="http://schemas.microsoft.com/office/drawing/2014/main" id="{CB6A9F68-D8AE-45AD-AA3C-E645B690237B}"/>
              </a:ext>
            </a:extLst>
          </p:cNvPr>
          <p:cNvGraphicFramePr>
            <a:graphicFrameLocks/>
          </p:cNvGraphicFramePr>
          <p:nvPr>
            <p:extLst>
              <p:ext uri="{D42A27DB-BD31-4B8C-83A1-F6EECF244321}">
                <p14:modId xmlns:p14="http://schemas.microsoft.com/office/powerpoint/2010/main" val="2548478547"/>
              </p:ext>
            </p:extLst>
          </p:nvPr>
        </p:nvGraphicFramePr>
        <p:xfrm>
          <a:off x="683568" y="476672"/>
          <a:ext cx="7776864" cy="56886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00F2851-2B58-42F0-8647-2E670CDDFB02}"/>
              </a:ext>
            </a:extLst>
          </p:cNvPr>
          <p:cNvSpPr/>
          <p:nvPr/>
        </p:nvSpPr>
        <p:spPr>
          <a:xfrm>
            <a:off x="683568" y="620688"/>
            <a:ext cx="7632848" cy="4585871"/>
          </a:xfrm>
          <a:prstGeom prst="rect">
            <a:avLst/>
          </a:prstGeom>
        </p:spPr>
        <p:txBody>
          <a:bodyPr wrap="square">
            <a:spAutoFit/>
          </a:bodyPr>
          <a:lstStyle/>
          <a:p>
            <a:pPr algn="just">
              <a:spcAft>
                <a:spcPts val="0"/>
              </a:spcAft>
            </a:pPr>
            <a:r>
              <a:rPr lang="fr-FR" sz="3200" dirty="0">
                <a:latin typeface="Times New Roman" panose="02020603050405020304" pitchFamily="18" charset="0"/>
              </a:rPr>
              <a:t>Les </a:t>
            </a:r>
            <a:r>
              <a:rPr lang="fr-FR" sz="3200" dirty="0" smtClean="0">
                <a:latin typeface="Times New Roman" panose="02020603050405020304" pitchFamily="18" charset="0"/>
              </a:rPr>
              <a:t>prévisions d’enrôlement  </a:t>
            </a:r>
            <a:r>
              <a:rPr lang="fr-FR" sz="3200" dirty="0">
                <a:latin typeface="Times New Roman" panose="02020603050405020304" pitchFamily="18" charset="0"/>
              </a:rPr>
              <a:t>au CI ont été largement atteintes </a:t>
            </a:r>
            <a:r>
              <a:rPr lang="fr-FR" sz="3200" dirty="0" smtClean="0">
                <a:latin typeface="Times New Roman" panose="02020603050405020304" pitchFamily="18" charset="0"/>
              </a:rPr>
              <a:t>avec </a:t>
            </a:r>
            <a:r>
              <a:rPr lang="fr-FR" sz="3200" dirty="0">
                <a:latin typeface="Times New Roman" panose="02020603050405020304" pitchFamily="18" charset="0"/>
              </a:rPr>
              <a:t>des scores qui dépassent </a:t>
            </a:r>
            <a:r>
              <a:rPr lang="fr-FR" sz="3200" dirty="0" smtClean="0">
                <a:latin typeface="Times New Roman" panose="02020603050405020304" pitchFamily="18" charset="0"/>
              </a:rPr>
              <a:t>la </a:t>
            </a:r>
            <a:r>
              <a:rPr lang="fr-FR" sz="3200" dirty="0">
                <a:latin typeface="Times New Roman" panose="02020603050405020304" pitchFamily="18" charset="0"/>
              </a:rPr>
              <a:t>cible de </a:t>
            </a:r>
            <a:r>
              <a:rPr lang="fr-FR" sz="3200" dirty="0" smtClean="0">
                <a:latin typeface="Times New Roman" panose="02020603050405020304" pitchFamily="18" charset="0"/>
              </a:rPr>
              <a:t> </a:t>
            </a:r>
            <a:r>
              <a:rPr lang="fr-FR" sz="3200" dirty="0">
                <a:latin typeface="Times New Roman" panose="02020603050405020304" pitchFamily="18" charset="0"/>
              </a:rPr>
              <a:t>2022.</a:t>
            </a:r>
            <a:endParaRPr lang="fr-SN" sz="3200" dirty="0"/>
          </a:p>
          <a:p>
            <a:pPr algn="just">
              <a:spcAft>
                <a:spcPts val="0"/>
              </a:spcAft>
            </a:pPr>
            <a:r>
              <a:rPr lang="fr-FR" sz="3200" dirty="0">
                <a:latin typeface="Times New Roman" panose="02020603050405020304" pitchFamily="18" charset="0"/>
              </a:rPr>
              <a:t>L</a:t>
            </a:r>
            <a:r>
              <a:rPr lang="fr-FR" sz="3200" dirty="0" smtClean="0">
                <a:latin typeface="Times New Roman" panose="02020603050405020304" pitchFamily="18" charset="0"/>
              </a:rPr>
              <a:t>e </a:t>
            </a:r>
            <a:r>
              <a:rPr lang="fr-FR" sz="3200" dirty="0">
                <a:latin typeface="Times New Roman" panose="02020603050405020304" pitchFamily="18" charset="0"/>
              </a:rPr>
              <a:t>TBS </a:t>
            </a:r>
            <a:r>
              <a:rPr lang="fr-FR" sz="3200" dirty="0" smtClean="0">
                <a:latin typeface="Times New Roman" panose="02020603050405020304" pitchFamily="18" charset="0"/>
              </a:rPr>
              <a:t>a tout autant progressé </a:t>
            </a:r>
            <a:r>
              <a:rPr lang="fr-FR" sz="3200" dirty="0">
                <a:latin typeface="Times New Roman" panose="02020603050405020304" pitchFamily="18" charset="0"/>
              </a:rPr>
              <a:t>par rapport à la </a:t>
            </a:r>
            <a:r>
              <a:rPr lang="fr-FR" sz="3200" dirty="0" smtClean="0">
                <a:latin typeface="Times New Roman" panose="02020603050405020304" pitchFamily="18" charset="0"/>
              </a:rPr>
              <a:t>situation de référence.</a:t>
            </a:r>
            <a:endParaRPr lang="fr-SN" sz="3200" dirty="0"/>
          </a:p>
          <a:p>
            <a:pPr algn="just">
              <a:spcAft>
                <a:spcPts val="0"/>
              </a:spcAft>
            </a:pPr>
            <a:r>
              <a:rPr lang="fr-FR" sz="3200" dirty="0">
                <a:latin typeface="Times New Roman" panose="02020603050405020304" pitchFamily="18" charset="0"/>
              </a:rPr>
              <a:t>L</a:t>
            </a:r>
            <a:r>
              <a:rPr lang="fr-FR" sz="3200" dirty="0" smtClean="0">
                <a:latin typeface="Times New Roman" panose="02020603050405020304" pitchFamily="18" charset="0"/>
              </a:rPr>
              <a:t>’Académie </a:t>
            </a:r>
            <a:r>
              <a:rPr lang="fr-FR" sz="3200" dirty="0">
                <a:latin typeface="Times New Roman" panose="02020603050405020304" pitchFamily="18" charset="0"/>
              </a:rPr>
              <a:t>a dépassé depuis deux ans les 100% de </a:t>
            </a:r>
            <a:r>
              <a:rPr lang="fr-FR" sz="3200" dirty="0" smtClean="0">
                <a:latin typeface="Times New Roman" panose="02020603050405020304" pitchFamily="18" charset="0"/>
              </a:rPr>
              <a:t>TBS. Ce qui cache néanmoins </a:t>
            </a:r>
            <a:r>
              <a:rPr lang="fr-FR" sz="3200" dirty="0">
                <a:latin typeface="Times New Roman" panose="02020603050405020304" pitchFamily="18" charset="0"/>
              </a:rPr>
              <a:t>des </a:t>
            </a:r>
            <a:r>
              <a:rPr lang="fr-FR" sz="3600" dirty="0" smtClean="0">
                <a:latin typeface="Times New Roman" panose="02020603050405020304" pitchFamily="18" charset="0"/>
              </a:rPr>
              <a:t>disparités entre les </a:t>
            </a:r>
            <a:r>
              <a:rPr lang="fr-FR" sz="3600" dirty="0">
                <a:latin typeface="Times New Roman" panose="02020603050405020304" pitchFamily="18" charset="0"/>
              </a:rPr>
              <a:t>zones </a:t>
            </a:r>
            <a:r>
              <a:rPr lang="fr-FR" sz="3600" dirty="0" smtClean="0">
                <a:latin typeface="Times New Roman" panose="02020603050405020304" pitchFamily="18" charset="0"/>
              </a:rPr>
              <a:t>géograp</a:t>
            </a:r>
            <a:r>
              <a:rPr lang="fr-FR" sz="3200" dirty="0" smtClean="0">
                <a:latin typeface="Times New Roman" panose="02020603050405020304" pitchFamily="18" charset="0"/>
              </a:rPr>
              <a:t>hiques. Ce qui pose un problème d’équité. </a:t>
            </a:r>
            <a:endParaRPr lang="fr-SN" sz="3200" dirty="0">
              <a:effectLst/>
            </a:endParaRPr>
          </a:p>
        </p:txBody>
      </p:sp>
    </p:spTree>
    <p:extLst>
      <p:ext uri="{BB962C8B-B14F-4D97-AF65-F5344CB8AC3E}">
        <p14:creationId xmlns:p14="http://schemas.microsoft.com/office/powerpoint/2010/main" val="1669144998"/>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201994" y="89932"/>
            <a:ext cx="609814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u="none" strike="noStrike" cap="none" normalizeH="0" baseline="0" dirty="0">
                <a:ln>
                  <a:noFill/>
                </a:ln>
                <a:solidFill>
                  <a:srgbClr val="7030A0"/>
                </a:solidFill>
                <a:effectLst/>
                <a:latin typeface="Cambria" pitchFamily="18" charset="0"/>
                <a:ea typeface="Times New Roman" pitchFamily="18" charset="0"/>
                <a:cs typeface="Calibri" pitchFamily="34" charset="0"/>
              </a:rPr>
              <a:t>ACC</a:t>
            </a:r>
            <a:r>
              <a:rPr kumimoji="0" lang="fr-FR" sz="2800" b="1" u="none" strike="noStrike" cap="none" normalizeH="0" baseline="0" dirty="0">
                <a:ln>
                  <a:noFill/>
                </a:ln>
                <a:solidFill>
                  <a:srgbClr val="7030A0"/>
                </a:solidFill>
                <a:effectLst/>
                <a:latin typeface="Calibri"/>
                <a:ea typeface="Times New Roman" pitchFamily="18" charset="0"/>
                <a:cs typeface="Calibri" pitchFamily="34" charset="0"/>
              </a:rPr>
              <a:t>È</a:t>
            </a:r>
            <a:r>
              <a:rPr kumimoji="0" lang="fr-FR" sz="2800" b="1" u="none" strike="noStrike" cap="none" normalizeH="0" baseline="0" dirty="0">
                <a:ln>
                  <a:noFill/>
                </a:ln>
                <a:solidFill>
                  <a:srgbClr val="7030A0"/>
                </a:solidFill>
                <a:effectLst/>
                <a:latin typeface="Cambria" pitchFamily="18" charset="0"/>
                <a:ea typeface="Times New Roman" pitchFamily="18" charset="0"/>
                <a:cs typeface="Calibri" pitchFamily="34" charset="0"/>
              </a:rPr>
              <a:t>S ÉQUITABLE À L’EL</a:t>
            </a:r>
            <a:r>
              <a:rPr kumimoji="0" lang="fr-FR" sz="2800" b="1" u="none" strike="noStrike" cap="none" normalizeH="0" baseline="0" dirty="0">
                <a:ln>
                  <a:noFill/>
                </a:ln>
                <a:solidFill>
                  <a:srgbClr val="7030A0"/>
                </a:solidFill>
                <a:effectLst/>
                <a:latin typeface="Calibri"/>
                <a:ea typeface="Times New Roman" pitchFamily="18" charset="0"/>
                <a:cs typeface="Calibri" pitchFamily="34" charset="0"/>
              </a:rPr>
              <a:t>É</a:t>
            </a:r>
            <a:r>
              <a:rPr kumimoji="0" lang="fr-FR" sz="2800" b="1" u="none" strike="noStrike" cap="none" normalizeH="0" baseline="0" dirty="0">
                <a:ln>
                  <a:noFill/>
                </a:ln>
                <a:solidFill>
                  <a:srgbClr val="7030A0"/>
                </a:solidFill>
                <a:effectLst/>
                <a:latin typeface="Cambria" pitchFamily="18" charset="0"/>
                <a:ea typeface="Times New Roman" pitchFamily="18" charset="0"/>
                <a:cs typeface="Calibri" pitchFamily="34" charset="0"/>
              </a:rPr>
              <a:t>MENTAIRE</a:t>
            </a:r>
            <a:endParaRPr kumimoji="0" lang="fr-FR" sz="4000" b="1" u="none" strike="noStrike" cap="none" normalizeH="0" baseline="0" dirty="0">
              <a:ln>
                <a:noFill/>
              </a:ln>
              <a:solidFill>
                <a:srgbClr val="7030A0"/>
              </a:solidFill>
              <a:effectLst/>
              <a:latin typeface="Arial" pitchFamily="34" charset="0"/>
              <a:cs typeface="Arial" pitchFamily="34" charset="0"/>
            </a:endParaRPr>
          </a:p>
        </p:txBody>
      </p:sp>
      <p:sp>
        <p:nvSpPr>
          <p:cNvPr id="7" name="Rectangle 2"/>
          <p:cNvSpPr>
            <a:spLocks noChangeArrowheads="1"/>
          </p:cNvSpPr>
          <p:nvPr/>
        </p:nvSpPr>
        <p:spPr bwMode="auto">
          <a:xfrm>
            <a:off x="678642" y="703273"/>
            <a:ext cx="720572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2400" b="1" dirty="0">
                <a:solidFill>
                  <a:schemeClr val="accent4">
                    <a:lumMod val="75000"/>
                  </a:schemeClr>
                </a:solidFill>
                <a:latin typeface="Cambria" pitchFamily="18" charset="0"/>
                <a:cs typeface="Calibri" pitchFamily="34" charset="0"/>
              </a:rPr>
              <a:t>Présentation du réseau et des effectifs par statut</a:t>
            </a:r>
          </a:p>
        </p:txBody>
      </p:sp>
      <p:graphicFrame>
        <p:nvGraphicFramePr>
          <p:cNvPr id="6" name="Tableau 5">
            <a:extLst>
              <a:ext uri="{FF2B5EF4-FFF2-40B4-BE49-F238E27FC236}">
                <a16:creationId xmlns="" xmlns:a16="http://schemas.microsoft.com/office/drawing/2014/main" id="{6D598449-889F-A344-97C6-AAD693A3186C}"/>
              </a:ext>
            </a:extLst>
          </p:cNvPr>
          <p:cNvGraphicFramePr>
            <a:graphicFrameLocks noGrp="1"/>
          </p:cNvGraphicFramePr>
          <p:nvPr>
            <p:extLst>
              <p:ext uri="{D42A27DB-BD31-4B8C-83A1-F6EECF244321}">
                <p14:modId xmlns:p14="http://schemas.microsoft.com/office/powerpoint/2010/main" val="2419646541"/>
              </p:ext>
            </p:extLst>
          </p:nvPr>
        </p:nvGraphicFramePr>
        <p:xfrm>
          <a:off x="669198" y="1263744"/>
          <a:ext cx="7848870" cy="4757544"/>
        </p:xfrm>
        <a:graphic>
          <a:graphicData uri="http://schemas.openxmlformats.org/drawingml/2006/table">
            <a:tbl>
              <a:tblPr/>
              <a:tblGrid>
                <a:gridCol w="3470754">
                  <a:extLst>
                    <a:ext uri="{9D8B030D-6E8A-4147-A177-3AD203B41FA5}">
                      <a16:colId xmlns="" xmlns:a16="http://schemas.microsoft.com/office/drawing/2014/main" val="765291756"/>
                    </a:ext>
                  </a:extLst>
                </a:gridCol>
                <a:gridCol w="1152128">
                  <a:extLst>
                    <a:ext uri="{9D8B030D-6E8A-4147-A177-3AD203B41FA5}">
                      <a16:colId xmlns="" xmlns:a16="http://schemas.microsoft.com/office/drawing/2014/main" val="3458284792"/>
                    </a:ext>
                  </a:extLst>
                </a:gridCol>
                <a:gridCol w="1152128">
                  <a:extLst>
                    <a:ext uri="{9D8B030D-6E8A-4147-A177-3AD203B41FA5}">
                      <a16:colId xmlns="" xmlns:a16="http://schemas.microsoft.com/office/drawing/2014/main" val="4170526389"/>
                    </a:ext>
                  </a:extLst>
                </a:gridCol>
                <a:gridCol w="1080120">
                  <a:extLst>
                    <a:ext uri="{9D8B030D-6E8A-4147-A177-3AD203B41FA5}">
                      <a16:colId xmlns="" xmlns:a16="http://schemas.microsoft.com/office/drawing/2014/main" val="2428543620"/>
                    </a:ext>
                  </a:extLst>
                </a:gridCol>
                <a:gridCol w="993740">
                  <a:extLst>
                    <a:ext uri="{9D8B030D-6E8A-4147-A177-3AD203B41FA5}">
                      <a16:colId xmlns="" xmlns:a16="http://schemas.microsoft.com/office/drawing/2014/main" val="1761292707"/>
                    </a:ext>
                  </a:extLst>
                </a:gridCol>
              </a:tblGrid>
              <a:tr h="616260">
                <a:tc rowSpan="2">
                  <a:txBody>
                    <a:bodyPr/>
                    <a:lstStyle/>
                    <a:p>
                      <a:pPr algn="ctr"/>
                      <a:r>
                        <a:rPr lang="fr-SN" sz="2400" b="1" i="1" kern="1200" dirty="0">
                          <a:solidFill>
                            <a:schemeClr val="tx1"/>
                          </a:solidFill>
                          <a:effectLst/>
                          <a:latin typeface="Helvetica" pitchFamily="2" charset="0"/>
                          <a:ea typeface="+mn-ea"/>
                          <a:cs typeface="+mn-cs"/>
                        </a:rPr>
                        <a:t>Statut</a:t>
                      </a: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gridSpan="2">
                  <a:txBody>
                    <a:bodyPr/>
                    <a:lstStyle/>
                    <a:p>
                      <a:pPr algn="ctr"/>
                      <a:r>
                        <a:rPr lang="fr-SN" sz="2400" b="1" i="0" dirty="0">
                          <a:effectLst/>
                          <a:latin typeface="Helvetica" pitchFamily="2" charset="0"/>
                        </a:rPr>
                        <a:t>ECOLES</a:t>
                      </a: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hMerge="1">
                  <a:txBody>
                    <a:bodyPr/>
                    <a:lstStyle/>
                    <a:p>
                      <a:pPr algn="ctr"/>
                      <a:r>
                        <a:rPr lang="fr-SN" sz="1700" dirty="0">
                          <a:effectLst/>
                          <a:latin typeface="Helvetica" pitchFamily="2" charset="0"/>
                        </a:rPr>
                        <a:t/>
                      </a:r>
                      <a:br>
                        <a:rPr lang="fr-SN" sz="1700" dirty="0">
                          <a:effectLst/>
                          <a:latin typeface="Helvetica" pitchFamily="2" charset="0"/>
                        </a:rPr>
                      </a:br>
                      <a:endParaRPr lang="fr-SN" sz="170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gridSpan="2">
                  <a:txBody>
                    <a:bodyPr/>
                    <a:lstStyle/>
                    <a:p>
                      <a:pPr algn="ctr"/>
                      <a:r>
                        <a:rPr lang="fr-SN" sz="2400" b="1" i="0" dirty="0" smtClean="0">
                          <a:effectLst/>
                          <a:latin typeface="Helvetica" pitchFamily="2" charset="0"/>
                        </a:rPr>
                        <a:t>EFFECTIFS</a:t>
                      </a:r>
                      <a:endParaRPr lang="fr-SN" sz="2400" b="1"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hMerge="1">
                  <a:txBody>
                    <a:bodyPr/>
                    <a:lstStyle/>
                    <a:p>
                      <a:pPr algn="ctr"/>
                      <a:r>
                        <a:rPr lang="fr-SN" sz="1700" dirty="0">
                          <a:effectLst/>
                          <a:latin typeface="Helvetica" pitchFamily="2" charset="0"/>
                        </a:rPr>
                        <a:t/>
                      </a:r>
                      <a:br>
                        <a:rPr lang="fr-SN" sz="1700" dirty="0">
                          <a:effectLst/>
                          <a:latin typeface="Helvetica" pitchFamily="2" charset="0"/>
                        </a:rPr>
                      </a:br>
                      <a:endParaRPr lang="fr-SN" sz="170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20604237"/>
                  </a:ext>
                </a:extLst>
              </a:tr>
              <a:tr h="827929">
                <a:tc vMerge="1">
                  <a:txBody>
                    <a:bodyPr/>
                    <a:lstStyle/>
                    <a:p>
                      <a:pPr algn="ctr"/>
                      <a:r>
                        <a:rPr lang="fr-SN" sz="1700" dirty="0">
                          <a:effectLst/>
                          <a:latin typeface="Helvetica" pitchFamily="2" charset="0"/>
                        </a:rPr>
                        <a:t/>
                      </a:r>
                      <a:br>
                        <a:rPr lang="fr-SN" sz="1700" dirty="0">
                          <a:effectLst/>
                          <a:latin typeface="Helvetica" pitchFamily="2" charset="0"/>
                        </a:rPr>
                      </a:br>
                      <a:endParaRPr lang="fr-SN" sz="170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ctr"/>
                      <a:r>
                        <a:rPr lang="fr-SN" sz="2400" b="1" i="0" dirty="0">
                          <a:effectLst/>
                          <a:latin typeface="Helvetica" pitchFamily="2" charset="0"/>
                        </a:rPr>
                        <a:t>2020</a:t>
                      </a:r>
                      <a:endParaRPr lang="fr-SN" sz="2400"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ctr"/>
                      <a:r>
                        <a:rPr lang="fr-SN" sz="2400" b="1" i="0" dirty="0">
                          <a:effectLst/>
                          <a:latin typeface="Helvetica" pitchFamily="2" charset="0"/>
                        </a:rPr>
                        <a:t>2021</a:t>
                      </a:r>
                      <a:endParaRPr lang="fr-SN" sz="2400"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ctr"/>
                      <a:r>
                        <a:rPr lang="fr-SN" sz="2400" b="1" i="0" dirty="0">
                          <a:effectLst/>
                          <a:latin typeface="Helvetica" pitchFamily="2" charset="0"/>
                        </a:rPr>
                        <a:t>2020</a:t>
                      </a:r>
                      <a:endParaRPr lang="fr-SN" sz="2400"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ctr"/>
                      <a:r>
                        <a:rPr lang="fr-SN" sz="2400" b="1" i="0" dirty="0">
                          <a:effectLst/>
                          <a:latin typeface="Helvetica" pitchFamily="2" charset="0"/>
                        </a:rPr>
                        <a:t>2021</a:t>
                      </a:r>
                      <a:endParaRPr lang="fr-SN" sz="2400"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40470938"/>
                  </a:ext>
                </a:extLst>
              </a:tr>
              <a:tr h="829568">
                <a:tc>
                  <a:txBody>
                    <a:bodyPr/>
                    <a:lstStyle/>
                    <a:p>
                      <a:r>
                        <a:rPr lang="fr-SN" sz="1700" b="1" i="0" dirty="0">
                          <a:effectLst/>
                          <a:latin typeface="Helvetica" pitchFamily="2" charset="0"/>
                        </a:rPr>
                        <a:t>Nombre total d’écoles/effectif</a:t>
                      </a:r>
                      <a:endParaRPr lang="fr-SN" sz="1700"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1 211</a:t>
                      </a:r>
                      <a:endParaRPr lang="fr-SN" sz="2000" b="1" dirty="0">
                        <a:effectLst/>
                        <a:latin typeface="Calibri" panose="020F0502020204030204"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ctr"/>
                      <a:r>
                        <a:rPr lang="fr-SN" sz="2000" b="1" kern="1200" dirty="0">
                          <a:solidFill>
                            <a:schemeClr val="tx1"/>
                          </a:solidFill>
                          <a:effectLst/>
                          <a:latin typeface="+mn-lt"/>
                          <a:ea typeface="+mn-ea"/>
                          <a:cs typeface="+mn-cs"/>
                        </a:rPr>
                        <a:t>1 246</a:t>
                      </a:r>
                      <a:endParaRPr lang="fr-SN" sz="2000" b="1"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mn-lt"/>
                          <a:ea typeface="+mn-ea"/>
                          <a:cs typeface="+mn-cs"/>
                        </a:rPr>
                        <a:t>357 849</a:t>
                      </a:r>
                      <a:endParaRPr lang="fr-SN" sz="2000" b="1"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ctr"/>
                      <a:r>
                        <a:rPr lang="fr-SN" sz="2000" b="1" kern="1200" dirty="0">
                          <a:solidFill>
                            <a:schemeClr val="tx1"/>
                          </a:solidFill>
                          <a:effectLst/>
                          <a:latin typeface="+mn-lt"/>
                          <a:ea typeface="+mn-ea"/>
                          <a:cs typeface="+mn-cs"/>
                        </a:rPr>
                        <a:t>366 451</a:t>
                      </a:r>
                      <a:endParaRPr lang="fr-SN" sz="2000" b="1"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03857552"/>
                  </a:ext>
                </a:extLst>
              </a:tr>
              <a:tr h="827929">
                <a:tc>
                  <a:txBody>
                    <a:bodyPr/>
                    <a:lstStyle/>
                    <a:p>
                      <a:r>
                        <a:rPr lang="fr-SN" sz="1700" b="1" i="0">
                          <a:effectLst/>
                          <a:latin typeface="Helvetica" pitchFamily="2" charset="0"/>
                        </a:rPr>
                        <a:t>% du Public</a:t>
                      </a:r>
                      <a:endParaRPr lang="fr-SN" sz="1700" i="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79,8%</a:t>
                      </a:r>
                      <a:endParaRPr lang="fr-SN" sz="2000" b="1" dirty="0">
                        <a:effectLst/>
                        <a:latin typeface="Calibri" panose="020F0502020204030204"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2000" b="1" dirty="0">
                          <a:effectLst/>
                        </a:rPr>
                        <a:t>79,3%</a:t>
                      </a:r>
                      <a:endParaRPr lang="fr-SN" sz="2000" b="1" dirty="0">
                        <a:effectLst/>
                        <a:latin typeface="Gill Sans MT" panose="020B0502020104020203"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83,7%</a:t>
                      </a: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2000" b="1" dirty="0">
                          <a:effectLst/>
                        </a:rPr>
                        <a:t>83,5%</a:t>
                      </a:r>
                      <a:endParaRPr lang="fr-SN" sz="2000" b="1" dirty="0">
                        <a:effectLst/>
                        <a:latin typeface="Gill Sans MT" panose="020B0502020104020203"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66162541"/>
                  </a:ext>
                </a:extLst>
              </a:tr>
              <a:tr h="827929">
                <a:tc>
                  <a:txBody>
                    <a:bodyPr/>
                    <a:lstStyle/>
                    <a:p>
                      <a:r>
                        <a:rPr lang="fr-SN" sz="1700" b="1" i="0">
                          <a:effectLst/>
                          <a:latin typeface="Helvetica" pitchFamily="2" charset="0"/>
                        </a:rPr>
                        <a:t>% du Privé</a:t>
                      </a:r>
                      <a:endParaRPr lang="fr-SN" sz="1700" i="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20,2%</a:t>
                      </a:r>
                      <a:endParaRPr lang="fr-SN" sz="2000" b="1" dirty="0">
                        <a:effectLst/>
                        <a:latin typeface="Calibri" panose="020F0502020204030204"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2000" b="1" dirty="0">
                          <a:effectLst/>
                        </a:rPr>
                        <a:t>20,7%</a:t>
                      </a:r>
                      <a:endParaRPr lang="fr-SN" sz="2000" b="1" dirty="0">
                        <a:effectLst/>
                        <a:latin typeface="Gill Sans MT" panose="020B0502020104020203"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16,3%</a:t>
                      </a:r>
                      <a:endParaRPr lang="fr-SN" sz="2000" b="1" dirty="0">
                        <a:effectLst/>
                        <a:latin typeface="Calibri" panose="020F0502020204030204"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2000" b="1" dirty="0">
                          <a:effectLst/>
                        </a:rPr>
                        <a:t>16,5%</a:t>
                      </a:r>
                      <a:endParaRPr lang="fr-SN" sz="2000" b="1" dirty="0">
                        <a:effectLst/>
                        <a:latin typeface="Gill Sans MT" panose="020B0502020104020203"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84150023"/>
                  </a:ext>
                </a:extLst>
              </a:tr>
              <a:tr h="827929">
                <a:tc>
                  <a:txBody>
                    <a:bodyPr/>
                    <a:lstStyle/>
                    <a:p>
                      <a:r>
                        <a:rPr lang="fr-SN" sz="1700" b="1" i="0" dirty="0">
                          <a:effectLst/>
                          <a:latin typeface="Helvetica" pitchFamily="2" charset="0"/>
                        </a:rPr>
                        <a:t>% du Com/</a:t>
                      </a:r>
                      <a:r>
                        <a:rPr lang="fr-SN" sz="1700" b="1" i="0" dirty="0" err="1">
                          <a:effectLst/>
                          <a:latin typeface="Helvetica" pitchFamily="2" charset="0"/>
                        </a:rPr>
                        <a:t>Ass</a:t>
                      </a:r>
                      <a:endParaRPr lang="fr-SN" sz="1700"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0,0%</a:t>
                      </a:r>
                      <a:endParaRPr lang="fr-SN" sz="2000" b="1" dirty="0">
                        <a:effectLst/>
                        <a:latin typeface="Calibri" panose="020F0502020204030204"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2000" b="1" dirty="0">
                          <a:effectLst/>
                        </a:rPr>
                        <a:t>0,0%</a:t>
                      </a:r>
                      <a:endParaRPr lang="fr-SN" sz="2000" b="1" dirty="0">
                        <a:effectLst/>
                        <a:latin typeface="Gill Sans MT" panose="020B0502020104020203"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0,0%</a:t>
                      </a:r>
                      <a:endParaRPr lang="fr-SN" sz="2000" b="1" dirty="0">
                        <a:effectLst/>
                        <a:latin typeface="Calibri" panose="020F0502020204030204"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0,0%</a:t>
                      </a:r>
                      <a:endParaRPr lang="fr-SN" sz="2000" b="1" dirty="0">
                        <a:effectLst/>
                        <a:latin typeface="Calibri" panose="020F0502020204030204"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52360325"/>
                  </a:ext>
                </a:extLst>
              </a:tr>
            </a:tbl>
          </a:graphicData>
        </a:graphic>
      </p:graphicFrame>
    </p:spTree>
    <p:extLst>
      <p:ext uri="{BB962C8B-B14F-4D97-AF65-F5344CB8AC3E}">
        <p14:creationId xmlns:p14="http://schemas.microsoft.com/office/powerpoint/2010/main" val="1881343992"/>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0"/>
            <a:ext cx="8686800" cy="836712"/>
          </a:xfrm>
        </p:spPr>
        <p:txBody>
          <a:bodyPr>
            <a:noAutofit/>
          </a:bodyPr>
          <a:lstStyle/>
          <a:p>
            <a:r>
              <a:rPr lang="fr-FR" sz="2000" b="1" dirty="0">
                <a:solidFill>
                  <a:schemeClr val="accent4">
                    <a:lumMod val="75000"/>
                  </a:schemeClr>
                </a:solidFill>
              </a:rPr>
              <a:t>CADRAGE JURIDIQUE ET REGLEMENTAIRE DES REVUES DECENTRALISEES  </a:t>
            </a:r>
            <a:r>
              <a:rPr lang="fr-CA" sz="2000" b="1" dirty="0">
                <a:solidFill>
                  <a:srgbClr val="7030A0"/>
                </a:solidFill>
              </a:rPr>
              <a:t> </a:t>
            </a:r>
            <a:endParaRPr lang="fr-FR" sz="2000" dirty="0"/>
          </a:p>
        </p:txBody>
      </p:sp>
      <p:sp>
        <p:nvSpPr>
          <p:cNvPr id="3" name="Espace réservé du contenu 2"/>
          <p:cNvSpPr>
            <a:spLocks noGrp="1"/>
          </p:cNvSpPr>
          <p:nvPr>
            <p:ph idx="1"/>
          </p:nvPr>
        </p:nvSpPr>
        <p:spPr>
          <a:xfrm>
            <a:off x="467544" y="1196752"/>
            <a:ext cx="8280920" cy="5400600"/>
          </a:xfrm>
        </p:spPr>
        <p:txBody>
          <a:bodyPr>
            <a:normAutofit/>
          </a:bodyPr>
          <a:lstStyle/>
          <a:p>
            <a:r>
              <a:rPr lang="fr-FR" sz="2200" b="1" dirty="0">
                <a:solidFill>
                  <a:schemeClr val="accent2">
                    <a:lumMod val="75000"/>
                  </a:schemeClr>
                </a:solidFill>
              </a:rPr>
              <a:t>La Directive </a:t>
            </a:r>
            <a:r>
              <a:rPr lang="fr-CA" sz="2200" b="1" dirty="0">
                <a:solidFill>
                  <a:schemeClr val="accent2">
                    <a:lumMod val="75000"/>
                  </a:schemeClr>
                </a:solidFill>
              </a:rPr>
              <a:t>N°</a:t>
            </a:r>
            <a:r>
              <a:rPr lang="fr-FR" sz="2200" b="1" dirty="0">
                <a:solidFill>
                  <a:schemeClr val="accent2">
                    <a:lumMod val="75000"/>
                  </a:schemeClr>
                </a:solidFill>
              </a:rPr>
              <a:t> 6 de l’UEMOA</a:t>
            </a:r>
            <a:r>
              <a:rPr lang="fr-FR" sz="2200" dirty="0">
                <a:solidFill>
                  <a:schemeClr val="accent2">
                    <a:lumMod val="75000"/>
                  </a:schemeClr>
                </a:solidFill>
              </a:rPr>
              <a:t> </a:t>
            </a:r>
            <a:r>
              <a:rPr lang="fr-CA" sz="2200" dirty="0"/>
              <a:t>portant </a:t>
            </a:r>
            <a:r>
              <a:rPr lang="fr-CA" sz="2200" b="1" dirty="0"/>
              <a:t>Code de transparence dans la gestion des finances publiques au sein de l’UEMOA</a:t>
            </a:r>
            <a:r>
              <a:rPr lang="fr-CA" sz="2200" dirty="0"/>
              <a:t>, </a:t>
            </a:r>
          </a:p>
          <a:p>
            <a:r>
              <a:rPr lang="fr-CA" sz="2200" b="1" dirty="0">
                <a:solidFill>
                  <a:schemeClr val="accent2">
                    <a:lumMod val="75000"/>
                  </a:schemeClr>
                </a:solidFill>
              </a:rPr>
              <a:t>La </a:t>
            </a:r>
            <a:r>
              <a:rPr lang="fr-FR" sz="2200" b="1" dirty="0">
                <a:solidFill>
                  <a:schemeClr val="accent2">
                    <a:lumMod val="75000"/>
                  </a:schemeClr>
                </a:solidFill>
              </a:rPr>
              <a:t>Loi sur la décentralisation (acte II et III) </a:t>
            </a:r>
          </a:p>
          <a:p>
            <a:r>
              <a:rPr lang="fr-FR" sz="2200" b="1" dirty="0">
                <a:solidFill>
                  <a:schemeClr val="accent2">
                    <a:lumMod val="75000"/>
                  </a:schemeClr>
                </a:solidFill>
              </a:rPr>
              <a:t>Le  Décret  n</a:t>
            </a:r>
            <a:r>
              <a:rPr lang="fr-FR" sz="2200" b="1" baseline="30000" dirty="0">
                <a:solidFill>
                  <a:schemeClr val="accent2">
                    <a:lumMod val="75000"/>
                  </a:schemeClr>
                </a:solidFill>
              </a:rPr>
              <a:t>o</a:t>
            </a:r>
            <a:r>
              <a:rPr lang="fr-FR" sz="2200" b="1" dirty="0">
                <a:solidFill>
                  <a:schemeClr val="accent2">
                    <a:lumMod val="75000"/>
                  </a:schemeClr>
                </a:solidFill>
              </a:rPr>
              <a:t> 2014- 904 du 23 juillet 2004</a:t>
            </a:r>
            <a:r>
              <a:rPr lang="fr-FR" sz="2200" dirty="0">
                <a:solidFill>
                  <a:schemeClr val="accent2">
                    <a:lumMod val="75000"/>
                  </a:schemeClr>
                </a:solidFill>
              </a:rPr>
              <a:t> </a:t>
            </a:r>
            <a:r>
              <a:rPr lang="fr-FR" sz="2200" dirty="0"/>
              <a:t>relatif à la création, à </a:t>
            </a:r>
            <a:r>
              <a:rPr lang="fr-FR" sz="2200" b="1" dirty="0"/>
              <a:t>l’organisation et au  fonctionnement des comités de gestion d’école et d’établissement</a:t>
            </a:r>
          </a:p>
          <a:p>
            <a:r>
              <a:rPr lang="fr-FR" sz="2200" b="1" dirty="0">
                <a:solidFill>
                  <a:schemeClr val="accent2">
                    <a:lumMod val="75000"/>
                  </a:schemeClr>
                </a:solidFill>
              </a:rPr>
              <a:t>Le  Décret  </a:t>
            </a:r>
            <a:r>
              <a:rPr lang="fr-FR" sz="2200" dirty="0">
                <a:solidFill>
                  <a:schemeClr val="accent2">
                    <a:lumMod val="75000"/>
                  </a:schemeClr>
                </a:solidFill>
              </a:rPr>
              <a:t>n</a:t>
            </a:r>
            <a:r>
              <a:rPr lang="fr-FR" sz="2200" baseline="30000" dirty="0">
                <a:solidFill>
                  <a:schemeClr val="accent2">
                    <a:lumMod val="75000"/>
                  </a:schemeClr>
                </a:solidFill>
              </a:rPr>
              <a:t>o</a:t>
            </a:r>
            <a:r>
              <a:rPr lang="fr-FR" sz="2200" b="1" dirty="0">
                <a:solidFill>
                  <a:schemeClr val="accent2">
                    <a:lumMod val="75000"/>
                  </a:schemeClr>
                </a:solidFill>
              </a:rPr>
              <a:t> 2012-1276 </a:t>
            </a:r>
            <a:r>
              <a:rPr lang="fr-FR" sz="2200" b="1" dirty="0"/>
              <a:t>du 13 novembre 2012 portant sur la  réforme des IA et IEF</a:t>
            </a:r>
          </a:p>
          <a:p>
            <a:r>
              <a:rPr lang="fr-FR" sz="2200" b="1" dirty="0">
                <a:solidFill>
                  <a:schemeClr val="accent2">
                    <a:lumMod val="75000"/>
                  </a:schemeClr>
                </a:solidFill>
              </a:rPr>
              <a:t>La Lettre de Politique Générale </a:t>
            </a:r>
            <a:r>
              <a:rPr lang="fr-FR" sz="2200" b="1" dirty="0"/>
              <a:t>du Secteur de l’Education et de la Formation</a:t>
            </a:r>
          </a:p>
          <a:p>
            <a:r>
              <a:rPr lang="fr-FR" sz="2200" b="1" dirty="0">
                <a:solidFill>
                  <a:schemeClr val="accent2">
                    <a:lumMod val="75000"/>
                  </a:schemeClr>
                </a:solidFill>
              </a:rPr>
              <a:t>La </a:t>
            </a:r>
            <a:r>
              <a:rPr lang="fr-CA" sz="2200" b="1" dirty="0">
                <a:solidFill>
                  <a:schemeClr val="accent2">
                    <a:lumMod val="75000"/>
                  </a:schemeClr>
                </a:solidFill>
              </a:rPr>
              <a:t>Lettre circulaire annuelle du  Premier Ministre </a:t>
            </a:r>
            <a:r>
              <a:rPr lang="fr-CA" sz="2200" b="1" dirty="0">
                <a:solidFill>
                  <a:schemeClr val="tx1"/>
                </a:solidFill>
              </a:rPr>
              <a:t>instituant l’organisation des revues décentralisées</a:t>
            </a:r>
            <a:r>
              <a:rPr lang="fr-CA" sz="2600" b="1" dirty="0">
                <a:solidFill>
                  <a:schemeClr val="tx1"/>
                </a:solidFill>
              </a:rPr>
              <a:t>.</a:t>
            </a:r>
            <a:endParaRPr lang="fr-FR" sz="2600"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18E0F7AB-230B-A447-B29F-0EED4234BFF8}"/>
              </a:ext>
            </a:extLst>
          </p:cNvPr>
          <p:cNvSpPr>
            <a:spLocks noChangeArrowheads="1"/>
          </p:cNvSpPr>
          <p:nvPr/>
        </p:nvSpPr>
        <p:spPr bwMode="auto">
          <a:xfrm>
            <a:off x="2339752" y="260648"/>
            <a:ext cx="446449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fr-FR" sz="2800" b="1" dirty="0">
                <a:solidFill>
                  <a:schemeClr val="accent4">
                    <a:lumMod val="75000"/>
                  </a:schemeClr>
                </a:solidFill>
                <a:latin typeface="Cambria" pitchFamily="18" charset="0"/>
                <a:cs typeface="Calibri" pitchFamily="34" charset="0"/>
              </a:rPr>
              <a:t>Présentation du réseau</a:t>
            </a:r>
          </a:p>
        </p:txBody>
      </p:sp>
      <p:graphicFrame>
        <p:nvGraphicFramePr>
          <p:cNvPr id="7" name="Graphique 6">
            <a:extLst>
              <a:ext uri="{FF2B5EF4-FFF2-40B4-BE49-F238E27FC236}">
                <a16:creationId xmlns="" xmlns:a16="http://schemas.microsoft.com/office/drawing/2014/main" id="{B26D74F4-0D21-42B1-8A8C-110AFC9E2824}"/>
              </a:ext>
            </a:extLst>
          </p:cNvPr>
          <p:cNvGraphicFramePr>
            <a:graphicFrameLocks/>
          </p:cNvGraphicFramePr>
          <p:nvPr>
            <p:extLst>
              <p:ext uri="{D42A27DB-BD31-4B8C-83A1-F6EECF244321}">
                <p14:modId xmlns:p14="http://schemas.microsoft.com/office/powerpoint/2010/main" val="2313569714"/>
              </p:ext>
            </p:extLst>
          </p:nvPr>
        </p:nvGraphicFramePr>
        <p:xfrm>
          <a:off x="539552" y="980728"/>
          <a:ext cx="7920880"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9408464"/>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963794901"/>
              </p:ext>
            </p:extLst>
          </p:nvPr>
        </p:nvGraphicFramePr>
        <p:xfrm>
          <a:off x="251520" y="188640"/>
          <a:ext cx="8640963" cy="6336704"/>
        </p:xfrm>
        <a:graphic>
          <a:graphicData uri="http://schemas.openxmlformats.org/drawingml/2006/table">
            <a:tbl>
              <a:tblPr/>
              <a:tblGrid>
                <a:gridCol w="3340203">
                  <a:extLst>
                    <a:ext uri="{9D8B030D-6E8A-4147-A177-3AD203B41FA5}">
                      <a16:colId xmlns="" xmlns:a16="http://schemas.microsoft.com/office/drawing/2014/main" val="20000"/>
                    </a:ext>
                  </a:extLst>
                </a:gridCol>
                <a:gridCol w="5300760">
                  <a:extLst>
                    <a:ext uri="{9D8B030D-6E8A-4147-A177-3AD203B41FA5}">
                      <a16:colId xmlns="" xmlns:a16="http://schemas.microsoft.com/office/drawing/2014/main" val="20001"/>
                    </a:ext>
                  </a:extLst>
                </a:gridCol>
              </a:tblGrid>
              <a:tr h="643895">
                <a:tc>
                  <a:txBody>
                    <a:bodyPr/>
                    <a:lstStyle/>
                    <a:p>
                      <a:pPr algn="ctr">
                        <a:lnSpc>
                          <a:spcPct val="115000"/>
                        </a:lnSpc>
                        <a:spcAft>
                          <a:spcPts val="0"/>
                        </a:spcAft>
                      </a:pPr>
                      <a:r>
                        <a:rPr lang="fr-FR" sz="1800" b="1" dirty="0">
                          <a:solidFill>
                            <a:schemeClr val="tx1"/>
                          </a:solidFill>
                          <a:latin typeface="Cambria" panose="02040503050406030204" pitchFamily="18" charset="0"/>
                          <a:ea typeface="Cambria" panose="02040503050406030204" pitchFamily="18" charset="0"/>
                          <a:cs typeface="Times New Roman"/>
                        </a:rPr>
                        <a:t>Difficultés</a:t>
                      </a:r>
                      <a:r>
                        <a:rPr lang="fr-FR" sz="1800" b="1" baseline="0" dirty="0">
                          <a:solidFill>
                            <a:schemeClr val="tx1"/>
                          </a:solidFill>
                          <a:latin typeface="Cambria" panose="02040503050406030204" pitchFamily="18" charset="0"/>
                          <a:ea typeface="Cambria" panose="02040503050406030204" pitchFamily="18" charset="0"/>
                          <a:cs typeface="Times New Roman"/>
                        </a:rPr>
                        <a:t> rencontrées</a:t>
                      </a:r>
                      <a:endParaRPr lang="fr-FR" sz="1800" dirty="0">
                        <a:solidFill>
                          <a:schemeClr val="tx1"/>
                        </a:solidFill>
                        <a:latin typeface="Cambria" panose="02040503050406030204" pitchFamily="18" charset="0"/>
                        <a:ea typeface="Cambria" panose="02040503050406030204" pitchFamily="18" charset="0"/>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dirty="0">
                          <a:solidFill>
                            <a:schemeClr val="tx1"/>
                          </a:solidFill>
                          <a:latin typeface="Cambria" panose="02040503050406030204" pitchFamily="18" charset="0"/>
                          <a:ea typeface="Cambria" panose="02040503050406030204" pitchFamily="18" charset="0"/>
                          <a:cs typeface="Times New Roman"/>
                        </a:rPr>
                        <a:t>Défis /Recommandations</a:t>
                      </a:r>
                      <a:endParaRPr lang="fr-FR" sz="1800" dirty="0">
                        <a:solidFill>
                          <a:schemeClr val="tx1"/>
                        </a:solidFill>
                        <a:latin typeface="Cambria" panose="02040503050406030204" pitchFamily="18" charset="0"/>
                        <a:ea typeface="Cambria" panose="02040503050406030204" pitchFamily="18" charset="0"/>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extLst>
                  <a:ext uri="{0D108BD9-81ED-4DB2-BD59-A6C34878D82A}">
                    <a16:rowId xmlns="" xmlns:a16="http://schemas.microsoft.com/office/drawing/2014/main" val="10000"/>
                  </a:ext>
                </a:extLst>
              </a:tr>
              <a:tr h="5692809">
                <a:tc>
                  <a:txBody>
                    <a:bodyPr/>
                    <a:lstStyle/>
                    <a:p>
                      <a:pPr marL="285750" lvl="0" indent="-285750">
                        <a:buFont typeface="Wingdings" panose="05000000000000000000" pitchFamily="2" charset="2"/>
                        <a:buChar char="§"/>
                      </a:pPr>
                      <a:r>
                        <a:rPr lang="fr-FR" sz="1800" b="1" dirty="0">
                          <a:latin typeface="Cambria" panose="02040503050406030204" pitchFamily="18" charset="0"/>
                          <a:ea typeface="Cambria" panose="02040503050406030204" pitchFamily="18" charset="0"/>
                          <a:cs typeface="Arial"/>
                        </a:rPr>
                        <a:t>Nombre</a:t>
                      </a:r>
                      <a:r>
                        <a:rPr lang="fr-FR" sz="1800" b="1" baseline="0" dirty="0">
                          <a:latin typeface="Cambria" panose="02040503050406030204" pitchFamily="18" charset="0"/>
                          <a:ea typeface="Cambria" panose="02040503050406030204" pitchFamily="18" charset="0"/>
                          <a:cs typeface="Arial"/>
                        </a:rPr>
                        <a:t> élevé de classes spéciales dans l’Académie</a:t>
                      </a:r>
                    </a:p>
                    <a:p>
                      <a:pPr marL="285750" lvl="0" indent="-285750">
                        <a:buFont typeface="Wingdings" panose="05000000000000000000" pitchFamily="2" charset="2"/>
                        <a:buChar char="§"/>
                      </a:pPr>
                      <a:r>
                        <a:rPr lang="fr-FR" sz="1800" b="1" dirty="0">
                          <a:latin typeface="Cambria" panose="02040503050406030204" pitchFamily="18" charset="0"/>
                          <a:ea typeface="Cambria" panose="02040503050406030204" pitchFamily="18" charset="0"/>
                          <a:cs typeface="Arial"/>
                        </a:rPr>
                        <a:t>Déficit de formation</a:t>
                      </a:r>
                      <a:r>
                        <a:rPr lang="fr-FR" sz="1800" b="1" baseline="0" dirty="0">
                          <a:latin typeface="Cambria" panose="02040503050406030204" pitchFamily="18" charset="0"/>
                          <a:ea typeface="Cambria" panose="02040503050406030204" pitchFamily="18" charset="0"/>
                          <a:cs typeface="Arial"/>
                        </a:rPr>
                        <a:t> des </a:t>
                      </a:r>
                      <a:r>
                        <a:rPr lang="fr-FR" sz="1800" b="1" baseline="0" dirty="0" smtClean="0">
                          <a:latin typeface="Cambria" panose="02040503050406030204" pitchFamily="18" charset="0"/>
                          <a:ea typeface="Cambria" panose="02040503050406030204" pitchFamily="18" charset="0"/>
                          <a:cs typeface="Arial"/>
                        </a:rPr>
                        <a:t>enseignants </a:t>
                      </a:r>
                      <a:r>
                        <a:rPr lang="fr-FR" sz="1800" b="1" baseline="0" dirty="0">
                          <a:latin typeface="Cambria" panose="02040503050406030204" pitchFamily="18" charset="0"/>
                          <a:ea typeface="Cambria" panose="02040503050406030204" pitchFamily="18" charset="0"/>
                          <a:cs typeface="Arial"/>
                        </a:rPr>
                        <a:t>à la gestion </a:t>
                      </a:r>
                      <a:r>
                        <a:rPr lang="fr-FR" sz="1800" b="1" baseline="0" dirty="0" smtClean="0">
                          <a:latin typeface="Cambria" panose="02040503050406030204" pitchFamily="18" charset="0"/>
                          <a:ea typeface="Cambria" panose="02040503050406030204" pitchFamily="18" charset="0"/>
                          <a:cs typeface="Arial"/>
                        </a:rPr>
                        <a:t>des classes spéciales</a:t>
                      </a:r>
                      <a:endParaRPr lang="fr-FR" sz="1800" b="1" baseline="0" dirty="0">
                        <a:latin typeface="Cambria" panose="02040503050406030204" pitchFamily="18" charset="0"/>
                        <a:ea typeface="Cambria" panose="02040503050406030204" pitchFamily="18" charset="0"/>
                        <a:cs typeface="Arial"/>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insuffisance de sessions de renforcement de capacités au profit des enseignants</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La </a:t>
                      </a:r>
                      <a:r>
                        <a:rPr kumimoji="0" lang="fr-FR" sz="1800" b="1"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collecte de l’information relative à la contribution des ménages et des collectivités </a:t>
                      </a:r>
                      <a:r>
                        <a:rPr kumimoji="0" lang="fr-FR" sz="1800" b="1"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territoriales</a:t>
                      </a:r>
                      <a:r>
                        <a:rPr kumimoji="0" lang="fr-FR" sz="1800" b="1"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Le vieillissement des </a:t>
                      </a:r>
                      <a:r>
                        <a:rPr kumimoji="0" lang="fr-FR" sz="1800" b="1"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personnels enseignants  </a:t>
                      </a: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85750" lvl="0" indent="-285750">
                        <a:buFont typeface="Wingdings" panose="05000000000000000000" pitchFamily="2" charset="2"/>
                        <a:buChar char="§"/>
                      </a:pPr>
                      <a:r>
                        <a:rPr kumimoji="0" lang="fr-FR" sz="1800" b="1" kern="1200" dirty="0">
                          <a:solidFill>
                            <a:schemeClr val="tx1"/>
                          </a:solidFill>
                          <a:effectLst/>
                          <a:latin typeface="Cambria" panose="02040503050406030204" pitchFamily="18" charset="0"/>
                          <a:ea typeface="Cambria" panose="02040503050406030204" pitchFamily="18" charset="0"/>
                          <a:cs typeface="+mn-cs"/>
                        </a:rPr>
                        <a:t>Faire respecter par les directeurs d’école le droit du choix optionnel de l’épreuve facultative de l’arabe au CFEE ;</a:t>
                      </a:r>
                    </a:p>
                    <a:p>
                      <a:pPr marL="285750" lvl="0" indent="-285750">
                        <a:buFont typeface="Wingdings" panose="05000000000000000000" pitchFamily="2" charset="2"/>
                        <a:buChar char="§"/>
                      </a:pPr>
                      <a:r>
                        <a:rPr kumimoji="0" lang="fr-FR" sz="1800" b="1" kern="1200" dirty="0">
                          <a:solidFill>
                            <a:schemeClr val="tx1"/>
                          </a:solidFill>
                          <a:effectLst/>
                          <a:latin typeface="Cambria" panose="02040503050406030204" pitchFamily="18" charset="0"/>
                          <a:ea typeface="Cambria" panose="02040503050406030204" pitchFamily="18" charset="0"/>
                          <a:cs typeface="+mn-cs"/>
                        </a:rPr>
                        <a:t>Intensifier le contrôle et l’encadrement pédagogiques ;</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augmenter la capacit</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 de mobilisation financi</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è</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re locale</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 </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 </a:t>
                      </a:r>
                      <a:endParaRPr kumimoji="0" lang="fr-FR" sz="1050" b="1" i="0" u="none" strike="noStrike" cap="none" normalizeH="0" baseline="0" dirty="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veiller </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à</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 la tra</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ç</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abilit</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 des allocations provenant des </a:t>
                      </a:r>
                      <a:r>
                        <a:rPr kumimoji="0" lang="fr-FR" sz="1800"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CT, </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des m</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nages et des partenaires locaux</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 </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t>
                      </a:r>
                      <a:endParaRPr kumimoji="0" lang="fr-FR" sz="1050" b="1" i="0" u="none" strike="noStrike" cap="none" normalizeH="0" baseline="0" dirty="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accompagner la politique nationale de r</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sorption des abris provisoires</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 </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t>
                      </a:r>
                      <a:endParaRPr kumimoji="0" lang="fr-FR" sz="1050" b="1" i="0" u="none" strike="noStrike" cap="none" normalizeH="0" baseline="0" dirty="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renforcer les capacit</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s des </a:t>
                      </a:r>
                      <a:r>
                        <a:rPr kumimoji="0" lang="fr-FR" sz="1800"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enseignants;</a:t>
                      </a:r>
                      <a:endParaRPr kumimoji="0" lang="fr-FR" sz="1050" b="1" i="0" u="none" strike="noStrike" cap="none" normalizeH="0" baseline="0" dirty="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Faire le plaidoyer </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pour la cr</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ation d</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coles franco-arabe publiques</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 </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t>
                      </a:r>
                      <a:endParaRPr kumimoji="0" lang="fr-FR" sz="1050" b="1" i="0" u="none" strike="noStrike" cap="none" normalizeH="0" baseline="0" dirty="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r</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duire le nombre de classes sp</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ciales par l</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affectation de nouveaux </a:t>
                      </a:r>
                      <a:r>
                        <a:rPr kumimoji="0" lang="fr-FR" sz="1800"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enseignants </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 </a:t>
                      </a:r>
                      <a:r>
                        <a:rPr kumimoji="0" lang="fr-FR" sz="1800"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Allouer l’académie de nouveaux enseignants sortants </a:t>
                      </a:r>
                      <a:endPar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535265934"/>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1520" y="332656"/>
            <a:ext cx="8712969" cy="584775"/>
          </a:xfrm>
          <a:prstGeom prst="rect">
            <a:avLst/>
          </a:prstGeom>
        </p:spPr>
        <p:txBody>
          <a:bodyPr wrap="square">
            <a:spAutoFit/>
          </a:bodyPr>
          <a:lstStyle/>
          <a:p>
            <a:pPr algn="ctr"/>
            <a:r>
              <a:rPr lang="fr-FR" sz="3200" dirty="0">
                <a:solidFill>
                  <a:srgbClr val="7030A0"/>
                </a:solidFill>
                <a:latin typeface="Algerian" pitchFamily="82" charset="0"/>
              </a:rPr>
              <a:t>Enseignement moyen général (EMG)</a:t>
            </a:r>
          </a:p>
        </p:txBody>
      </p:sp>
      <p:pic>
        <p:nvPicPr>
          <p:cNvPr id="7" name="Image 6">
            <a:extLst>
              <a:ext uri="{FF2B5EF4-FFF2-40B4-BE49-F238E27FC236}">
                <a16:creationId xmlns="" xmlns:a16="http://schemas.microsoft.com/office/drawing/2014/main" id="{C01A5661-CC12-1D45-8957-B97E1EB254C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55576" y="980728"/>
            <a:ext cx="7416823" cy="5184576"/>
          </a:xfrm>
          <a:prstGeom prst="rect">
            <a:avLst/>
          </a:prstGeom>
          <a:ln w="3175">
            <a:noFill/>
          </a:ln>
        </p:spPr>
      </p:pic>
    </p:spTree>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a:extLst>
              <a:ext uri="{FF2B5EF4-FFF2-40B4-BE49-F238E27FC236}">
                <a16:creationId xmlns="" xmlns:a16="http://schemas.microsoft.com/office/drawing/2014/main" id="{A2F34985-926F-4528-8655-BB2F7D398420}"/>
              </a:ext>
            </a:extLst>
          </p:cNvPr>
          <p:cNvGraphicFramePr>
            <a:graphicFrameLocks noGrp="1"/>
          </p:cNvGraphicFramePr>
          <p:nvPr>
            <p:extLst>
              <p:ext uri="{D42A27DB-BD31-4B8C-83A1-F6EECF244321}">
                <p14:modId xmlns:p14="http://schemas.microsoft.com/office/powerpoint/2010/main" val="1072946741"/>
              </p:ext>
            </p:extLst>
          </p:nvPr>
        </p:nvGraphicFramePr>
        <p:xfrm>
          <a:off x="611560" y="836712"/>
          <a:ext cx="7848872" cy="5328427"/>
        </p:xfrm>
        <a:graphic>
          <a:graphicData uri="http://schemas.openxmlformats.org/drawingml/2006/table">
            <a:tbl>
              <a:tblPr firstRow="1" firstCol="1" bandRow="1">
                <a:tableStyleId>{5C22544A-7EE6-4342-B048-85BDC9FD1C3A}</a:tableStyleId>
              </a:tblPr>
              <a:tblGrid>
                <a:gridCol w="2448272">
                  <a:extLst>
                    <a:ext uri="{9D8B030D-6E8A-4147-A177-3AD203B41FA5}">
                      <a16:colId xmlns="" xmlns:a16="http://schemas.microsoft.com/office/drawing/2014/main" val="2037488542"/>
                    </a:ext>
                  </a:extLst>
                </a:gridCol>
                <a:gridCol w="1350150">
                  <a:extLst>
                    <a:ext uri="{9D8B030D-6E8A-4147-A177-3AD203B41FA5}">
                      <a16:colId xmlns="" xmlns:a16="http://schemas.microsoft.com/office/drawing/2014/main" val="3488372972"/>
                    </a:ext>
                  </a:extLst>
                </a:gridCol>
                <a:gridCol w="1350150">
                  <a:extLst>
                    <a:ext uri="{9D8B030D-6E8A-4147-A177-3AD203B41FA5}">
                      <a16:colId xmlns="" xmlns:a16="http://schemas.microsoft.com/office/drawing/2014/main" val="2883595935"/>
                    </a:ext>
                  </a:extLst>
                </a:gridCol>
                <a:gridCol w="1350150">
                  <a:extLst>
                    <a:ext uri="{9D8B030D-6E8A-4147-A177-3AD203B41FA5}">
                      <a16:colId xmlns="" xmlns:a16="http://schemas.microsoft.com/office/drawing/2014/main" val="2371168120"/>
                    </a:ext>
                  </a:extLst>
                </a:gridCol>
                <a:gridCol w="1350150">
                  <a:extLst>
                    <a:ext uri="{9D8B030D-6E8A-4147-A177-3AD203B41FA5}">
                      <a16:colId xmlns="" xmlns:a16="http://schemas.microsoft.com/office/drawing/2014/main" val="1371506468"/>
                    </a:ext>
                  </a:extLst>
                </a:gridCol>
              </a:tblGrid>
              <a:tr h="1239542">
                <a:tc>
                  <a:txBody>
                    <a:bodyPr/>
                    <a:lstStyle/>
                    <a:p>
                      <a:pPr algn="ctr"/>
                      <a:r>
                        <a:rPr lang="fr-FR" sz="1800" dirty="0">
                          <a:solidFill>
                            <a:srgbClr val="FF0000"/>
                          </a:solidFill>
                          <a:effectLst/>
                        </a:rPr>
                        <a:t>Indicateurs de résultats</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dirty="0">
                          <a:solidFill>
                            <a:srgbClr val="FF0000"/>
                          </a:solidFill>
                          <a:effectLst/>
                        </a:rPr>
                        <a:t>Référence 2020</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dirty="0">
                          <a:solidFill>
                            <a:srgbClr val="FF0000"/>
                          </a:solidFill>
                          <a:effectLst/>
                        </a:rPr>
                        <a:t>Cible 2021</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dirty="0">
                          <a:solidFill>
                            <a:srgbClr val="FF0000"/>
                          </a:solidFill>
                          <a:effectLst/>
                        </a:rPr>
                        <a:t>Réalisé 2021</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dirty="0">
                          <a:solidFill>
                            <a:srgbClr val="FF0000"/>
                          </a:solidFill>
                          <a:effectLst/>
                        </a:rPr>
                        <a:t>Écart</a:t>
                      </a:r>
                      <a:endParaRPr lang="fr-SN" sz="1600" dirty="0">
                        <a:solidFill>
                          <a:srgbClr val="FF0000"/>
                        </a:solidFill>
                        <a:effectLst/>
                      </a:endParaRPr>
                    </a:p>
                    <a:p>
                      <a:pPr algn="ctr">
                        <a:spcAft>
                          <a:spcPts val="0"/>
                        </a:spcAft>
                      </a:pPr>
                      <a:r>
                        <a:rPr lang="fr-FR" sz="1800" dirty="0">
                          <a:solidFill>
                            <a:srgbClr val="FF0000"/>
                          </a:solidFill>
                          <a:effectLst/>
                        </a:rPr>
                        <a:t>(réalisé 2021-cibles 2021)</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34018854"/>
                  </a:ext>
                </a:extLst>
              </a:tr>
              <a:tr h="403859">
                <a:tc>
                  <a:txBody>
                    <a:bodyPr/>
                    <a:lstStyle/>
                    <a:p>
                      <a:pPr>
                        <a:lnSpc>
                          <a:spcPct val="115000"/>
                        </a:lnSpc>
                        <a:spcAft>
                          <a:spcPts val="1000"/>
                        </a:spcAft>
                      </a:pPr>
                      <a:r>
                        <a:rPr lang="fr-FR" sz="1800" dirty="0">
                          <a:solidFill>
                            <a:srgbClr val="FF0000"/>
                          </a:solidFill>
                          <a:effectLst/>
                        </a:rPr>
                        <a:t>T Promotion : Garçons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74,19%</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75%</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78,4%</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4,21%</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11550325"/>
                  </a:ext>
                </a:extLst>
              </a:tr>
              <a:tr h="403859">
                <a:tc>
                  <a:txBody>
                    <a:bodyPr/>
                    <a:lstStyle/>
                    <a:p>
                      <a:pPr>
                        <a:lnSpc>
                          <a:spcPct val="115000"/>
                        </a:lnSpc>
                        <a:spcAft>
                          <a:spcPts val="1000"/>
                        </a:spcAft>
                      </a:pPr>
                      <a:r>
                        <a:rPr lang="fr-FR" sz="1800" dirty="0">
                          <a:solidFill>
                            <a:srgbClr val="FF0000"/>
                          </a:solidFill>
                          <a:effectLst/>
                        </a:rPr>
                        <a:t>T Promotion : Filles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74,36%</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75%</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82,2%</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7,84%</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89962956"/>
                  </a:ext>
                </a:extLst>
              </a:tr>
              <a:tr h="403859">
                <a:tc>
                  <a:txBody>
                    <a:bodyPr/>
                    <a:lstStyle/>
                    <a:p>
                      <a:pPr>
                        <a:lnSpc>
                          <a:spcPct val="115000"/>
                        </a:lnSpc>
                        <a:spcAft>
                          <a:spcPts val="1000"/>
                        </a:spcAft>
                      </a:pPr>
                      <a:r>
                        <a:rPr lang="fr-FR" sz="1800" dirty="0">
                          <a:solidFill>
                            <a:srgbClr val="FF0000"/>
                          </a:solidFill>
                          <a:effectLst/>
                        </a:rPr>
                        <a:t>T Promotion : Total</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74,28%</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75%</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80,5%</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6,22%</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4853935"/>
                  </a:ext>
                </a:extLst>
              </a:tr>
              <a:tr h="595015">
                <a:tc>
                  <a:txBody>
                    <a:bodyPr/>
                    <a:lstStyle/>
                    <a:p>
                      <a:pPr>
                        <a:lnSpc>
                          <a:spcPct val="115000"/>
                        </a:lnSpc>
                        <a:spcAft>
                          <a:spcPts val="1000"/>
                        </a:spcAft>
                      </a:pPr>
                      <a:r>
                        <a:rPr lang="fr-FR" sz="1800" dirty="0">
                          <a:solidFill>
                            <a:srgbClr val="FF0000"/>
                          </a:solidFill>
                          <a:effectLst/>
                        </a:rPr>
                        <a:t>T Redoublement : Garçons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15,29%</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15,9%</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12,0%</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-3,29%</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30044498"/>
                  </a:ext>
                </a:extLst>
              </a:tr>
              <a:tr h="595015">
                <a:tc>
                  <a:txBody>
                    <a:bodyPr/>
                    <a:lstStyle/>
                    <a:p>
                      <a:pPr>
                        <a:lnSpc>
                          <a:spcPct val="115000"/>
                        </a:lnSpc>
                        <a:spcAft>
                          <a:spcPts val="1000"/>
                        </a:spcAft>
                      </a:pPr>
                      <a:r>
                        <a:rPr lang="fr-FR" sz="1800" dirty="0">
                          <a:solidFill>
                            <a:srgbClr val="FF0000"/>
                          </a:solidFill>
                          <a:effectLst/>
                        </a:rPr>
                        <a:t>T Redoublement : Filles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15,00%</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15,5%</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11,0%</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-4,00%</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61886988"/>
                  </a:ext>
                </a:extLst>
              </a:tr>
              <a:tr h="403859">
                <a:tc>
                  <a:txBody>
                    <a:bodyPr/>
                    <a:lstStyle/>
                    <a:p>
                      <a:pPr>
                        <a:lnSpc>
                          <a:spcPct val="115000"/>
                        </a:lnSpc>
                        <a:spcAft>
                          <a:spcPts val="1000"/>
                        </a:spcAft>
                      </a:pPr>
                      <a:r>
                        <a:rPr lang="fr-FR" sz="1800" dirty="0">
                          <a:solidFill>
                            <a:srgbClr val="FF0000"/>
                          </a:solidFill>
                          <a:effectLst/>
                        </a:rPr>
                        <a:t>T Redoublement: Total</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15,13%</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15,7%</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11,4%</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-3,73%</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01977304"/>
                  </a:ext>
                </a:extLst>
              </a:tr>
              <a:tr h="403859">
                <a:tc>
                  <a:txBody>
                    <a:bodyPr/>
                    <a:lstStyle/>
                    <a:p>
                      <a:pPr>
                        <a:lnSpc>
                          <a:spcPct val="115000"/>
                        </a:lnSpc>
                        <a:spcAft>
                          <a:spcPts val="1000"/>
                        </a:spcAft>
                      </a:pPr>
                      <a:r>
                        <a:rPr lang="fr-FR" sz="1800" dirty="0">
                          <a:solidFill>
                            <a:srgbClr val="FF0000"/>
                          </a:solidFill>
                          <a:effectLst/>
                        </a:rPr>
                        <a:t>T Abandon : Garçons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10,5%</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9,0%</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9,6%</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-0,90%</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69271015"/>
                  </a:ext>
                </a:extLst>
              </a:tr>
              <a:tr h="403859">
                <a:tc>
                  <a:txBody>
                    <a:bodyPr/>
                    <a:lstStyle/>
                    <a:p>
                      <a:pPr>
                        <a:lnSpc>
                          <a:spcPct val="115000"/>
                        </a:lnSpc>
                        <a:spcAft>
                          <a:spcPts val="1000"/>
                        </a:spcAft>
                      </a:pPr>
                      <a:r>
                        <a:rPr lang="fr-FR" sz="1800" dirty="0">
                          <a:solidFill>
                            <a:srgbClr val="FF0000"/>
                          </a:solidFill>
                          <a:effectLst/>
                        </a:rPr>
                        <a:t>T Abandon : Filles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10,6%</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8,3%</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6,9%</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-3,70%</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75144152"/>
                  </a:ext>
                </a:extLst>
              </a:tr>
              <a:tr h="403859">
                <a:tc>
                  <a:txBody>
                    <a:bodyPr/>
                    <a:lstStyle/>
                    <a:p>
                      <a:pPr>
                        <a:lnSpc>
                          <a:spcPct val="115000"/>
                        </a:lnSpc>
                        <a:spcAft>
                          <a:spcPts val="1000"/>
                        </a:spcAft>
                      </a:pPr>
                      <a:r>
                        <a:rPr lang="fr-FR" sz="1800" dirty="0">
                          <a:solidFill>
                            <a:srgbClr val="FF0000"/>
                          </a:solidFill>
                          <a:effectLst/>
                        </a:rPr>
                        <a:t>T Abandon : Total</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10,6%</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8,6%</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8,1%</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-2,50%</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44730880"/>
                  </a:ext>
                </a:extLst>
              </a:tr>
            </a:tbl>
          </a:graphicData>
        </a:graphic>
      </p:graphicFrame>
      <p:sp>
        <p:nvSpPr>
          <p:cNvPr id="7" name="Rectangle 6">
            <a:extLst>
              <a:ext uri="{FF2B5EF4-FFF2-40B4-BE49-F238E27FC236}">
                <a16:creationId xmlns="" xmlns:a16="http://schemas.microsoft.com/office/drawing/2014/main" id="{4CCBA510-55D1-445C-8D03-981756FD0469}"/>
              </a:ext>
            </a:extLst>
          </p:cNvPr>
          <p:cNvSpPr/>
          <p:nvPr/>
        </p:nvSpPr>
        <p:spPr>
          <a:xfrm>
            <a:off x="539552" y="476672"/>
            <a:ext cx="3888432" cy="338554"/>
          </a:xfrm>
          <a:prstGeom prst="rect">
            <a:avLst/>
          </a:prstGeom>
        </p:spPr>
        <p:txBody>
          <a:bodyPr wrap="square">
            <a:spAutoFit/>
          </a:bodyPr>
          <a:lstStyle/>
          <a:p>
            <a:r>
              <a:rPr lang="fr-FR" sz="1600" b="1" dirty="0">
                <a:solidFill>
                  <a:srgbClr val="0070C0"/>
                </a:solidFill>
                <a:latin typeface="Cambria" panose="02040503050406030204" pitchFamily="18" charset="0"/>
                <a:cs typeface="Calibri" panose="020F0502020204030204" pitchFamily="34" charset="0"/>
              </a:rPr>
              <a:t>Le flux</a:t>
            </a:r>
            <a:endParaRPr lang="fr-SN" sz="1600" b="1" dirty="0">
              <a:solidFill>
                <a:srgbClr val="0070C0"/>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76573048"/>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5536" y="5373216"/>
            <a:ext cx="83529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fr-FR" sz="2000" dirty="0">
                <a:latin typeface="Cambria" pitchFamily="18" charset="0"/>
                <a:cs typeface="Arial" pitchFamily="34" charset="0"/>
              </a:rPr>
              <a:t>Evolution progressive de la promotion;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2000" i="0" u="none" strike="noStrike" cap="none" normalizeH="0" baseline="0" dirty="0">
                <a:ln>
                  <a:noFill/>
                </a:ln>
                <a:solidFill>
                  <a:schemeClr val="tx1"/>
                </a:solidFill>
                <a:effectLst/>
                <a:latin typeface="Cambria" pitchFamily="18" charset="0"/>
                <a:cs typeface="Arial" pitchFamily="34" charset="0"/>
              </a:rPr>
              <a:t>Réduction du phénomène</a:t>
            </a:r>
            <a:r>
              <a:rPr kumimoji="0" lang="fr-FR" sz="2000" i="0" u="none" strike="noStrike" cap="none" normalizeH="0" dirty="0">
                <a:ln>
                  <a:noFill/>
                </a:ln>
                <a:solidFill>
                  <a:schemeClr val="tx1"/>
                </a:solidFill>
                <a:effectLst/>
                <a:latin typeface="Cambria" pitchFamily="18" charset="0"/>
                <a:cs typeface="Arial" pitchFamily="34" charset="0"/>
              </a:rPr>
              <a:t> de redoublement et d’abandon</a:t>
            </a:r>
            <a:r>
              <a:rPr lang="fr-FR" sz="2000" dirty="0">
                <a:latin typeface="Cambria" pitchFamily="18" charset="0"/>
                <a:cs typeface="Arial" pitchFamily="34" charset="0"/>
              </a:rPr>
              <a:t>.</a:t>
            </a:r>
            <a:endParaRPr kumimoji="0" lang="fr-FR" sz="200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Graphique 4">
            <a:extLst>
              <a:ext uri="{FF2B5EF4-FFF2-40B4-BE49-F238E27FC236}">
                <a16:creationId xmlns="" xmlns:a16="http://schemas.microsoft.com/office/drawing/2014/main" id="{6151B2D7-5EE3-452E-A83C-77CB6DBE21B6}"/>
              </a:ext>
            </a:extLst>
          </p:cNvPr>
          <p:cNvGraphicFramePr>
            <a:graphicFrameLocks/>
          </p:cNvGraphicFramePr>
          <p:nvPr>
            <p:extLst>
              <p:ext uri="{D42A27DB-BD31-4B8C-83A1-F6EECF244321}">
                <p14:modId xmlns:p14="http://schemas.microsoft.com/office/powerpoint/2010/main" val="4061691924"/>
              </p:ext>
            </p:extLst>
          </p:nvPr>
        </p:nvGraphicFramePr>
        <p:xfrm>
          <a:off x="755576" y="476672"/>
          <a:ext cx="7704856" cy="4824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718294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47664" y="0"/>
            <a:ext cx="64855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7030A0"/>
                </a:solidFill>
                <a:effectLst/>
                <a:latin typeface="Cambria" panose="02040503050406030204" pitchFamily="18" charset="0"/>
                <a:ea typeface="Calibri" panose="020F0502020204030204" pitchFamily="34" charset="0"/>
                <a:cs typeface="Calibri" panose="020F0502020204030204" pitchFamily="34" charset="0"/>
              </a:rPr>
              <a:t>Bilan de l</a:t>
            </a:r>
            <a:r>
              <a:rPr kumimoji="0" lang="fr-FR" altLang="fr-FR" sz="20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Calibri" panose="020F0502020204030204" pitchFamily="34" charset="0"/>
              </a:rPr>
              <a:t>’</a:t>
            </a:r>
            <a:r>
              <a:rPr kumimoji="0" lang="fr-FR" altLang="fr-FR" sz="2000" b="1" i="0" u="none" strike="noStrike" cap="none" normalizeH="0" baseline="0" dirty="0">
                <a:ln>
                  <a:noFill/>
                </a:ln>
                <a:solidFill>
                  <a:srgbClr val="7030A0"/>
                </a:solidFill>
                <a:effectLst/>
                <a:latin typeface="Cambria" panose="02040503050406030204" pitchFamily="18" charset="0"/>
                <a:ea typeface="Calibri" panose="020F0502020204030204" pitchFamily="34" charset="0"/>
                <a:cs typeface="Calibri" panose="020F0502020204030204" pitchFamily="34" charset="0"/>
              </a:rPr>
              <a:t>ach</a:t>
            </a:r>
            <a:r>
              <a:rPr kumimoji="0" lang="fr-FR" altLang="fr-FR" sz="20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Calibri" panose="020F0502020204030204" pitchFamily="34" charset="0"/>
              </a:rPr>
              <a:t>è</a:t>
            </a:r>
            <a:r>
              <a:rPr kumimoji="0" lang="fr-FR" altLang="fr-FR" sz="2000" b="1" i="0" u="none" strike="noStrike" cap="none" normalizeH="0" baseline="0" dirty="0">
                <a:ln>
                  <a:noFill/>
                </a:ln>
                <a:solidFill>
                  <a:srgbClr val="7030A0"/>
                </a:solidFill>
                <a:effectLst/>
                <a:latin typeface="Cambria" panose="02040503050406030204" pitchFamily="18" charset="0"/>
                <a:ea typeface="Calibri" panose="020F0502020204030204" pitchFamily="34" charset="0"/>
                <a:cs typeface="Calibri" panose="020F0502020204030204" pitchFamily="34" charset="0"/>
              </a:rPr>
              <a:t>vement et de la survie du cycle moyen</a:t>
            </a:r>
            <a:endParaRPr kumimoji="0" lang="fr-FR" altLang="fr-FR" sz="3200" b="0" i="0" u="none" strike="noStrike" cap="none" normalizeH="0" baseline="0" dirty="0">
              <a:ln>
                <a:noFill/>
              </a:ln>
              <a:solidFill>
                <a:srgbClr val="7030A0"/>
              </a:solidFill>
              <a:effectLst/>
              <a:latin typeface="Arial" panose="020B0604020202020204" pitchFamily="34" charset="0"/>
            </a:endParaRPr>
          </a:p>
        </p:txBody>
      </p:sp>
      <p:graphicFrame>
        <p:nvGraphicFramePr>
          <p:cNvPr id="12" name="Tableau 11">
            <a:extLst>
              <a:ext uri="{FF2B5EF4-FFF2-40B4-BE49-F238E27FC236}">
                <a16:creationId xmlns="" xmlns:a16="http://schemas.microsoft.com/office/drawing/2014/main" id="{4C0397D1-21CC-0F44-8EF1-6A40DE32ACB1}"/>
              </a:ext>
            </a:extLst>
          </p:cNvPr>
          <p:cNvGraphicFramePr>
            <a:graphicFrameLocks noGrp="1"/>
          </p:cNvGraphicFramePr>
          <p:nvPr>
            <p:extLst>
              <p:ext uri="{D42A27DB-BD31-4B8C-83A1-F6EECF244321}">
                <p14:modId xmlns:p14="http://schemas.microsoft.com/office/powerpoint/2010/main" val="3701635284"/>
              </p:ext>
            </p:extLst>
          </p:nvPr>
        </p:nvGraphicFramePr>
        <p:xfrm>
          <a:off x="683568" y="588750"/>
          <a:ext cx="7776864" cy="5276321"/>
        </p:xfrm>
        <a:graphic>
          <a:graphicData uri="http://schemas.openxmlformats.org/drawingml/2006/table">
            <a:tbl>
              <a:tblPr>
                <a:tableStyleId>{08FB837D-C827-4EFA-A057-4D05807E0F7C}</a:tableStyleId>
              </a:tblPr>
              <a:tblGrid>
                <a:gridCol w="2629547">
                  <a:extLst>
                    <a:ext uri="{9D8B030D-6E8A-4147-A177-3AD203B41FA5}">
                      <a16:colId xmlns="" xmlns:a16="http://schemas.microsoft.com/office/drawing/2014/main" val="343869925"/>
                    </a:ext>
                  </a:extLst>
                </a:gridCol>
                <a:gridCol w="970853">
                  <a:extLst>
                    <a:ext uri="{9D8B030D-6E8A-4147-A177-3AD203B41FA5}">
                      <a16:colId xmlns="" xmlns:a16="http://schemas.microsoft.com/office/drawing/2014/main" val="14140743"/>
                    </a:ext>
                  </a:extLst>
                </a:gridCol>
                <a:gridCol w="2091150">
                  <a:extLst>
                    <a:ext uri="{9D8B030D-6E8A-4147-A177-3AD203B41FA5}">
                      <a16:colId xmlns="" xmlns:a16="http://schemas.microsoft.com/office/drawing/2014/main" val="3970191473"/>
                    </a:ext>
                  </a:extLst>
                </a:gridCol>
                <a:gridCol w="2085314">
                  <a:extLst>
                    <a:ext uri="{9D8B030D-6E8A-4147-A177-3AD203B41FA5}">
                      <a16:colId xmlns="" xmlns:a16="http://schemas.microsoft.com/office/drawing/2014/main" val="1043361063"/>
                    </a:ext>
                  </a:extLst>
                </a:gridCol>
              </a:tblGrid>
              <a:tr h="608002">
                <a:tc>
                  <a:txBody>
                    <a:bodyPr/>
                    <a:lstStyle/>
                    <a:p>
                      <a:pPr marL="0" algn="ctr" defTabSz="457200" rtl="0" eaLnBrk="1" latinLnBrk="0" hangingPunct="1"/>
                      <a:r>
                        <a:rPr lang="fr-SN" sz="2000" b="1" kern="1200" dirty="0">
                          <a:solidFill>
                            <a:schemeClr val="tx1"/>
                          </a:solidFill>
                          <a:effectLst/>
                          <a:latin typeface="+mn-lt"/>
                          <a:ea typeface="+mn-ea"/>
                          <a:cs typeface="+mn-cs"/>
                        </a:rPr>
                        <a:t>TAUX</a:t>
                      </a: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r>
                        <a:rPr lang="fr-SN" sz="2000" b="1" kern="1200" dirty="0">
                          <a:solidFill>
                            <a:schemeClr val="tx1"/>
                          </a:solidFill>
                          <a:effectLst/>
                          <a:latin typeface="+mn-lt"/>
                          <a:ea typeface="+mn-ea"/>
                          <a:cs typeface="+mn-cs"/>
                        </a:rPr>
                        <a:t>Sexe</a:t>
                      </a: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r>
                        <a:rPr lang="fr-SN" sz="2000" b="1" kern="1200" dirty="0">
                          <a:solidFill>
                            <a:schemeClr val="tx1"/>
                          </a:solidFill>
                          <a:effectLst/>
                        </a:rPr>
                        <a:t>2020</a:t>
                      </a:r>
                      <a:endParaRPr lang="fr-SN" sz="2000" b="1" kern="1200" dirty="0">
                        <a:solidFill>
                          <a:schemeClr val="tx1"/>
                        </a:solidFill>
                        <a:effectLst/>
                        <a:latin typeface="+mn-lt"/>
                        <a:ea typeface="+mn-ea"/>
                        <a:cs typeface="+mn-cs"/>
                      </a:endParaRP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r>
                        <a:rPr lang="fr-SN" sz="2000" b="1" kern="1200" dirty="0">
                          <a:solidFill>
                            <a:schemeClr val="tx1"/>
                          </a:solidFill>
                          <a:effectLst/>
                        </a:rPr>
                        <a:t>2021</a:t>
                      </a:r>
                      <a:endParaRPr lang="fr-SN" sz="2000" b="1" kern="1200" dirty="0">
                        <a:solidFill>
                          <a:schemeClr val="tx1"/>
                        </a:solidFill>
                        <a:effectLst/>
                        <a:latin typeface="+mn-lt"/>
                        <a:ea typeface="+mn-ea"/>
                        <a:cs typeface="+mn-cs"/>
                      </a:endParaRP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35229244"/>
                  </a:ext>
                </a:extLst>
              </a:tr>
              <a:tr h="570293">
                <a:tc rowSpan="3">
                  <a:txBody>
                    <a:bodyPr/>
                    <a:lstStyle/>
                    <a:p>
                      <a:pPr marL="0" algn="ctr" defTabSz="457200" rtl="0" eaLnBrk="1" latinLnBrk="0" hangingPunct="1"/>
                      <a:r>
                        <a:rPr lang="fr-SN" sz="1800" b="1" kern="1200" dirty="0">
                          <a:solidFill>
                            <a:schemeClr val="tx1"/>
                          </a:solidFill>
                          <a:effectLst/>
                        </a:rPr>
                        <a:t>Achèvement </a:t>
                      </a:r>
                      <a:endParaRPr lang="fr-SN" sz="1800" b="1" kern="1200" dirty="0">
                        <a:solidFill>
                          <a:schemeClr val="tx1"/>
                        </a:solidFill>
                        <a:effectLst/>
                        <a:latin typeface="+mn-lt"/>
                        <a:ea typeface="+mn-ea"/>
                        <a:cs typeface="+mn-cs"/>
                      </a:endParaRP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r>
                        <a:rPr lang="fr-SN" sz="1800" b="1" kern="1200" dirty="0">
                          <a:solidFill>
                            <a:schemeClr val="tx1"/>
                          </a:solidFill>
                          <a:effectLst/>
                        </a:rPr>
                        <a:t>G</a:t>
                      </a:r>
                      <a:endParaRPr lang="fr-SN" sz="1800" b="1" kern="1200" dirty="0">
                        <a:solidFill>
                          <a:schemeClr val="tx1"/>
                        </a:solidFill>
                        <a:effectLst/>
                        <a:latin typeface="+mn-lt"/>
                        <a:ea typeface="+mn-ea"/>
                        <a:cs typeface="+mn-cs"/>
                      </a:endParaRP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43,3%</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47,0%</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3312926"/>
                  </a:ext>
                </a:extLst>
              </a:tr>
              <a:tr h="570293">
                <a:tc vMerge="1">
                  <a:txBody>
                    <a:bodyPr/>
                    <a:lstStyle/>
                    <a:p>
                      <a:pPr algn="ctr"/>
                      <a:r>
                        <a:rPr lang="fr-SN" sz="800">
                          <a:effectLst/>
                          <a:latin typeface="Calibri" panose="020F0502020204030204" pitchFamily="34" charset="0"/>
                        </a:rPr>
                        <a:t/>
                      </a:r>
                      <a:br>
                        <a:rPr lang="fr-SN" sz="800">
                          <a:effectLst/>
                          <a:latin typeface="Calibri" panose="020F0502020204030204" pitchFamily="34" charset="0"/>
                        </a:rPr>
                      </a:br>
                      <a:endParaRPr lang="fr-SN" sz="800">
                        <a:effectLst/>
                        <a:latin typeface="Calibri" panose="020F0502020204030204" pitchFamily="34" charset="0"/>
                      </a:endParaRPr>
                    </a:p>
                  </a:txBody>
                  <a:tcPr marL="21360" marR="21360"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fr-SN" sz="1800" b="1" kern="1200" dirty="0">
                          <a:solidFill>
                            <a:schemeClr val="tx1"/>
                          </a:solidFill>
                          <a:effectLst/>
                        </a:rPr>
                        <a:t>F</a:t>
                      </a:r>
                      <a:endParaRPr lang="fr-SN" sz="2800" dirty="0"/>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59,8%</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63,5%</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8061222"/>
                  </a:ext>
                </a:extLst>
              </a:tr>
              <a:tr h="519105">
                <a:tc vMerge="1">
                  <a:txBody>
                    <a:bodyPr/>
                    <a:lstStyle/>
                    <a:p>
                      <a:pPr algn="ctr"/>
                      <a:r>
                        <a:rPr lang="fr-SN" sz="800">
                          <a:effectLst/>
                          <a:latin typeface="Calibri" panose="020F0502020204030204" pitchFamily="34" charset="0"/>
                        </a:rPr>
                        <a:t/>
                      </a:r>
                      <a:br>
                        <a:rPr lang="fr-SN" sz="800">
                          <a:effectLst/>
                          <a:latin typeface="Calibri" panose="020F0502020204030204" pitchFamily="34" charset="0"/>
                        </a:rPr>
                      </a:br>
                      <a:endParaRPr lang="fr-SN" sz="800">
                        <a:effectLst/>
                        <a:latin typeface="Calibri" panose="020F0502020204030204" pitchFamily="34" charset="0"/>
                      </a:endParaRPr>
                    </a:p>
                  </a:txBody>
                  <a:tcPr marL="21360" marR="21360"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ctr"/>
                      <a:r>
                        <a:rPr lang="fr-SN" sz="1800" b="1" kern="1200" dirty="0">
                          <a:solidFill>
                            <a:schemeClr val="tx1"/>
                          </a:solidFill>
                          <a:effectLst/>
                        </a:rPr>
                        <a:t>T</a:t>
                      </a:r>
                      <a:endParaRPr lang="fr-SN" sz="2800" dirty="0"/>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b="1" dirty="0">
                          <a:effectLst/>
                        </a:rPr>
                        <a:t>51,3%</a:t>
                      </a:r>
                      <a:endParaRPr lang="fr-S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b="1" dirty="0">
                          <a:effectLst/>
                        </a:rPr>
                        <a:t>55,0%</a:t>
                      </a:r>
                      <a:endParaRPr lang="fr-S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21637705"/>
                  </a:ext>
                </a:extLst>
              </a:tr>
              <a:tr h="500722">
                <a:tc rowSpan="3">
                  <a:txBody>
                    <a:bodyPr/>
                    <a:lstStyle/>
                    <a:p>
                      <a:pPr marL="0" algn="ctr" defTabSz="457200" rtl="0" eaLnBrk="1" latinLnBrk="0" hangingPunct="1"/>
                      <a:r>
                        <a:rPr lang="fr-SN" sz="1800" b="1" kern="1200" dirty="0">
                          <a:solidFill>
                            <a:schemeClr val="tx1"/>
                          </a:solidFill>
                          <a:effectLst/>
                        </a:rPr>
                        <a:t>Survie</a:t>
                      </a:r>
                      <a:r>
                        <a:rPr lang="fr-SN" sz="1050" dirty="0">
                          <a:effectLst/>
                          <a:latin typeface="Calibri" panose="020F0502020204030204" pitchFamily="34" charset="0"/>
                        </a:rPr>
                        <a:t/>
                      </a:r>
                      <a:br>
                        <a:rPr lang="fr-SN" sz="1050" dirty="0">
                          <a:effectLst/>
                          <a:latin typeface="Calibri" panose="020F0502020204030204" pitchFamily="34" charset="0"/>
                        </a:rPr>
                      </a:br>
                      <a:endParaRPr lang="fr-SN" sz="1050" dirty="0">
                        <a:effectLst/>
                        <a:latin typeface="Calibri" panose="020F0502020204030204" pitchFamily="34" charset="0"/>
                      </a:endParaRP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r>
                        <a:rPr lang="fr-SN" sz="1800" b="1" kern="1200" dirty="0">
                          <a:solidFill>
                            <a:schemeClr val="tx1"/>
                          </a:solidFill>
                          <a:effectLst/>
                        </a:rPr>
                        <a:t>G</a:t>
                      </a:r>
                      <a:endParaRPr lang="fr-SN" sz="1050" dirty="0">
                        <a:effectLst/>
                        <a:latin typeface="Calibri" panose="020F0502020204030204" pitchFamily="34" charset="0"/>
                      </a:endParaRP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77,95%</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83,99%</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50357730"/>
                  </a:ext>
                </a:extLst>
              </a:tr>
              <a:tr h="500722">
                <a:tc vMerge="1">
                  <a:txBody>
                    <a:bodyPr/>
                    <a:lstStyle/>
                    <a:p>
                      <a:pPr algn="ctr"/>
                      <a:endParaRPr lang="fr-SN" sz="800" dirty="0">
                        <a:effectLst/>
                        <a:latin typeface="Calibri" panose="020F0502020204030204" pitchFamily="34" charset="0"/>
                      </a:endParaRPr>
                    </a:p>
                  </a:txBody>
                  <a:tcPr marL="21360" marR="21360"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B w="9525" cap="flat" cmpd="sng" algn="ctr">
                      <a:solidFill>
                        <a:srgbClr val="BFBFBF"/>
                      </a:solidFill>
                      <a:prstDash val="solid"/>
                      <a:round/>
                      <a:headEnd type="none" w="med" len="med"/>
                      <a:tailEnd type="none" w="med" len="med"/>
                    </a:lnB>
                  </a:tcPr>
                </a:tc>
                <a:tc>
                  <a:txBody>
                    <a:bodyPr/>
                    <a:lstStyle/>
                    <a:p>
                      <a:pPr algn="ctr"/>
                      <a:r>
                        <a:rPr lang="fr-SN" sz="1800" b="1" kern="1200" dirty="0">
                          <a:solidFill>
                            <a:schemeClr val="tx1"/>
                          </a:solidFill>
                          <a:effectLst/>
                        </a:rPr>
                        <a:t>F</a:t>
                      </a:r>
                      <a:endParaRPr lang="fr-SN" sz="2800" dirty="0"/>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83,45%</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85,99%</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46119613"/>
                  </a:ext>
                </a:extLst>
              </a:tr>
              <a:tr h="500722">
                <a:tc vMerge="1">
                  <a:txBody>
                    <a:bodyPr/>
                    <a:lstStyle/>
                    <a:p>
                      <a:pPr algn="ctr"/>
                      <a:endParaRPr lang="fr-SN" sz="800" dirty="0">
                        <a:effectLst/>
                        <a:latin typeface="Calibri" panose="020F0502020204030204" pitchFamily="34" charset="0"/>
                      </a:endParaRPr>
                    </a:p>
                  </a:txBody>
                  <a:tcPr marL="21360" marR="21360"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fr-SN" sz="1800" b="1" kern="1200" dirty="0">
                          <a:solidFill>
                            <a:schemeClr val="tx1"/>
                          </a:solidFill>
                          <a:effectLst/>
                        </a:rPr>
                        <a:t>T</a:t>
                      </a:r>
                      <a:endParaRPr lang="fr-SN" sz="2800" dirty="0"/>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b="1" dirty="0">
                          <a:effectLst/>
                        </a:rPr>
                        <a:t>80,91%</a:t>
                      </a:r>
                      <a:endParaRPr lang="fr-S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b="1" dirty="0">
                          <a:effectLst/>
                        </a:rPr>
                        <a:t>85,05%</a:t>
                      </a:r>
                      <a:endParaRPr lang="fr-S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71335719"/>
                  </a:ext>
                </a:extLst>
              </a:tr>
              <a:tr h="502154">
                <a:tc rowSpan="3">
                  <a:txBody>
                    <a:bodyPr/>
                    <a:lstStyle/>
                    <a:p>
                      <a:pPr marL="0" algn="ctr" defTabSz="457200" rtl="0" eaLnBrk="1" latinLnBrk="0" hangingPunct="1"/>
                      <a:r>
                        <a:rPr lang="fr-SN" sz="1800" b="1" kern="1200" dirty="0">
                          <a:solidFill>
                            <a:schemeClr val="tx1"/>
                          </a:solidFill>
                          <a:effectLst/>
                          <a:latin typeface="+mn-lt"/>
                          <a:ea typeface="+mn-ea"/>
                          <a:cs typeface="+mn-cs"/>
                        </a:rPr>
                        <a:t>Taux de réussite au BFEM</a:t>
                      </a: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r>
                        <a:rPr lang="fr-SN" sz="1800" b="1" kern="1200" dirty="0">
                          <a:solidFill>
                            <a:schemeClr val="tx1"/>
                          </a:solidFill>
                          <a:effectLst/>
                        </a:rPr>
                        <a:t>G</a:t>
                      </a:r>
                      <a:endParaRPr lang="fr-SN" sz="1050" dirty="0">
                        <a:effectLst/>
                        <a:latin typeface="Calibri" panose="020F0502020204030204" pitchFamily="34" charset="0"/>
                      </a:endParaRP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kern="1200" dirty="0">
                          <a:solidFill>
                            <a:schemeClr val="dk1"/>
                          </a:solidFill>
                          <a:effectLst/>
                          <a:latin typeface="+mn-lt"/>
                          <a:ea typeface="+mn-ea"/>
                          <a:cs typeface="+mn-cs"/>
                        </a:rPr>
                        <a:t>70,30%</a:t>
                      </a:r>
                      <a:endParaRPr lang="fr-SN" sz="20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kern="1200" dirty="0">
                          <a:solidFill>
                            <a:schemeClr val="dk1"/>
                          </a:solidFill>
                          <a:effectLst/>
                          <a:latin typeface="+mn-lt"/>
                          <a:ea typeface="+mn-ea"/>
                          <a:cs typeface="+mn-cs"/>
                        </a:rPr>
                        <a:t>63,69%</a:t>
                      </a:r>
                      <a:endParaRPr lang="fr-SN" sz="20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50268451"/>
                  </a:ext>
                </a:extLst>
              </a:tr>
              <a:tr h="502154">
                <a:tc vMerge="1">
                  <a:txBody>
                    <a:bodyPr/>
                    <a:lstStyle/>
                    <a:p>
                      <a:pPr marL="0" algn="ctr" defTabSz="457200" rtl="0" eaLnBrk="1" latinLnBrk="0" hangingPunct="1"/>
                      <a:endParaRPr lang="fr-SN" sz="1050" dirty="0">
                        <a:effectLst/>
                        <a:latin typeface="Calibri" panose="020F0502020204030204" pitchFamily="34" charset="0"/>
                      </a:endParaRPr>
                    </a:p>
                  </a:txBody>
                  <a:tcPr marL="21360" marR="21360" marT="0" marB="0" anchor="ctr">
                    <a:lnR w="12700" cap="flat" cmpd="sng" algn="ctr">
                      <a:solidFill>
                        <a:schemeClr val="accent6"/>
                      </a:solidFill>
                      <a:prstDash val="solid"/>
                      <a:round/>
                      <a:headEnd type="none" w="med" len="med"/>
                      <a:tailEnd type="none" w="med" len="med"/>
                    </a:lnR>
                  </a:tcPr>
                </a:tc>
                <a:tc>
                  <a:txBody>
                    <a:bodyPr/>
                    <a:lstStyle/>
                    <a:p>
                      <a:pPr algn="ctr"/>
                      <a:r>
                        <a:rPr lang="fr-SN" sz="1800" b="1" kern="1200" dirty="0">
                          <a:solidFill>
                            <a:schemeClr val="tx1"/>
                          </a:solidFill>
                          <a:effectLst/>
                        </a:rPr>
                        <a:t>F</a:t>
                      </a:r>
                      <a:endParaRPr lang="fr-SN" sz="2800" dirty="0"/>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kern="1200" dirty="0">
                          <a:solidFill>
                            <a:schemeClr val="dk1"/>
                          </a:solidFill>
                          <a:effectLst/>
                          <a:latin typeface="+mn-lt"/>
                          <a:ea typeface="+mn-ea"/>
                          <a:cs typeface="+mn-cs"/>
                        </a:rPr>
                        <a:t>72,71%</a:t>
                      </a:r>
                      <a:endParaRPr lang="fr-SN" sz="20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kern="1200" dirty="0">
                          <a:solidFill>
                            <a:schemeClr val="dk1"/>
                          </a:solidFill>
                          <a:effectLst/>
                          <a:latin typeface="+mn-lt"/>
                          <a:ea typeface="+mn-ea"/>
                          <a:cs typeface="+mn-cs"/>
                        </a:rPr>
                        <a:t>63,10%</a:t>
                      </a:r>
                      <a:endParaRPr lang="fr-SN" sz="20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74471434"/>
                  </a:ext>
                </a:extLst>
              </a:tr>
              <a:tr h="502154">
                <a:tc vMerge="1">
                  <a:txBody>
                    <a:bodyPr/>
                    <a:lstStyle/>
                    <a:p>
                      <a:pPr marL="0" algn="ctr" defTabSz="457200" rtl="0" eaLnBrk="1" latinLnBrk="0" hangingPunct="1"/>
                      <a:endParaRPr lang="fr-SN" sz="1050" dirty="0">
                        <a:effectLst/>
                        <a:latin typeface="Calibri" panose="020F0502020204030204" pitchFamily="34" charset="0"/>
                      </a:endParaRPr>
                    </a:p>
                  </a:txBody>
                  <a:tcPr marL="21360" marR="21360" marT="0" marB="0" anchor="ctr">
                    <a:lnR w="12700" cap="flat" cmpd="sng" algn="ctr">
                      <a:solidFill>
                        <a:schemeClr val="accent6"/>
                      </a:solidFill>
                      <a:prstDash val="solid"/>
                      <a:round/>
                      <a:headEnd type="none" w="med" len="med"/>
                      <a:tailEnd type="none" w="med" len="med"/>
                    </a:lnR>
                  </a:tcPr>
                </a:tc>
                <a:tc>
                  <a:txBody>
                    <a:bodyPr/>
                    <a:lstStyle/>
                    <a:p>
                      <a:pPr algn="ctr"/>
                      <a:r>
                        <a:rPr lang="fr-SN" sz="1800" b="1" kern="1200" dirty="0">
                          <a:solidFill>
                            <a:schemeClr val="tx1"/>
                          </a:solidFill>
                          <a:effectLst/>
                        </a:rPr>
                        <a:t>T</a:t>
                      </a:r>
                      <a:endParaRPr lang="fr-SN" sz="2800" dirty="0"/>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b="1" kern="1200" dirty="0">
                          <a:solidFill>
                            <a:schemeClr val="dk1"/>
                          </a:solidFill>
                          <a:effectLst/>
                          <a:latin typeface="+mn-lt"/>
                          <a:ea typeface="+mn-ea"/>
                          <a:cs typeface="+mn-cs"/>
                        </a:rPr>
                        <a:t>71,67%</a:t>
                      </a:r>
                      <a:endParaRPr lang="fr-SN" sz="2000" b="1"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b="1" kern="1200" dirty="0">
                          <a:solidFill>
                            <a:schemeClr val="dk1"/>
                          </a:solidFill>
                          <a:effectLst/>
                          <a:latin typeface="+mn-lt"/>
                          <a:ea typeface="+mn-ea"/>
                          <a:cs typeface="+mn-cs"/>
                        </a:rPr>
                        <a:t>63,36%</a:t>
                      </a:r>
                      <a:endParaRPr lang="fr-SN" sz="2000" b="1"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0195609"/>
                  </a:ext>
                </a:extLst>
              </a:tr>
            </a:tbl>
          </a:graphicData>
        </a:graphic>
      </p:graphicFrame>
    </p:spTree>
    <p:extLst>
      <p:ext uri="{BB962C8B-B14F-4D97-AF65-F5344CB8AC3E}">
        <p14:creationId xmlns:p14="http://schemas.microsoft.com/office/powerpoint/2010/main" val="39956364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F0BE253-12CA-4364-BD2A-E5443B3FB0B9}"/>
              </a:ext>
            </a:extLst>
          </p:cNvPr>
          <p:cNvSpPr/>
          <p:nvPr/>
        </p:nvSpPr>
        <p:spPr>
          <a:xfrm>
            <a:off x="683568" y="476672"/>
            <a:ext cx="7848872" cy="5324535"/>
          </a:xfrm>
          <a:prstGeom prst="rect">
            <a:avLst/>
          </a:prstGeom>
        </p:spPr>
        <p:txBody>
          <a:bodyPr wrap="square">
            <a:spAutoFit/>
          </a:bodyPr>
          <a:lstStyle/>
          <a:p>
            <a:pPr algn="just">
              <a:spcAft>
                <a:spcPts val="0"/>
              </a:spcAft>
            </a:pPr>
            <a:r>
              <a:rPr lang="fr-FR" sz="2000" dirty="0" smtClean="0">
                <a:solidFill>
                  <a:srgbClr val="000000"/>
                </a:solidFill>
                <a:latin typeface="Times New Roman" panose="02020603050405020304" pitchFamily="18" charset="0"/>
                <a:cs typeface="Times New Roman" panose="02020603050405020304" pitchFamily="18" charset="0"/>
              </a:rPr>
              <a:t>Le taux de promotion présente </a:t>
            </a:r>
            <a:r>
              <a:rPr lang="fr-FR" sz="2000" dirty="0">
                <a:solidFill>
                  <a:srgbClr val="000000"/>
                </a:solidFill>
                <a:latin typeface="Times New Roman" panose="02020603050405020304" pitchFamily="18" charset="0"/>
                <a:cs typeface="Times New Roman" panose="02020603050405020304" pitchFamily="18" charset="0"/>
              </a:rPr>
              <a:t>des écarts positifs respectifs de 6,22 </a:t>
            </a:r>
            <a:r>
              <a:rPr lang="fr-FR" sz="2000" dirty="0" smtClean="0">
                <a:solidFill>
                  <a:srgbClr val="000000"/>
                </a:solidFill>
                <a:latin typeface="Times New Roman" panose="02020603050405020304" pitchFamily="18" charset="0"/>
                <a:cs typeface="Times New Roman" panose="02020603050405020304" pitchFamily="18" charset="0"/>
              </a:rPr>
              <a:t>et </a:t>
            </a:r>
            <a:r>
              <a:rPr lang="fr-FR" sz="2000" dirty="0">
                <a:solidFill>
                  <a:srgbClr val="000000"/>
                </a:solidFill>
                <a:latin typeface="Times New Roman" panose="02020603050405020304" pitchFamily="18" charset="0"/>
                <a:cs typeface="Times New Roman" panose="02020603050405020304" pitchFamily="18" charset="0"/>
              </a:rPr>
              <a:t>0,5 </a:t>
            </a:r>
            <a:r>
              <a:rPr lang="fr-FR" sz="2000" dirty="0" smtClean="0">
                <a:solidFill>
                  <a:srgbClr val="000000"/>
                </a:solidFill>
                <a:latin typeface="Times New Roman" panose="02020603050405020304" pitchFamily="18" charset="0"/>
                <a:cs typeface="Times New Roman" panose="02020603050405020304" pitchFamily="18" charset="0"/>
              </a:rPr>
              <a:t>par </a:t>
            </a:r>
            <a:r>
              <a:rPr lang="fr-FR" sz="2000" dirty="0">
                <a:solidFill>
                  <a:srgbClr val="000000"/>
                </a:solidFill>
                <a:latin typeface="Times New Roman" panose="02020603050405020304" pitchFamily="18" charset="0"/>
                <a:cs typeface="Times New Roman" panose="02020603050405020304" pitchFamily="18" charset="0"/>
              </a:rPr>
              <a:t>rapport </a:t>
            </a:r>
            <a:r>
              <a:rPr lang="fr-FR" sz="2000" dirty="0" smtClean="0">
                <a:solidFill>
                  <a:srgbClr val="000000"/>
                </a:solidFill>
                <a:latin typeface="Times New Roman" panose="02020603050405020304" pitchFamily="18" charset="0"/>
                <a:cs typeface="Times New Roman" panose="02020603050405020304" pitchFamily="18" charset="0"/>
              </a:rPr>
              <a:t>à la situation de référence et à </a:t>
            </a:r>
            <a:r>
              <a:rPr lang="fr-FR" sz="2000" dirty="0">
                <a:solidFill>
                  <a:srgbClr val="000000"/>
                </a:solidFill>
                <a:latin typeface="Times New Roman" panose="02020603050405020304" pitchFamily="18" charset="0"/>
                <a:cs typeface="Times New Roman" panose="02020603050405020304" pitchFamily="18" charset="0"/>
              </a:rPr>
              <a:t>la cible </a:t>
            </a:r>
            <a:r>
              <a:rPr lang="fr-FR" sz="2000" dirty="0" smtClean="0">
                <a:solidFill>
                  <a:srgbClr val="000000"/>
                </a:solidFill>
                <a:latin typeface="Times New Roman" panose="02020603050405020304" pitchFamily="18" charset="0"/>
                <a:cs typeface="Times New Roman" panose="02020603050405020304" pitchFamily="18" charset="0"/>
              </a:rPr>
              <a:t>de 2021. </a:t>
            </a:r>
            <a:endParaRPr lang="fr-SN" sz="2000" dirty="0">
              <a:latin typeface="Times New Roman" panose="02020603050405020304" pitchFamily="18" charset="0"/>
              <a:cs typeface="Times New Roman" panose="02020603050405020304" pitchFamily="18" charset="0"/>
            </a:endParaRPr>
          </a:p>
          <a:p>
            <a:pPr algn="just">
              <a:spcAft>
                <a:spcPts val="0"/>
              </a:spcAft>
            </a:pPr>
            <a:r>
              <a:rPr lang="fr-FR" sz="2000" dirty="0" smtClean="0">
                <a:solidFill>
                  <a:srgbClr val="000000"/>
                </a:solidFill>
                <a:latin typeface="Times New Roman" panose="02020603050405020304" pitchFamily="18" charset="0"/>
                <a:cs typeface="Times New Roman" panose="02020603050405020304" pitchFamily="18" charset="0"/>
              </a:rPr>
              <a:t>Pour le redoublement et </a:t>
            </a:r>
            <a:r>
              <a:rPr lang="fr-FR" sz="2000" dirty="0">
                <a:solidFill>
                  <a:srgbClr val="000000"/>
                </a:solidFill>
                <a:latin typeface="Times New Roman" panose="02020603050405020304" pitchFamily="18" charset="0"/>
                <a:cs typeface="Times New Roman" panose="02020603050405020304" pitchFamily="18" charset="0"/>
              </a:rPr>
              <a:t>l’abandon, les résultats de l’année se situent en-deçà </a:t>
            </a:r>
            <a:r>
              <a:rPr lang="fr-FR" sz="2000" dirty="0" smtClean="0">
                <a:solidFill>
                  <a:srgbClr val="000000"/>
                </a:solidFill>
                <a:latin typeface="Times New Roman" panose="02020603050405020304" pitchFamily="18" charset="0"/>
                <a:cs typeface="Times New Roman" panose="02020603050405020304" pitchFamily="18" charset="0"/>
              </a:rPr>
              <a:t>de la situation de </a:t>
            </a:r>
            <a:r>
              <a:rPr lang="fr-FR" sz="2000" dirty="0">
                <a:solidFill>
                  <a:srgbClr val="000000"/>
                </a:solidFill>
                <a:latin typeface="Times New Roman" panose="02020603050405020304" pitchFamily="18" charset="0"/>
                <a:cs typeface="Times New Roman" panose="02020603050405020304" pitchFamily="18" charset="0"/>
              </a:rPr>
              <a:t>référence avec des écarts négatifs respectifs de 3,73 et </a:t>
            </a:r>
            <a:r>
              <a:rPr lang="fr-FR" sz="2000" dirty="0" smtClean="0">
                <a:solidFill>
                  <a:srgbClr val="000000"/>
                </a:solidFill>
                <a:latin typeface="Times New Roman" panose="02020603050405020304" pitchFamily="18" charset="0"/>
                <a:cs typeface="Times New Roman" panose="02020603050405020304" pitchFamily="18" charset="0"/>
              </a:rPr>
              <a:t>2,5. </a:t>
            </a:r>
          </a:p>
          <a:p>
            <a:pPr algn="just">
              <a:spcAft>
                <a:spcPts val="0"/>
              </a:spcAft>
            </a:pPr>
            <a:r>
              <a:rPr lang="fr-FR" sz="2000" dirty="0" smtClean="0">
                <a:solidFill>
                  <a:srgbClr val="000000"/>
                </a:solidFill>
                <a:latin typeface="Times New Roman" panose="02020603050405020304" pitchFamily="18" charset="0"/>
                <a:cs typeface="Times New Roman" panose="02020603050405020304" pitchFamily="18" charset="0"/>
              </a:rPr>
              <a:t>Toutefois, au regard des cibles projetées par la première phase du PAQUET, l’Académie confirme </a:t>
            </a:r>
            <a:r>
              <a:rPr lang="fr-FR" sz="2000" dirty="0">
                <a:solidFill>
                  <a:srgbClr val="000000"/>
                </a:solidFill>
                <a:latin typeface="Times New Roman" panose="02020603050405020304" pitchFamily="18" charset="0"/>
                <a:cs typeface="Times New Roman" panose="02020603050405020304" pitchFamily="18" charset="0"/>
              </a:rPr>
              <a:t>la bonne tendance d’amélioration de l’efficacité </a:t>
            </a:r>
            <a:r>
              <a:rPr lang="fr-FR" sz="2000" dirty="0" smtClean="0">
                <a:solidFill>
                  <a:srgbClr val="000000"/>
                </a:solidFill>
                <a:latin typeface="Times New Roman" panose="02020603050405020304" pitchFamily="18" charset="0"/>
                <a:cs typeface="Times New Roman" panose="02020603050405020304" pitchFamily="18" charset="0"/>
              </a:rPr>
              <a:t>interne même si les valeurs ciblées n’ont pas été atteintes.</a:t>
            </a:r>
          </a:p>
          <a:p>
            <a:pPr algn="just">
              <a:spcAft>
                <a:spcPts val="0"/>
              </a:spcAft>
            </a:pPr>
            <a:endParaRPr lang="fr-SN" sz="2000" dirty="0">
              <a:latin typeface="Times New Roman" panose="02020603050405020304" pitchFamily="18" charset="0"/>
              <a:cs typeface="Times New Roman" panose="02020603050405020304" pitchFamily="18" charset="0"/>
            </a:endParaRPr>
          </a:p>
          <a:p>
            <a:pPr algn="just">
              <a:spcAft>
                <a:spcPts val="0"/>
              </a:spcAft>
            </a:pPr>
            <a:r>
              <a:rPr lang="fr-FR" sz="2000" dirty="0">
                <a:solidFill>
                  <a:srgbClr val="000000"/>
                </a:solidFill>
                <a:latin typeface="Times New Roman" panose="02020603050405020304" pitchFamily="18" charset="0"/>
                <a:cs typeface="Times New Roman" panose="02020603050405020304" pitchFamily="18" charset="0"/>
              </a:rPr>
              <a:t>Par rapport à la rétention, des progrès assez significatifs sont enregistrés aussi bien au niveau global qu’au niveau des filles et des garçons. En effet, le résultat </a:t>
            </a:r>
            <a:r>
              <a:rPr lang="fr-FR" sz="2000" dirty="0" smtClean="0">
                <a:solidFill>
                  <a:srgbClr val="000000"/>
                </a:solidFill>
                <a:latin typeface="Times New Roman" panose="02020603050405020304" pitchFamily="18" charset="0"/>
                <a:cs typeface="Times New Roman" panose="02020603050405020304" pitchFamily="18" charset="0"/>
              </a:rPr>
              <a:t>de </a:t>
            </a:r>
            <a:r>
              <a:rPr lang="fr-FR" sz="2000" dirty="0">
                <a:solidFill>
                  <a:srgbClr val="000000"/>
                </a:solidFill>
                <a:latin typeface="Times New Roman" panose="02020603050405020304" pitchFamily="18" charset="0"/>
                <a:cs typeface="Times New Roman" panose="02020603050405020304" pitchFamily="18" charset="0"/>
              </a:rPr>
              <a:t>l’année dépasse respectivement </a:t>
            </a:r>
            <a:r>
              <a:rPr lang="fr-FR" sz="2000" dirty="0" smtClean="0">
                <a:solidFill>
                  <a:srgbClr val="000000"/>
                </a:solidFill>
                <a:latin typeface="Times New Roman" panose="02020603050405020304" pitchFamily="18" charset="0"/>
                <a:cs typeface="Times New Roman" panose="02020603050405020304" pitchFamily="18" charset="0"/>
              </a:rPr>
              <a:t>la situation </a:t>
            </a:r>
            <a:r>
              <a:rPr lang="fr-FR" sz="2000" dirty="0">
                <a:solidFill>
                  <a:srgbClr val="000000"/>
                </a:solidFill>
                <a:latin typeface="Times New Roman" panose="02020603050405020304" pitchFamily="18" charset="0"/>
                <a:cs typeface="Times New Roman" panose="02020603050405020304" pitchFamily="18" charset="0"/>
              </a:rPr>
              <a:t>de référence et la cible de 2020 de 4,14 et de </a:t>
            </a:r>
            <a:r>
              <a:rPr lang="fr-FR" sz="2000" dirty="0" smtClean="0">
                <a:solidFill>
                  <a:srgbClr val="000000"/>
                </a:solidFill>
                <a:latin typeface="Times New Roman" panose="02020603050405020304" pitchFamily="18" charset="0"/>
                <a:cs typeface="Times New Roman" panose="02020603050405020304" pitchFamily="18" charset="0"/>
              </a:rPr>
              <a:t>10. </a:t>
            </a:r>
          </a:p>
          <a:p>
            <a:pPr algn="just">
              <a:spcAft>
                <a:spcPts val="0"/>
              </a:spcAft>
            </a:pPr>
            <a:r>
              <a:rPr lang="fr-FR" sz="2000" dirty="0" smtClean="0">
                <a:solidFill>
                  <a:srgbClr val="000000"/>
                </a:solidFill>
                <a:latin typeface="Times New Roman" panose="02020603050405020304" pitchFamily="18" charset="0"/>
                <a:cs typeface="Times New Roman" panose="02020603050405020304" pitchFamily="18" charset="0"/>
              </a:rPr>
              <a:t>La </a:t>
            </a:r>
            <a:r>
              <a:rPr lang="fr-FR" sz="2000" dirty="0">
                <a:solidFill>
                  <a:srgbClr val="000000"/>
                </a:solidFill>
                <a:latin typeface="Times New Roman" panose="02020603050405020304" pitchFamily="18" charset="0"/>
                <a:cs typeface="Times New Roman" panose="02020603050405020304" pitchFamily="18" charset="0"/>
              </a:rPr>
              <a:t>mise en œuvre systématique des </a:t>
            </a:r>
            <a:r>
              <a:rPr lang="fr-FR" sz="2000" dirty="0" smtClean="0">
                <a:solidFill>
                  <a:srgbClr val="000000"/>
                </a:solidFill>
                <a:latin typeface="Times New Roman" panose="02020603050405020304" pitchFamily="18" charset="0"/>
                <a:cs typeface="Times New Roman" panose="02020603050405020304" pitchFamily="18" charset="0"/>
              </a:rPr>
              <a:t>PHARES </a:t>
            </a:r>
            <a:r>
              <a:rPr lang="fr-FR" sz="2000" dirty="0">
                <a:solidFill>
                  <a:srgbClr val="000000"/>
                </a:solidFill>
                <a:latin typeface="Times New Roman" panose="02020603050405020304" pitchFamily="18" charset="0"/>
                <a:cs typeface="Times New Roman" panose="02020603050405020304" pitchFamily="18" charset="0"/>
              </a:rPr>
              <a:t>et le soutien aux élèves en difficulté d’apprentissage par le truchement du renforcement, entre autres, ont apporté une plus-value certaine à l’amélioration de l’efficacité interne du programme.</a:t>
            </a:r>
            <a:endParaRPr lang="fr-SN" sz="2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145938"/>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 xmlns:a16="http://schemas.microsoft.com/office/drawing/2014/main" id="{E8A4B3EC-84B2-4EBC-8B64-612D1B82A4E3}"/>
              </a:ext>
            </a:extLst>
          </p:cNvPr>
          <p:cNvGraphicFramePr>
            <a:graphicFrameLocks/>
          </p:cNvGraphicFramePr>
          <p:nvPr>
            <p:extLst>
              <p:ext uri="{D42A27DB-BD31-4B8C-83A1-F6EECF244321}">
                <p14:modId xmlns:p14="http://schemas.microsoft.com/office/powerpoint/2010/main" val="1153301278"/>
              </p:ext>
            </p:extLst>
          </p:nvPr>
        </p:nvGraphicFramePr>
        <p:xfrm>
          <a:off x="611560" y="692696"/>
          <a:ext cx="7920880"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 xmlns:a16="http://schemas.microsoft.com/office/drawing/2014/main" id="{796C3B81-823E-4FC2-8149-67AA22EC3440}"/>
              </a:ext>
            </a:extLst>
          </p:cNvPr>
          <p:cNvSpPr/>
          <p:nvPr/>
        </p:nvSpPr>
        <p:spPr>
          <a:xfrm>
            <a:off x="2123728" y="116632"/>
            <a:ext cx="4809906" cy="400110"/>
          </a:xfrm>
          <a:prstGeom prst="rect">
            <a:avLst/>
          </a:prstGeom>
        </p:spPr>
        <p:txBody>
          <a:bodyPr wrap="none">
            <a:spAutoFit/>
          </a:bodyPr>
          <a:lstStyle/>
          <a:p>
            <a:r>
              <a:rPr lang="fr-FR" sz="2000" b="1" dirty="0">
                <a:solidFill>
                  <a:srgbClr val="7030A0"/>
                </a:solidFill>
                <a:latin typeface="Cambria" pitchFamily="18" charset="0"/>
              </a:rPr>
              <a:t>Evolution du taux d’admission au BFEM</a:t>
            </a:r>
            <a:endParaRPr lang="fr-FR" sz="2000" dirty="0">
              <a:solidFill>
                <a:srgbClr val="7030A0"/>
              </a:solidFill>
              <a:latin typeface="Cambria" pitchFamily="18" charset="0"/>
            </a:endParaRPr>
          </a:p>
        </p:txBody>
      </p:sp>
    </p:spTree>
    <p:extLst>
      <p:ext uri="{BB962C8B-B14F-4D97-AF65-F5344CB8AC3E}">
        <p14:creationId xmlns:p14="http://schemas.microsoft.com/office/powerpoint/2010/main" val="226977716"/>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1367960-7B3F-4956-AC2E-46BCC3D59935}"/>
              </a:ext>
            </a:extLst>
          </p:cNvPr>
          <p:cNvSpPr/>
          <p:nvPr/>
        </p:nvSpPr>
        <p:spPr>
          <a:xfrm>
            <a:off x="683568" y="612845"/>
            <a:ext cx="7848872" cy="5632311"/>
          </a:xfrm>
          <a:prstGeom prst="rect">
            <a:avLst/>
          </a:prstGeom>
        </p:spPr>
        <p:txBody>
          <a:bodyPr wrap="square">
            <a:spAutoFit/>
          </a:bodyPr>
          <a:lstStyle/>
          <a:p>
            <a:pPr algn="just">
              <a:spcAft>
                <a:spcPts val="0"/>
              </a:spcAft>
            </a:pPr>
            <a:r>
              <a:rPr lang="fr-FR" sz="2400" dirty="0">
                <a:solidFill>
                  <a:srgbClr val="000000"/>
                </a:solidFill>
                <a:latin typeface="Times New Roman" panose="02020603050405020304" pitchFamily="18" charset="0"/>
                <a:cs typeface="Times New Roman" panose="02020603050405020304" pitchFamily="18" charset="0"/>
              </a:rPr>
              <a:t>L</a:t>
            </a:r>
            <a:r>
              <a:rPr lang="fr-FR" sz="2400" dirty="0" smtClean="0">
                <a:solidFill>
                  <a:srgbClr val="000000"/>
                </a:solidFill>
                <a:latin typeface="Times New Roman" panose="02020603050405020304" pitchFamily="18" charset="0"/>
                <a:cs typeface="Times New Roman" panose="02020603050405020304" pitchFamily="18" charset="0"/>
              </a:rPr>
              <a:t>e taux d’admission au BFEM est relativement satisfaisant même si par rapport à la situation de référence, il a fléchi.</a:t>
            </a:r>
          </a:p>
          <a:p>
            <a:pPr algn="just">
              <a:spcAft>
                <a:spcPts val="0"/>
              </a:spcAft>
            </a:pPr>
            <a:r>
              <a:rPr lang="fr-FR" sz="2400" dirty="0" smtClean="0">
                <a:solidFill>
                  <a:srgbClr val="000000"/>
                </a:solidFill>
                <a:latin typeface="Times New Roman" panose="02020603050405020304" pitchFamily="18" charset="0"/>
                <a:cs typeface="Times New Roman" panose="02020603050405020304" pitchFamily="18" charset="0"/>
              </a:rPr>
              <a:t>En effet, si l’on considère la situation de référence qui a précédé la session organisée sous l’emprise de la pandémie à </a:t>
            </a:r>
            <a:r>
              <a:rPr lang="fr-FR" sz="2400" dirty="0" err="1" smtClean="0">
                <a:solidFill>
                  <a:srgbClr val="000000"/>
                </a:solidFill>
                <a:latin typeface="Times New Roman" panose="02020603050405020304" pitchFamily="18" charset="0"/>
                <a:cs typeface="Times New Roman" panose="02020603050405020304" pitchFamily="18" charset="0"/>
              </a:rPr>
              <a:t>covid</a:t>
            </a:r>
            <a:r>
              <a:rPr lang="fr-FR" sz="2400" dirty="0" smtClean="0">
                <a:solidFill>
                  <a:srgbClr val="000000"/>
                </a:solidFill>
                <a:latin typeface="Times New Roman" panose="02020603050405020304" pitchFamily="18" charset="0"/>
                <a:cs typeface="Times New Roman" panose="02020603050405020304" pitchFamily="18" charset="0"/>
              </a:rPr>
              <a:t> 19 , l’académie a fait un bond de 18,78 points de pourcentage </a:t>
            </a:r>
            <a:r>
              <a:rPr lang="fr-FR" sz="2400" dirty="0" smtClean="0">
                <a:latin typeface="Times New Roman" panose="02020603050405020304" pitchFamily="18" charset="0"/>
                <a:cs typeface="Times New Roman" panose="02020603050405020304" pitchFamily="18" charset="0"/>
              </a:rPr>
              <a:t>en passant de 44,57% en 2019 à 63,35% en 2021.</a:t>
            </a:r>
          </a:p>
          <a:p>
            <a:pPr algn="just">
              <a:spcAft>
                <a:spcPts val="0"/>
              </a:spcAft>
            </a:pPr>
            <a:r>
              <a:rPr lang="fr-FR" sz="2400" dirty="0">
                <a:latin typeface="Times New Roman" panose="02020603050405020304" pitchFamily="18" charset="0"/>
                <a:cs typeface="Times New Roman" panose="02020603050405020304" pitchFamily="18" charset="0"/>
              </a:rPr>
              <a:t>Cet état de fait </a:t>
            </a:r>
            <a:r>
              <a:rPr lang="fr-FR" sz="2400" dirty="0" smtClean="0">
                <a:latin typeface="Times New Roman" panose="02020603050405020304" pitchFamily="18" charset="0"/>
                <a:cs typeface="Times New Roman" panose="02020603050405020304" pitchFamily="18" charset="0"/>
              </a:rPr>
              <a:t>s’expliquerait par </a:t>
            </a:r>
            <a:r>
              <a:rPr lang="fr-FR" sz="2400" dirty="0">
                <a:latin typeface="Times New Roman" panose="02020603050405020304" pitchFamily="18" charset="0"/>
                <a:cs typeface="Times New Roman" panose="02020603050405020304" pitchFamily="18" charset="0"/>
              </a:rPr>
              <a:t>la disparition des opportunités offertes en 2020 par le plan de </a:t>
            </a:r>
            <a:r>
              <a:rPr lang="fr-FR" sz="2400" dirty="0" smtClean="0">
                <a:latin typeface="Times New Roman" panose="02020603050405020304" pitchFamily="18" charset="0"/>
                <a:cs typeface="Times New Roman" panose="02020603050405020304" pitchFamily="18" charset="0"/>
              </a:rPr>
              <a:t>riposte </a:t>
            </a:r>
            <a:r>
              <a:rPr lang="fr-FR" sz="2400" dirty="0">
                <a:latin typeface="Times New Roman" panose="02020603050405020304" pitchFamily="18" charset="0"/>
                <a:cs typeface="Times New Roman" panose="02020603050405020304" pitchFamily="18" charset="0"/>
              </a:rPr>
              <a:t>à la pandémie à COVID-19 : une plus grande proximité dans l’encadrement, une réduction des programmes, la focalisation de toute l’équipe pédagogique sur un seul groupe de niveau, un allègement des emplois de temps, une mise en œuvre aisée de la pédagogie différenciée, mise en œuvre de stratégies de télé-enseignement. </a:t>
            </a:r>
          </a:p>
          <a:p>
            <a:pPr algn="just">
              <a:spcAft>
                <a:spcPts val="0"/>
              </a:spcAft>
            </a:pPr>
            <a:r>
              <a:rPr lang="fr-FR" sz="2400" dirty="0">
                <a:latin typeface="Times New Roman" panose="02020603050405020304" pitchFamily="18" charset="0"/>
                <a:cs typeface="Times New Roman" panose="02020603050405020304" pitchFamily="18" charset="0"/>
              </a:rPr>
              <a:t>Tout compte fait, ces résultats sont estimables. </a:t>
            </a:r>
            <a:endParaRPr lang="fr-S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515192"/>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116632"/>
            <a:ext cx="4392488" cy="400110"/>
          </a:xfrm>
          <a:prstGeom prst="rect">
            <a:avLst/>
          </a:prstGeom>
        </p:spPr>
        <p:txBody>
          <a:bodyPr wrap="square">
            <a:spAutoFit/>
          </a:bodyPr>
          <a:lstStyle/>
          <a:p>
            <a:r>
              <a:rPr lang="fr-FR" sz="2000" b="1" dirty="0">
                <a:solidFill>
                  <a:srgbClr val="7030A0"/>
                </a:solidFill>
                <a:latin typeface="Cambria" pitchFamily="18" charset="0"/>
              </a:rPr>
              <a:t>Accès équitable au programme EMG </a:t>
            </a:r>
          </a:p>
        </p:txBody>
      </p:sp>
      <p:sp>
        <p:nvSpPr>
          <p:cNvPr id="67585" name="Rectangle 1"/>
          <p:cNvSpPr>
            <a:spLocks noChangeArrowheads="1"/>
          </p:cNvSpPr>
          <p:nvPr/>
        </p:nvSpPr>
        <p:spPr bwMode="auto">
          <a:xfrm>
            <a:off x="467544" y="620688"/>
            <a:ext cx="3744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Bilan de l</a:t>
            </a:r>
            <a:r>
              <a:rPr kumimoji="0" lang="fr-FR" sz="1600" b="1" i="0" u="none" strike="noStrike" cap="none" normalizeH="0" baseline="0" dirty="0">
                <a:ln>
                  <a:noFill/>
                </a:ln>
                <a:solidFill>
                  <a:srgbClr val="7030A0"/>
                </a:solidFill>
                <a:effectLst/>
                <a:latin typeface="Calibri"/>
                <a:ea typeface="Times New Roman" pitchFamily="18" charset="0"/>
                <a:cs typeface="Calibri" pitchFamily="34" charset="0"/>
              </a:rPr>
              <a:t>’</a:t>
            </a:r>
            <a:r>
              <a:rPr kumimoji="0" lang="fr-FR" sz="16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acc</a:t>
            </a:r>
            <a:r>
              <a:rPr kumimoji="0" lang="fr-FR" sz="1600" b="1" i="0" u="none" strike="noStrike" cap="none" normalizeH="0" baseline="0" dirty="0">
                <a:ln>
                  <a:noFill/>
                </a:ln>
                <a:solidFill>
                  <a:srgbClr val="7030A0"/>
                </a:solidFill>
                <a:effectLst/>
                <a:latin typeface="Calibri"/>
                <a:ea typeface="Times New Roman" pitchFamily="18" charset="0"/>
                <a:cs typeface="Calibri" pitchFamily="34" charset="0"/>
              </a:rPr>
              <a:t>è</a:t>
            </a:r>
            <a:r>
              <a:rPr kumimoji="0" lang="fr-FR" sz="16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s au  Programme EMG</a:t>
            </a:r>
            <a:endParaRPr kumimoji="0" lang="fr-FR" sz="2400" b="1" i="0" u="none" strike="noStrike" cap="none" normalizeH="0" baseline="0" dirty="0">
              <a:ln>
                <a:noFill/>
              </a:ln>
              <a:solidFill>
                <a:srgbClr val="7030A0"/>
              </a:solidFill>
              <a:effectLst/>
              <a:latin typeface="Arial" pitchFamily="34" charset="0"/>
              <a:cs typeface="Arial"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667645732"/>
              </p:ext>
            </p:extLst>
          </p:nvPr>
        </p:nvGraphicFramePr>
        <p:xfrm>
          <a:off x="611560" y="1052338"/>
          <a:ext cx="7776865" cy="4968950"/>
        </p:xfrm>
        <a:graphic>
          <a:graphicData uri="http://schemas.openxmlformats.org/drawingml/2006/table">
            <a:tbl>
              <a:tblPr firstRow="1" firstCol="1" bandRow="1"/>
              <a:tblGrid>
                <a:gridCol w="3362968">
                  <a:extLst>
                    <a:ext uri="{9D8B030D-6E8A-4147-A177-3AD203B41FA5}">
                      <a16:colId xmlns="" xmlns:a16="http://schemas.microsoft.com/office/drawing/2014/main" val="20000"/>
                    </a:ext>
                  </a:extLst>
                </a:gridCol>
                <a:gridCol w="372976">
                  <a:extLst>
                    <a:ext uri="{9D8B030D-6E8A-4147-A177-3AD203B41FA5}">
                      <a16:colId xmlns="" xmlns:a16="http://schemas.microsoft.com/office/drawing/2014/main" val="20001"/>
                    </a:ext>
                  </a:extLst>
                </a:gridCol>
                <a:gridCol w="1372387">
                  <a:extLst>
                    <a:ext uri="{9D8B030D-6E8A-4147-A177-3AD203B41FA5}">
                      <a16:colId xmlns="" xmlns:a16="http://schemas.microsoft.com/office/drawing/2014/main" val="20002"/>
                    </a:ext>
                  </a:extLst>
                </a:gridCol>
                <a:gridCol w="1372387">
                  <a:extLst>
                    <a:ext uri="{9D8B030D-6E8A-4147-A177-3AD203B41FA5}">
                      <a16:colId xmlns="" xmlns:a16="http://schemas.microsoft.com/office/drawing/2014/main" val="20004"/>
                    </a:ext>
                  </a:extLst>
                </a:gridCol>
                <a:gridCol w="1296147">
                  <a:extLst>
                    <a:ext uri="{9D8B030D-6E8A-4147-A177-3AD203B41FA5}">
                      <a16:colId xmlns="" xmlns:a16="http://schemas.microsoft.com/office/drawing/2014/main" val="20005"/>
                    </a:ext>
                  </a:extLst>
                </a:gridCol>
              </a:tblGrid>
              <a:tr h="829806">
                <a:tc gridSpan="2">
                  <a:txBody>
                    <a:bodyPr/>
                    <a:lstStyle/>
                    <a:p>
                      <a:pPr algn="ctr">
                        <a:lnSpc>
                          <a:spcPct val="115000"/>
                        </a:lnSpc>
                        <a:spcAft>
                          <a:spcPts val="0"/>
                        </a:spcAft>
                      </a:pPr>
                      <a:r>
                        <a:rPr lang="fr-FR" sz="1600" b="1" dirty="0">
                          <a:effectLst/>
                          <a:latin typeface="Cambria" panose="02040503050406030204" pitchFamily="18" charset="0"/>
                          <a:ea typeface="Calibri" panose="020F0502020204030204" pitchFamily="34" charset="0"/>
                          <a:cs typeface="Calibri" panose="020F0502020204030204" pitchFamily="34" charset="0"/>
                        </a:rPr>
                        <a:t>Indicateurs de résultats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a:txBody>
                    <a:bodyPr/>
                    <a:lstStyle/>
                    <a:p>
                      <a:pPr algn="ctr">
                        <a:lnSpc>
                          <a:spcPct val="115000"/>
                        </a:lnSpc>
                        <a:spcAft>
                          <a:spcPts val="0"/>
                        </a:spcAft>
                      </a:pPr>
                      <a:r>
                        <a:rPr lang="fr-FR" sz="1600" b="1" dirty="0">
                          <a:effectLst/>
                          <a:latin typeface="Cambria" panose="02040503050406030204" pitchFamily="18" charset="0"/>
                          <a:ea typeface="Calibri" panose="020F0502020204030204" pitchFamily="34" charset="0"/>
                          <a:cs typeface="Calibri" panose="020F0502020204030204" pitchFamily="34" charset="0"/>
                        </a:rPr>
                        <a:t>2020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600" b="1" dirty="0">
                          <a:effectLst/>
                          <a:latin typeface="Cambria" panose="02040503050406030204" pitchFamily="18" charset="0"/>
                          <a:ea typeface="Calibri" panose="020F0502020204030204" pitchFamily="34" charset="0"/>
                          <a:cs typeface="Calibri" panose="020F0502020204030204" pitchFamily="34" charset="0"/>
                        </a:rPr>
                        <a:t>2021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600" b="1">
                          <a:effectLst/>
                          <a:latin typeface="Cambria" panose="02040503050406030204" pitchFamily="18" charset="0"/>
                          <a:ea typeface="Calibri" panose="020F0502020204030204" pitchFamily="34" charset="0"/>
                          <a:cs typeface="Calibri" panose="020F0502020204030204" pitchFamily="34" charset="0"/>
                        </a:rPr>
                        <a:t>Écart</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17393">
                <a:tc rowSpan="3">
                  <a:txBody>
                    <a:bodyPr/>
                    <a:lstStyle/>
                    <a:p>
                      <a:pPr algn="ctr">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Taux de transition CM2/6</a:t>
                      </a:r>
                      <a:r>
                        <a:rPr lang="fr-FR" sz="1600" baseline="30000" dirty="0">
                          <a:effectLst/>
                          <a:latin typeface="Cambria" panose="02040503050406030204" pitchFamily="18" charset="0"/>
                          <a:ea typeface="Calibri" panose="020F0502020204030204" pitchFamily="34" charset="0"/>
                          <a:cs typeface="Arial" panose="020B0604020202020204" pitchFamily="34" charset="0"/>
                        </a:rPr>
                        <a:t>e</a:t>
                      </a:r>
                      <a:r>
                        <a:rPr lang="fr-FR" sz="1600" dirty="0">
                          <a:effectLst/>
                          <a:latin typeface="Cambria" panose="02040503050406030204" pitchFamily="18" charset="0"/>
                          <a:ea typeface="Calibri" panose="020F0502020204030204" pitchFamily="34" charset="0"/>
                          <a:cs typeface="Arial" panose="020B0604020202020204" pitchFamily="34" charset="0"/>
                        </a:rPr>
                        <a:t> </a:t>
                      </a:r>
                    </a:p>
                    <a:p>
                      <a:pPr algn="ctr">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(N-1)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800"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77,8%</a:t>
                      </a:r>
                      <a:endParaRPr lang="fr-SN"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800" kern="120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77,5%</a:t>
                      </a:r>
                      <a:endParaRPr lang="fr-SN" sz="1800" kern="120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kern="1200" dirty="0">
                          <a:solidFill>
                            <a:schemeClr val="tx1"/>
                          </a:solidFill>
                          <a:effectLst/>
                          <a:latin typeface="Perpetua" panose="02020502060401020303" pitchFamily="18" charset="0"/>
                          <a:cs typeface="Calibri" panose="020F0502020204030204" pitchFamily="34" charset="0"/>
                        </a:rPr>
                        <a:t>-0,30%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17393">
                <a:tc vMerge="1">
                  <a:txBody>
                    <a:bodyPr/>
                    <a:lstStyle/>
                    <a:p>
                      <a:endParaRPr lang="fr-FR"/>
                    </a:p>
                  </a:txBody>
                  <a:tcPr/>
                </a:tc>
                <a:tc>
                  <a:txBody>
                    <a:bodyPr/>
                    <a:lstStyle/>
                    <a:p>
                      <a:pPr algn="just">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800"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77,9%</a:t>
                      </a:r>
                      <a:endParaRPr lang="fr-SN"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800" kern="120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78,1%</a:t>
                      </a:r>
                      <a:endParaRPr lang="fr-SN" sz="1800" kern="120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kern="1200" dirty="0">
                          <a:solidFill>
                            <a:schemeClr val="tx1"/>
                          </a:solidFill>
                          <a:effectLst/>
                          <a:latin typeface="Perpetua" panose="02020502060401020303" pitchFamily="18" charset="0"/>
                          <a:cs typeface="Calibri" panose="020F0502020204030204" pitchFamily="34" charset="0"/>
                        </a:rPr>
                        <a:t>0,20%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17393">
                <a:tc vMerge="1">
                  <a:txBody>
                    <a:bodyPr/>
                    <a:lstStyle/>
                    <a:p>
                      <a:endParaRPr lang="fr-FR"/>
                    </a:p>
                  </a:txBody>
                  <a:tcPr/>
                </a:tc>
                <a:tc>
                  <a:txBody>
                    <a:bodyPr/>
                    <a:lstStyle/>
                    <a:p>
                      <a:pPr algn="just">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800" b="1"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77,9%</a:t>
                      </a:r>
                      <a:endParaRPr lang="fr-SN" sz="1800" b="1"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800" b="1"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77,8%</a:t>
                      </a:r>
                      <a:endParaRPr lang="fr-SN" sz="1800" b="1"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b="1" kern="1200" dirty="0">
                          <a:solidFill>
                            <a:schemeClr val="tx1"/>
                          </a:solidFill>
                          <a:effectLst/>
                          <a:latin typeface="Perpetua" panose="02020502060401020303" pitchFamily="18" charset="0"/>
                          <a:cs typeface="Calibri" panose="020F0502020204030204" pitchFamily="34" charset="0"/>
                        </a:rPr>
                        <a:t>-0,10%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17393">
                <a:tc rowSpan="3">
                  <a:txBody>
                    <a:bodyPr/>
                    <a:lstStyle/>
                    <a:p>
                      <a:pPr algn="ctr">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Taux brut de scolarisation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58,3%</a:t>
                      </a:r>
                      <a:endParaRPr lang="fr-SN"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57,7%</a:t>
                      </a:r>
                      <a:endParaRPr lang="fr-SN"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kern="1200" dirty="0">
                          <a:solidFill>
                            <a:schemeClr val="tx1"/>
                          </a:solidFill>
                          <a:effectLst/>
                          <a:latin typeface="Perpetua" panose="02020502060401020303" pitchFamily="18" charset="0"/>
                          <a:cs typeface="Calibri" panose="020F0502020204030204" pitchFamily="34" charset="0"/>
                        </a:rPr>
                        <a:t>-0,60%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17393">
                <a:tc vMerge="1">
                  <a:txBody>
                    <a:bodyPr/>
                    <a:lstStyle/>
                    <a:p>
                      <a:endParaRPr lang="fr-FR"/>
                    </a:p>
                  </a:txBody>
                  <a:tcPr/>
                </a:tc>
                <a:tc>
                  <a:txBody>
                    <a:bodyPr/>
                    <a:lstStyle/>
                    <a:p>
                      <a:pPr algn="just">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76,0%</a:t>
                      </a:r>
                      <a:endParaRPr lang="fr-SN"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75,9%</a:t>
                      </a:r>
                      <a:endParaRPr lang="fr-SN"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kern="1200" dirty="0">
                          <a:solidFill>
                            <a:schemeClr val="tx1"/>
                          </a:solidFill>
                          <a:effectLst/>
                          <a:latin typeface="Perpetua" panose="02020502060401020303" pitchFamily="18" charset="0"/>
                          <a:cs typeface="Calibri" panose="020F0502020204030204" pitchFamily="34" charset="0"/>
                        </a:rPr>
                        <a:t>-0,10%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517393">
                <a:tc vMerge="1">
                  <a:txBody>
                    <a:bodyPr/>
                    <a:lstStyle/>
                    <a:p>
                      <a:endParaRPr lang="fr-FR"/>
                    </a:p>
                  </a:txBody>
                  <a:tcPr/>
                </a:tc>
                <a:tc>
                  <a:txBody>
                    <a:bodyPr/>
                    <a:lstStyle/>
                    <a:p>
                      <a:pPr algn="just">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66,8%</a:t>
                      </a:r>
                      <a:endParaRPr lang="fr-SN" sz="1800" b="1"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66,5%</a:t>
                      </a:r>
                      <a:endParaRPr lang="fr-SN" sz="1800" b="1"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b="1" kern="1200" dirty="0">
                          <a:solidFill>
                            <a:schemeClr val="tx1"/>
                          </a:solidFill>
                          <a:effectLst/>
                          <a:latin typeface="Perpetua" panose="02020502060401020303" pitchFamily="18" charset="0"/>
                          <a:cs typeface="Calibri" panose="020F0502020204030204" pitchFamily="34" charset="0"/>
                        </a:rPr>
                        <a:t>-0,30%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517393">
                <a:tc gridSpan="2">
                  <a:txBody>
                    <a:bodyPr/>
                    <a:lstStyle/>
                    <a:p>
                      <a:pPr algn="ctr">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 Filles dans les effectifs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a:txBody>
                    <a:bodyPr/>
                    <a:lstStyle/>
                    <a:p>
                      <a:pPr algn="ctr">
                        <a:lnSpc>
                          <a:spcPct val="115000"/>
                        </a:lnSpc>
                        <a:spcAft>
                          <a:spcPts val="0"/>
                        </a:spcAft>
                      </a:pPr>
                      <a:r>
                        <a:rPr lang="fr-FR" sz="1800" kern="1200" dirty="0">
                          <a:solidFill>
                            <a:schemeClr val="tx1"/>
                          </a:solidFill>
                          <a:effectLst/>
                          <a:latin typeface="Perpetua" panose="02020502060401020303" pitchFamily="18" charset="0"/>
                          <a:ea typeface="+mn-ea"/>
                          <a:cs typeface="Calibri" panose="020F0502020204030204" pitchFamily="34" charset="0"/>
                        </a:rPr>
                        <a:t>54,8%</a:t>
                      </a:r>
                      <a:endParaRPr lang="fr-FR"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SN" sz="1800" kern="1200" dirty="0">
                          <a:solidFill>
                            <a:schemeClr val="tx1"/>
                          </a:solidFill>
                          <a:effectLst/>
                          <a:latin typeface="Perpetua" panose="02020502060401020303" pitchFamily="18" charset="0"/>
                          <a:ea typeface="+mn-ea"/>
                          <a:cs typeface="Calibri" panose="020F0502020204030204" pitchFamily="34" charset="0"/>
                        </a:rPr>
                        <a:t>55,3%</a:t>
                      </a:r>
                      <a:endParaRPr lang="fr-FR"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kern="1200" dirty="0">
                          <a:solidFill>
                            <a:schemeClr val="tx1"/>
                          </a:solidFill>
                          <a:effectLst/>
                          <a:latin typeface="Perpetua" panose="02020502060401020303" pitchFamily="18" charset="0"/>
                          <a:cs typeface="Calibri" panose="020F0502020204030204" pitchFamily="34" charset="0"/>
                        </a:rPr>
                        <a:t>0,50%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517393">
                <a:tc gridSpan="2">
                  <a:txBody>
                    <a:bodyPr/>
                    <a:lstStyle/>
                    <a:p>
                      <a:pPr algn="ctr">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Part du privé dans les effectifs du Moyen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a:txBody>
                    <a:bodyPr/>
                    <a:lstStyle/>
                    <a:p>
                      <a:pPr algn="ctr">
                        <a:lnSpc>
                          <a:spcPct val="115000"/>
                        </a:lnSpc>
                        <a:spcAft>
                          <a:spcPts val="0"/>
                        </a:spcAft>
                      </a:pPr>
                      <a:r>
                        <a:rPr lang="fr-FR" sz="1800" kern="1200" dirty="0">
                          <a:solidFill>
                            <a:schemeClr val="tx1"/>
                          </a:solidFill>
                          <a:effectLst/>
                          <a:latin typeface="Perpetua" panose="02020502060401020303" pitchFamily="18" charset="0"/>
                          <a:ea typeface="+mn-ea"/>
                          <a:cs typeface="Calibri" panose="020F0502020204030204" pitchFamily="34" charset="0"/>
                        </a:rPr>
                        <a:t>18,9%</a:t>
                      </a:r>
                      <a:endParaRPr lang="fr-FR"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SN" sz="1800" kern="1200" dirty="0">
                          <a:solidFill>
                            <a:schemeClr val="tx1"/>
                          </a:solidFill>
                          <a:effectLst/>
                          <a:latin typeface="Perpetua" panose="02020502060401020303" pitchFamily="18" charset="0"/>
                          <a:ea typeface="+mn-ea"/>
                          <a:cs typeface="Calibri" panose="020F0502020204030204" pitchFamily="34" charset="0"/>
                        </a:rPr>
                        <a:t>17,3%</a:t>
                      </a:r>
                      <a:endParaRPr lang="fr-FR"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kern="1200" dirty="0">
                          <a:solidFill>
                            <a:schemeClr val="tx1"/>
                          </a:solidFill>
                          <a:effectLst/>
                          <a:latin typeface="Perpetua" panose="02020502060401020303" pitchFamily="18" charset="0"/>
                          <a:cs typeface="Calibri" panose="020F0502020204030204" pitchFamily="34" charset="0"/>
                        </a:rPr>
                        <a:t>-1,60%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699792" y="836712"/>
            <a:ext cx="3210815" cy="504056"/>
          </a:xfrm>
        </p:spPr>
        <p:txBody>
          <a:bodyPr>
            <a:noAutofit/>
          </a:bodyPr>
          <a:lstStyle/>
          <a:p>
            <a:r>
              <a:rPr lang="fr-FR" sz="1400" b="1" dirty="0">
                <a:solidFill>
                  <a:schemeClr val="tx1"/>
                </a:solidFill>
                <a:latin typeface="Times New Roman" panose="02020603050405020304" pitchFamily="18" charset="0"/>
                <a:cs typeface="Times New Roman" panose="02020603050405020304" pitchFamily="18" charset="0"/>
              </a:rPr>
              <a:t/>
            </a:r>
            <a:br>
              <a:rPr lang="fr-FR" sz="1400" b="1" dirty="0">
                <a:solidFill>
                  <a:schemeClr val="tx1"/>
                </a:solidFill>
                <a:latin typeface="Times New Roman" panose="02020603050405020304" pitchFamily="18" charset="0"/>
                <a:cs typeface="Times New Roman" panose="02020603050405020304" pitchFamily="18" charset="0"/>
              </a:rPr>
            </a:br>
            <a:r>
              <a:rPr lang="fr-FR" sz="1400" b="1" dirty="0">
                <a:latin typeface="Times New Roman" panose="02020603050405020304" pitchFamily="18" charset="0"/>
                <a:cs typeface="Times New Roman" panose="02020603050405020304" pitchFamily="18" charset="0"/>
              </a:rPr>
              <a:t/>
            </a:r>
            <a:br>
              <a:rPr lang="fr-FR" sz="1400" b="1" dirty="0">
                <a:latin typeface="Times New Roman" panose="02020603050405020304" pitchFamily="18" charset="0"/>
                <a:cs typeface="Times New Roman" panose="02020603050405020304" pitchFamily="18" charset="0"/>
              </a:rPr>
            </a:br>
            <a:r>
              <a:rPr lang="fr-FR" sz="1400" b="1" dirty="0">
                <a:latin typeface="Times New Roman" panose="02020603050405020304" pitchFamily="18" charset="0"/>
                <a:cs typeface="Times New Roman" panose="02020603050405020304" pitchFamily="18" charset="0"/>
              </a:rPr>
              <a:t/>
            </a:r>
            <a:br>
              <a:rPr lang="fr-FR" sz="1400" b="1" dirty="0">
                <a:latin typeface="Times New Roman" panose="02020603050405020304" pitchFamily="18" charset="0"/>
                <a:cs typeface="Times New Roman" panose="02020603050405020304" pitchFamily="18" charset="0"/>
              </a:rPr>
            </a:br>
            <a:r>
              <a:rPr lang="fr-FR" sz="1400" b="1" dirty="0">
                <a:latin typeface="Times New Roman" panose="02020603050405020304" pitchFamily="18" charset="0"/>
                <a:cs typeface="Times New Roman" panose="02020603050405020304" pitchFamily="18" charset="0"/>
              </a:rPr>
              <a:t/>
            </a:r>
            <a:br>
              <a:rPr lang="fr-FR" sz="1400" b="1" dirty="0">
                <a:latin typeface="Times New Roman" panose="02020603050405020304" pitchFamily="18" charset="0"/>
                <a:cs typeface="Times New Roman" panose="02020603050405020304" pitchFamily="18" charset="0"/>
              </a:rPr>
            </a:br>
            <a:r>
              <a:rPr lang="fr-FR" sz="1600" b="1" dirty="0">
                <a:latin typeface="Times New Roman" panose="02020603050405020304" pitchFamily="18" charset="0"/>
                <a:cs typeface="Times New Roman" panose="02020603050405020304" pitchFamily="18" charset="0"/>
              </a:rPr>
              <a:t/>
            </a:r>
            <a:br>
              <a:rPr lang="fr-FR" sz="1600" b="1" dirty="0">
                <a:latin typeface="Times New Roman" panose="02020603050405020304" pitchFamily="18" charset="0"/>
                <a:cs typeface="Times New Roman" panose="02020603050405020304" pitchFamily="18" charset="0"/>
              </a:rPr>
            </a:br>
            <a:r>
              <a:rPr lang="fr-FR" sz="1800" b="1" dirty="0">
                <a:solidFill>
                  <a:srgbClr val="7030A0"/>
                </a:solidFill>
                <a:latin typeface="Times New Roman" panose="02020603050405020304" pitchFamily="18" charset="0"/>
                <a:cs typeface="Times New Roman" panose="02020603050405020304" pitchFamily="18" charset="0"/>
              </a:rPr>
              <a:t>MISSIONS DE L’ACADEMIE </a:t>
            </a:r>
            <a:r>
              <a:rPr lang="fr-FR" sz="1600" b="1" dirty="0">
                <a:latin typeface="Times New Roman" panose="02020603050405020304" pitchFamily="18" charset="0"/>
                <a:ea typeface="+mn-ea"/>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
            </a:r>
            <a:br>
              <a:rPr lang="fr-FR" sz="2000" b="1" dirty="0">
                <a:latin typeface="Times New Roman" panose="02020603050405020304" pitchFamily="18" charset="0"/>
                <a:cs typeface="Times New Roman" panose="02020603050405020304" pitchFamily="18" charset="0"/>
              </a:rPr>
            </a:br>
            <a:r>
              <a:rPr lang="fr-FR" sz="2000" b="1" dirty="0">
                <a:latin typeface="Times New Roman" panose="02020603050405020304" pitchFamily="18" charset="0"/>
                <a:cs typeface="Times New Roman" panose="02020603050405020304" pitchFamily="18" charset="0"/>
              </a:rPr>
              <a:t/>
            </a:r>
            <a:br>
              <a:rPr lang="fr-FR" sz="2000" b="1" dirty="0">
                <a:latin typeface="Times New Roman" panose="02020603050405020304" pitchFamily="18" charset="0"/>
                <a:cs typeface="Times New Roman" panose="02020603050405020304" pitchFamily="18" charset="0"/>
              </a:rPr>
            </a:br>
            <a:endParaRPr lang="fr-FR" sz="44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E908D83A-A9C2-8547-A50D-1D97D54995AF}"/>
              </a:ext>
            </a:extLst>
          </p:cNvPr>
          <p:cNvSpPr/>
          <p:nvPr/>
        </p:nvSpPr>
        <p:spPr>
          <a:xfrm>
            <a:off x="755576" y="1988840"/>
            <a:ext cx="7632848" cy="3194721"/>
          </a:xfrm>
          <a:prstGeom prst="rect">
            <a:avLst/>
          </a:prstGeom>
        </p:spPr>
        <p:txBody>
          <a:bodyPr wrap="square">
            <a:spAutoFit/>
          </a:bodyPr>
          <a:lstStyle/>
          <a:p>
            <a:pPr marL="457200" indent="-457200" algn="just">
              <a:lnSpc>
                <a:spcPct val="120000"/>
              </a:lnSpc>
              <a:buFont typeface="Wingdings" panose="05000000000000000000" pitchFamily="2" charset="2"/>
              <a:buChar char="q"/>
            </a:pPr>
            <a:r>
              <a:rPr lang="fr-BE" sz="2800" dirty="0" smtClean="0">
                <a:latin typeface="Times New Roman" panose="02020603050405020304" pitchFamily="18" charset="0"/>
                <a:cs typeface="Times New Roman" panose="02020603050405020304" pitchFamily="18" charset="0"/>
              </a:rPr>
              <a:t>- mettre </a:t>
            </a:r>
            <a:r>
              <a:rPr lang="fr-BE" sz="2800" dirty="0">
                <a:latin typeface="Times New Roman" panose="02020603050405020304" pitchFamily="18" charset="0"/>
                <a:cs typeface="Times New Roman" panose="02020603050405020304" pitchFamily="18" charset="0"/>
              </a:rPr>
              <a:t>en œuvre les politiques de développement du secteur de l’éducation et de la formation à l’échelle de la </a:t>
            </a:r>
            <a:r>
              <a:rPr lang="fr-BE" sz="2800" dirty="0" smtClean="0">
                <a:latin typeface="Times New Roman" panose="02020603050405020304" pitchFamily="18" charset="0"/>
                <a:cs typeface="Times New Roman" panose="02020603050405020304" pitchFamily="18" charset="0"/>
              </a:rPr>
              <a:t>circonscription;</a:t>
            </a:r>
          </a:p>
          <a:p>
            <a:pPr marL="457200" indent="-457200" algn="just">
              <a:lnSpc>
                <a:spcPct val="120000"/>
              </a:lnSpc>
              <a:buFont typeface="Wingdings" panose="05000000000000000000" pitchFamily="2" charset="2"/>
              <a:buChar char="q"/>
            </a:pPr>
            <a:r>
              <a:rPr lang="fr-BE" sz="2800" dirty="0" smtClean="0">
                <a:latin typeface="Times New Roman" panose="02020603050405020304" pitchFamily="18" charset="0"/>
                <a:cs typeface="Times New Roman" panose="02020603050405020304" pitchFamily="18" charset="0"/>
              </a:rPr>
              <a:t> impulser </a:t>
            </a:r>
            <a:r>
              <a:rPr lang="fr-BE" sz="2800" dirty="0">
                <a:latin typeface="Times New Roman" panose="02020603050405020304" pitchFamily="18" charset="0"/>
                <a:cs typeface="Times New Roman" panose="02020603050405020304" pitchFamily="18" charset="0"/>
              </a:rPr>
              <a:t>le développement de l’éducation et de la formation et </a:t>
            </a:r>
            <a:r>
              <a:rPr lang="fr-BE" sz="2800" dirty="0" smtClean="0">
                <a:latin typeface="Times New Roman" panose="02020603050405020304" pitchFamily="18" charset="0"/>
                <a:cs typeface="Times New Roman" panose="02020603050405020304" pitchFamily="18" charset="0"/>
              </a:rPr>
              <a:t>veiller </a:t>
            </a:r>
            <a:r>
              <a:rPr lang="fr-BE" sz="2800" dirty="0">
                <a:latin typeface="Times New Roman" panose="02020603050405020304" pitchFamily="18" charset="0"/>
                <a:cs typeface="Times New Roman" panose="02020603050405020304" pitchFamily="18" charset="0"/>
              </a:rPr>
              <a:t>à la gestion efficiente des ressources. </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570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116632"/>
            <a:ext cx="4392488" cy="400110"/>
          </a:xfrm>
          <a:prstGeom prst="rect">
            <a:avLst/>
          </a:prstGeom>
        </p:spPr>
        <p:txBody>
          <a:bodyPr wrap="square">
            <a:spAutoFit/>
          </a:bodyPr>
          <a:lstStyle/>
          <a:p>
            <a:r>
              <a:rPr lang="fr-FR" sz="2000" b="1" dirty="0">
                <a:solidFill>
                  <a:srgbClr val="7030A0"/>
                </a:solidFill>
                <a:latin typeface="Cambria" pitchFamily="18" charset="0"/>
              </a:rPr>
              <a:t>Accès équitable au programme EMG </a:t>
            </a:r>
          </a:p>
        </p:txBody>
      </p:sp>
      <p:sp>
        <p:nvSpPr>
          <p:cNvPr id="67585" name="Rectangle 1"/>
          <p:cNvSpPr>
            <a:spLocks noChangeArrowheads="1"/>
          </p:cNvSpPr>
          <p:nvPr/>
        </p:nvSpPr>
        <p:spPr bwMode="auto">
          <a:xfrm>
            <a:off x="467544" y="620688"/>
            <a:ext cx="3744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Bilan de l</a:t>
            </a:r>
            <a:r>
              <a:rPr kumimoji="0" lang="fr-FR" sz="1600" b="1" i="0" u="none" strike="noStrike" cap="none" normalizeH="0" baseline="0" dirty="0">
                <a:ln>
                  <a:noFill/>
                </a:ln>
                <a:solidFill>
                  <a:srgbClr val="7030A0"/>
                </a:solidFill>
                <a:effectLst/>
                <a:latin typeface="Calibri"/>
                <a:ea typeface="Times New Roman" pitchFamily="18" charset="0"/>
                <a:cs typeface="Calibri" pitchFamily="34" charset="0"/>
              </a:rPr>
              <a:t>’</a:t>
            </a:r>
            <a:r>
              <a:rPr kumimoji="0" lang="fr-FR" sz="16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acc</a:t>
            </a:r>
            <a:r>
              <a:rPr kumimoji="0" lang="fr-FR" sz="1600" b="1" i="0" u="none" strike="noStrike" cap="none" normalizeH="0" baseline="0" dirty="0">
                <a:ln>
                  <a:noFill/>
                </a:ln>
                <a:solidFill>
                  <a:srgbClr val="7030A0"/>
                </a:solidFill>
                <a:effectLst/>
                <a:latin typeface="Calibri"/>
                <a:ea typeface="Times New Roman" pitchFamily="18" charset="0"/>
                <a:cs typeface="Calibri" pitchFamily="34" charset="0"/>
              </a:rPr>
              <a:t>è</a:t>
            </a:r>
            <a:r>
              <a:rPr kumimoji="0" lang="fr-FR" sz="16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s au  Programme EMG</a:t>
            </a:r>
            <a:endParaRPr kumimoji="0" lang="fr-FR" sz="2400" b="1" i="0" u="none" strike="noStrike" cap="none" normalizeH="0" baseline="0" dirty="0">
              <a:ln>
                <a:noFill/>
              </a:ln>
              <a:solidFill>
                <a:srgbClr val="7030A0"/>
              </a:solidFill>
              <a:effectLst/>
              <a:latin typeface="Arial" pitchFamily="34" charset="0"/>
              <a:cs typeface="Arial" pitchFamily="34" charset="0"/>
            </a:endParaRPr>
          </a:p>
        </p:txBody>
      </p:sp>
      <p:sp>
        <p:nvSpPr>
          <p:cNvPr id="3" name="Rectangle 2">
            <a:extLst>
              <a:ext uri="{FF2B5EF4-FFF2-40B4-BE49-F238E27FC236}">
                <a16:creationId xmlns="" xmlns:a16="http://schemas.microsoft.com/office/drawing/2014/main" id="{84D30CBD-050B-4EE1-8318-894A14063F71}"/>
              </a:ext>
            </a:extLst>
          </p:cNvPr>
          <p:cNvSpPr/>
          <p:nvPr/>
        </p:nvSpPr>
        <p:spPr>
          <a:xfrm>
            <a:off x="611560" y="980728"/>
            <a:ext cx="7776864" cy="4462760"/>
          </a:xfrm>
          <a:prstGeom prst="rect">
            <a:avLst/>
          </a:prstGeom>
        </p:spPr>
        <p:txBody>
          <a:bodyPr wrap="square">
            <a:spAutoFit/>
          </a:bodyPr>
          <a:lstStyle/>
          <a:p>
            <a:endParaRPr lang="fr-FR" sz="2800" dirty="0" smtClean="0">
              <a:latin typeface="Times New Roman" panose="02020603050405020304" pitchFamily="18" charset="0"/>
            </a:endParaRPr>
          </a:p>
          <a:p>
            <a:r>
              <a:rPr lang="fr-FR" sz="2800" dirty="0" smtClean="0">
                <a:latin typeface="Times New Roman" panose="02020603050405020304" pitchFamily="18" charset="0"/>
              </a:rPr>
              <a:t>La </a:t>
            </a:r>
            <a:r>
              <a:rPr lang="fr-FR" sz="2800" dirty="0">
                <a:latin typeface="Times New Roman" panose="02020603050405020304" pitchFamily="18" charset="0"/>
              </a:rPr>
              <a:t>transition </a:t>
            </a:r>
            <a:r>
              <a:rPr lang="fr-FR" sz="2800" dirty="0" smtClean="0">
                <a:latin typeface="Times New Roman" panose="02020603050405020304" pitchFamily="18" charset="0"/>
              </a:rPr>
              <a:t>de l’élémentaire </a:t>
            </a:r>
            <a:r>
              <a:rPr lang="fr-FR" sz="2800" dirty="0">
                <a:latin typeface="Times New Roman" panose="02020603050405020304" pitchFamily="18" charset="0"/>
              </a:rPr>
              <a:t>au </a:t>
            </a:r>
            <a:r>
              <a:rPr lang="fr-FR" sz="2800" dirty="0" smtClean="0">
                <a:latin typeface="Times New Roman" panose="02020603050405020304" pitchFamily="18" charset="0"/>
              </a:rPr>
              <a:t>moyen </a:t>
            </a:r>
            <a:r>
              <a:rPr lang="fr-FR" sz="2800" dirty="0">
                <a:latin typeface="Times New Roman" panose="02020603050405020304" pitchFamily="18" charset="0"/>
              </a:rPr>
              <a:t>a </a:t>
            </a:r>
            <a:r>
              <a:rPr lang="fr-FR" sz="2800" dirty="0" smtClean="0">
                <a:latin typeface="Times New Roman" panose="02020603050405020304" pitchFamily="18" charset="0"/>
              </a:rPr>
              <a:t>légèrement régressé </a:t>
            </a:r>
            <a:r>
              <a:rPr lang="fr-FR" sz="2800" dirty="0">
                <a:latin typeface="Times New Roman" panose="02020603050405020304" pitchFamily="18" charset="0"/>
              </a:rPr>
              <a:t>de -0.1 </a:t>
            </a:r>
            <a:r>
              <a:rPr lang="fr-FR" sz="2800" dirty="0" smtClean="0">
                <a:latin typeface="Times New Roman" panose="02020603050405020304" pitchFamily="18" charset="0"/>
              </a:rPr>
              <a:t>par </a:t>
            </a:r>
            <a:r>
              <a:rPr lang="fr-FR" sz="2800" dirty="0">
                <a:latin typeface="Times New Roman" panose="02020603050405020304" pitchFamily="18" charset="0"/>
              </a:rPr>
              <a:t>rapport à la </a:t>
            </a:r>
            <a:r>
              <a:rPr lang="fr-FR" sz="2800" dirty="0" smtClean="0">
                <a:latin typeface="Times New Roman" panose="02020603050405020304" pitchFamily="18" charset="0"/>
              </a:rPr>
              <a:t>situation de référence (2020) . Pour autant, l’Académie reste dans les prévisions de </a:t>
            </a:r>
            <a:r>
              <a:rPr lang="fr-FR" sz="2800" dirty="0">
                <a:latin typeface="Times New Roman" panose="02020603050405020304" pitchFamily="18" charset="0"/>
              </a:rPr>
              <a:t>fin de phase </a:t>
            </a:r>
            <a:r>
              <a:rPr lang="fr-FR" sz="2800" dirty="0" smtClean="0">
                <a:latin typeface="Times New Roman" panose="02020603050405020304" pitchFamily="18" charset="0"/>
              </a:rPr>
              <a:t>2022 du PAQUET-EF. </a:t>
            </a:r>
            <a:endParaRPr lang="fr-FR" sz="2800" dirty="0">
              <a:latin typeface="Times New Roman" panose="02020603050405020304" pitchFamily="18" charset="0"/>
            </a:endParaRPr>
          </a:p>
          <a:p>
            <a:pPr algn="just">
              <a:spcAft>
                <a:spcPts val="0"/>
              </a:spcAft>
            </a:pPr>
            <a:r>
              <a:rPr lang="fr-FR" sz="2800" dirty="0" smtClean="0">
                <a:latin typeface="Times New Roman" panose="02020603050405020304" pitchFamily="18" charset="0"/>
                <a:ea typeface="Times New Roman" panose="02020603050405020304" pitchFamily="18" charset="0"/>
              </a:rPr>
              <a:t>Le </a:t>
            </a:r>
            <a:r>
              <a:rPr lang="fr-FR" sz="2800" dirty="0">
                <a:latin typeface="Times New Roman" panose="02020603050405020304" pitchFamily="18" charset="0"/>
                <a:ea typeface="Times New Roman" panose="02020603050405020304" pitchFamily="18" charset="0"/>
              </a:rPr>
              <a:t>TBS du moyen </a:t>
            </a:r>
            <a:r>
              <a:rPr lang="fr-FR" sz="2800" dirty="0" smtClean="0">
                <a:latin typeface="Times New Roman" panose="02020603050405020304" pitchFamily="18" charset="0"/>
                <a:ea typeface="Times New Roman" panose="02020603050405020304" pitchFamily="18" charset="0"/>
              </a:rPr>
              <a:t>a connu </a:t>
            </a:r>
            <a:r>
              <a:rPr lang="fr-FR" sz="2800" dirty="0">
                <a:latin typeface="Times New Roman" panose="02020603050405020304" pitchFamily="18" charset="0"/>
                <a:ea typeface="Times New Roman" panose="02020603050405020304" pitchFamily="18" charset="0"/>
              </a:rPr>
              <a:t>une légère baisse en </a:t>
            </a:r>
            <a:r>
              <a:rPr lang="fr-FR" sz="2800" dirty="0" smtClean="0">
                <a:latin typeface="Times New Roman" panose="02020603050405020304" pitchFamily="18" charset="0"/>
                <a:ea typeface="Times New Roman" panose="02020603050405020304" pitchFamily="18" charset="0"/>
              </a:rPr>
              <a:t>2021. Il en est de même pour la part du privé dans les effectifs. </a:t>
            </a:r>
            <a:endParaRPr lang="fr-SN" sz="2800" dirty="0">
              <a:latin typeface="Times New Roman" panose="02020603050405020304" pitchFamily="18" charset="0"/>
              <a:ea typeface="Times New Roman" panose="02020603050405020304" pitchFamily="18" charset="0"/>
            </a:endParaRPr>
          </a:p>
          <a:p>
            <a:pPr algn="just"/>
            <a:endParaRPr lang="fr-FR" sz="2000" dirty="0" smtClean="0">
              <a:latin typeface="Times New Roman" panose="02020603050405020304" pitchFamily="18" charset="0"/>
              <a:ea typeface="Times New Roman" panose="02020603050405020304" pitchFamily="18" charset="0"/>
            </a:endParaRPr>
          </a:p>
          <a:p>
            <a:pPr algn="just"/>
            <a:endParaRPr lang="fr-FR" sz="2000" dirty="0">
              <a:latin typeface="Times New Roman" panose="02020603050405020304" pitchFamily="18" charset="0"/>
              <a:ea typeface="Times New Roman" panose="02020603050405020304" pitchFamily="18" charset="0"/>
            </a:endParaRPr>
          </a:p>
          <a:p>
            <a:endParaRPr lang="fr-SN" sz="2000" dirty="0">
              <a:latin typeface="Times New Roman" panose="02020603050405020304" pitchFamily="18" charset="0"/>
            </a:endParaRPr>
          </a:p>
        </p:txBody>
      </p:sp>
    </p:spTree>
    <p:extLst>
      <p:ext uri="{BB962C8B-B14F-4D97-AF65-F5344CB8AC3E}">
        <p14:creationId xmlns:p14="http://schemas.microsoft.com/office/powerpoint/2010/main" val="3775143054"/>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3568" y="764704"/>
            <a:ext cx="7848872" cy="4401205"/>
          </a:xfrm>
          <a:prstGeom prst="rect">
            <a:avLst/>
          </a:prstGeom>
        </p:spPr>
        <p:txBody>
          <a:bodyPr wrap="square">
            <a:spAutoFit/>
          </a:bodyPr>
          <a:lstStyle/>
          <a:p>
            <a:pPr algn="just"/>
            <a:r>
              <a:rPr lang="fr-FR" sz="4000" dirty="0" smtClean="0">
                <a:latin typeface="Times New Roman" panose="02020603050405020304" pitchFamily="18" charset="0"/>
              </a:rPr>
              <a:t>Les disparités </a:t>
            </a:r>
            <a:r>
              <a:rPr lang="fr-FR" sz="4000" dirty="0">
                <a:latin typeface="Times New Roman" panose="02020603050405020304" pitchFamily="18" charset="0"/>
              </a:rPr>
              <a:t>d’accès </a:t>
            </a:r>
            <a:r>
              <a:rPr lang="fr-FR" sz="4000" dirty="0" smtClean="0">
                <a:latin typeface="Times New Roman" panose="02020603050405020304" pitchFamily="18" charset="0"/>
              </a:rPr>
              <a:t>s’accentuent </a:t>
            </a:r>
            <a:r>
              <a:rPr lang="fr-FR" sz="4000" dirty="0">
                <a:latin typeface="Times New Roman" panose="02020603050405020304" pitchFamily="18" charset="0"/>
              </a:rPr>
              <a:t>en passant de 1.30 en 2020 à 1.32 en </a:t>
            </a:r>
            <a:r>
              <a:rPr lang="fr-FR" sz="4000" dirty="0" smtClean="0">
                <a:latin typeface="Times New Roman" panose="02020603050405020304" pitchFamily="18" charset="0"/>
              </a:rPr>
              <a:t>2021 en </a:t>
            </a:r>
            <a:r>
              <a:rPr lang="fr-FR" sz="4000" dirty="0">
                <a:latin typeface="Times New Roman" panose="02020603050405020304" pitchFamily="18" charset="0"/>
              </a:rPr>
              <a:t>faveur des </a:t>
            </a:r>
            <a:r>
              <a:rPr lang="fr-FR" sz="4000" dirty="0" smtClean="0">
                <a:latin typeface="Times New Roman" panose="02020603050405020304" pitchFamily="18" charset="0"/>
              </a:rPr>
              <a:t>filles.</a:t>
            </a:r>
          </a:p>
          <a:p>
            <a:pPr algn="just"/>
            <a:r>
              <a:rPr lang="fr-FR" sz="4000" dirty="0" smtClean="0">
                <a:latin typeface="Times New Roman" panose="02020603050405020304" pitchFamily="18" charset="0"/>
              </a:rPr>
              <a:t>Sous </a:t>
            </a:r>
            <a:r>
              <a:rPr lang="fr-FR" sz="4000" dirty="0">
                <a:latin typeface="Times New Roman" panose="02020603050405020304" pitchFamily="18" charset="0"/>
              </a:rPr>
              <a:t>ce rapport, </a:t>
            </a:r>
            <a:r>
              <a:rPr lang="fr-FR" sz="4000" dirty="0" smtClean="0">
                <a:latin typeface="Times New Roman" panose="02020603050405020304" pitchFamily="18" charset="0"/>
              </a:rPr>
              <a:t>il convient de plus en plus de réfléchir sur les efforts à consentir dans le sens de  </a:t>
            </a:r>
            <a:r>
              <a:rPr lang="fr-FR" sz="4000" dirty="0">
                <a:latin typeface="Times New Roman" panose="02020603050405020304" pitchFamily="18" charset="0"/>
              </a:rPr>
              <a:t>tendre </a:t>
            </a:r>
            <a:r>
              <a:rPr lang="fr-FR" sz="4000" dirty="0" smtClean="0">
                <a:latin typeface="Times New Roman" panose="02020603050405020304" pitchFamily="18" charset="0"/>
              </a:rPr>
              <a:t>vers </a:t>
            </a:r>
            <a:r>
              <a:rPr lang="fr-FR" sz="4000" dirty="0">
                <a:latin typeface="Times New Roman" panose="02020603050405020304" pitchFamily="18" charset="0"/>
              </a:rPr>
              <a:t>une parité parfaite d’accès.</a:t>
            </a:r>
            <a:endParaRPr lang="fr-SN" sz="4000" dirty="0">
              <a:latin typeface="Times New Roman" panose="02020603050405020304" pitchFamily="18" charset="0"/>
            </a:endParaRPr>
          </a:p>
        </p:txBody>
      </p:sp>
    </p:spTree>
    <p:extLst>
      <p:ext uri="{BB962C8B-B14F-4D97-AF65-F5344CB8AC3E}">
        <p14:creationId xmlns:p14="http://schemas.microsoft.com/office/powerpoint/2010/main" val="3161269596"/>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272832389"/>
              </p:ext>
            </p:extLst>
          </p:nvPr>
        </p:nvGraphicFramePr>
        <p:xfrm>
          <a:off x="683568" y="404665"/>
          <a:ext cx="7920880" cy="6086725"/>
        </p:xfrm>
        <a:graphic>
          <a:graphicData uri="http://schemas.openxmlformats.org/drawingml/2006/table">
            <a:tbl>
              <a:tblPr/>
              <a:tblGrid>
                <a:gridCol w="3328099">
                  <a:extLst>
                    <a:ext uri="{9D8B030D-6E8A-4147-A177-3AD203B41FA5}">
                      <a16:colId xmlns="" xmlns:a16="http://schemas.microsoft.com/office/drawing/2014/main" val="20000"/>
                    </a:ext>
                  </a:extLst>
                </a:gridCol>
                <a:gridCol w="4592781">
                  <a:extLst>
                    <a:ext uri="{9D8B030D-6E8A-4147-A177-3AD203B41FA5}">
                      <a16:colId xmlns="" xmlns:a16="http://schemas.microsoft.com/office/drawing/2014/main" val="20001"/>
                    </a:ext>
                  </a:extLst>
                </a:gridCol>
              </a:tblGrid>
              <a:tr h="312467">
                <a:tc>
                  <a:txBody>
                    <a:bodyPr/>
                    <a:lstStyle/>
                    <a:p>
                      <a:pPr algn="ctr">
                        <a:lnSpc>
                          <a:spcPct val="115000"/>
                        </a:lnSpc>
                        <a:spcAft>
                          <a:spcPts val="0"/>
                        </a:spcAft>
                      </a:pPr>
                      <a:r>
                        <a:rPr lang="fr-FR" sz="2000" b="1" dirty="0">
                          <a:solidFill>
                            <a:schemeClr val="tx1"/>
                          </a:solidFill>
                          <a:latin typeface="Cambria" panose="02040503050406030204" pitchFamily="18" charset="0"/>
                          <a:ea typeface="Cambria" panose="02040503050406030204" pitchFamily="18" charset="0"/>
                          <a:cs typeface="Times New Roman"/>
                        </a:rPr>
                        <a:t>Difficultés</a:t>
                      </a:r>
                      <a:r>
                        <a:rPr lang="fr-FR" sz="2000" b="1" baseline="0" dirty="0">
                          <a:solidFill>
                            <a:schemeClr val="tx1"/>
                          </a:solidFill>
                          <a:latin typeface="Cambria" panose="02040503050406030204" pitchFamily="18" charset="0"/>
                          <a:ea typeface="Cambria" panose="02040503050406030204" pitchFamily="18" charset="0"/>
                          <a:cs typeface="Times New Roman"/>
                        </a:rPr>
                        <a:t> rencontrées</a:t>
                      </a:r>
                      <a:endParaRPr lang="fr-FR" sz="2000" dirty="0">
                        <a:solidFill>
                          <a:schemeClr val="tx1"/>
                        </a:solidFill>
                        <a:latin typeface="Cambria" panose="02040503050406030204" pitchFamily="18" charset="0"/>
                        <a:ea typeface="Cambria" panose="02040503050406030204" pitchFamily="18" charset="0"/>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dirty="0">
                          <a:solidFill>
                            <a:schemeClr val="tx1"/>
                          </a:solidFill>
                          <a:latin typeface="Cambria" panose="02040503050406030204" pitchFamily="18" charset="0"/>
                          <a:ea typeface="Cambria" panose="02040503050406030204" pitchFamily="18" charset="0"/>
                          <a:cs typeface="Times New Roman"/>
                        </a:rPr>
                        <a:t>Défis /Recommandations</a:t>
                      </a:r>
                      <a:endParaRPr lang="fr-FR" sz="2000" dirty="0">
                        <a:solidFill>
                          <a:schemeClr val="tx1"/>
                        </a:solidFill>
                        <a:latin typeface="Cambria" panose="02040503050406030204" pitchFamily="18" charset="0"/>
                        <a:ea typeface="Cambria" panose="02040503050406030204" pitchFamily="18" charset="0"/>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extLst>
                  <a:ext uri="{0D108BD9-81ED-4DB2-BD59-A6C34878D82A}">
                    <a16:rowId xmlns="" xmlns:a16="http://schemas.microsoft.com/office/drawing/2014/main" val="10000"/>
                  </a:ext>
                </a:extLst>
              </a:tr>
              <a:tr h="5736205">
                <a:tc>
                  <a:txBody>
                    <a:bodyPr/>
                    <a:lstStyle/>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sz="19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faiblesse </a:t>
                      </a:r>
                      <a:r>
                        <a:rPr kumimoji="0" lang="fr-FR" sz="19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du </a:t>
                      </a:r>
                      <a:r>
                        <a:rPr kumimoji="0" lang="fr-FR" sz="19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ratio d’encadrement et déploiement concomitant des IEMS dans les deux académies de Thiès et </a:t>
                      </a:r>
                      <a:r>
                        <a:rPr kumimoji="0" lang="fr-FR" sz="19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Diourbel</a:t>
                      </a:r>
                    </a:p>
                    <a:p>
                      <a:pPr marL="0" marR="0" lvl="0" indent="0" algn="just" defTabSz="914400" rtl="0" eaLnBrk="0" fontAlgn="base" latinLnBrk="0" hangingPunct="0">
                        <a:lnSpc>
                          <a:spcPct val="100000"/>
                        </a:lnSpc>
                        <a:spcBef>
                          <a:spcPct val="0"/>
                        </a:spcBef>
                        <a:spcAft>
                          <a:spcPct val="0"/>
                        </a:spcAft>
                        <a:buClrTx/>
                        <a:buSzTx/>
                        <a:buFont typeface="Wingdings" pitchFamily="2" charset="2"/>
                        <a:buNone/>
                        <a:tabLst/>
                      </a:pPr>
                      <a:endParaRPr kumimoji="0" lang="fr-FR" sz="1900" b="0" i="0" u="none" strike="noStrike" cap="none" normalizeH="0" baseline="0" dirty="0">
                        <a:ln>
                          <a:noFill/>
                        </a:ln>
                        <a:solidFill>
                          <a:schemeClr val="tx1"/>
                        </a:solidFill>
                        <a:effectLst/>
                        <a:latin typeface="Cambria" pitchFamily="18" charset="0"/>
                        <a:ea typeface="Cambria" panose="02040503050406030204"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sz="19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insuffisance de maitrise des techniques de remédiation ;</a:t>
                      </a:r>
                    </a:p>
                    <a:p>
                      <a:pPr marL="0" marR="0" lvl="0" indent="0" algn="just" defTabSz="914400" rtl="0" eaLnBrk="0" fontAlgn="base" latinLnBrk="0" hangingPunct="0">
                        <a:lnSpc>
                          <a:spcPct val="100000"/>
                        </a:lnSpc>
                        <a:spcBef>
                          <a:spcPct val="0"/>
                        </a:spcBef>
                        <a:spcAft>
                          <a:spcPct val="0"/>
                        </a:spcAft>
                        <a:buClrTx/>
                        <a:buSzTx/>
                        <a:buFont typeface="Wingdings" pitchFamily="2" charset="2"/>
                        <a:buNone/>
                        <a:tabLst/>
                      </a:pPr>
                      <a:endParaRPr kumimoji="0" lang="fr-FR" sz="19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sz="19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Difficulté </a:t>
                      </a:r>
                      <a:r>
                        <a:rPr kumimoji="0" lang="fr-FR" sz="19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de </a:t>
                      </a:r>
                      <a:r>
                        <a:rPr kumimoji="0" lang="fr-FR" sz="19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collecte </a:t>
                      </a:r>
                      <a:r>
                        <a:rPr kumimoji="0" lang="fr-FR" sz="19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de l’information relative à la </a:t>
                      </a:r>
                      <a:r>
                        <a:rPr kumimoji="0" lang="fr-FR" sz="19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participation des collectivités territoriales aux dépenses de l’éducation</a:t>
                      </a:r>
                      <a:endParaRPr kumimoji="0" lang="fr-FR" sz="19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endParaRPr>
                    </a:p>
                    <a:p>
                      <a:pPr marL="285750" lvl="0" indent="-285750">
                        <a:buFont typeface="Wingdings" panose="05000000000000000000" pitchFamily="2" charset="2"/>
                        <a:buChar char="§"/>
                      </a:pPr>
                      <a:endParaRPr kumimoji="0" lang="fr-FR" sz="19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85750" lvl="0" indent="-285750">
                        <a:buFont typeface="Arial" panose="020B0604020202020204" pitchFamily="34" charset="0"/>
                        <a:buChar char="•"/>
                      </a:pPr>
                      <a:r>
                        <a:rPr kumimoji="0" lang="fr-FR" sz="1900" kern="1200" dirty="0">
                          <a:solidFill>
                            <a:schemeClr val="tx1"/>
                          </a:solidFill>
                          <a:effectLst/>
                          <a:latin typeface="Cambria" panose="02040503050406030204" pitchFamily="18" charset="0"/>
                          <a:ea typeface="Cambria" panose="02040503050406030204" pitchFamily="18" charset="0"/>
                          <a:cs typeface="+mn-cs"/>
                        </a:rPr>
                        <a:t>Mettre en place un dispositif fonctionnel de suivi régulier  des performances des élèves (au niveau IEF et établissement) et systématiser  la mise en œuvre de plans de remédiation au sortir de chaque évaluation</a:t>
                      </a:r>
                    </a:p>
                    <a:p>
                      <a:pPr marL="285750" lvl="0" indent="-285750">
                        <a:buFont typeface="Arial" panose="020B0604020202020204" pitchFamily="34" charset="0"/>
                        <a:buChar char="•"/>
                      </a:pPr>
                      <a:r>
                        <a:rPr kumimoji="0" lang="fr-FR" sz="1900" kern="1200" dirty="0">
                          <a:solidFill>
                            <a:schemeClr val="tx1"/>
                          </a:solidFill>
                          <a:effectLst/>
                          <a:latin typeface="Cambria" panose="02040503050406030204" pitchFamily="18" charset="0"/>
                          <a:ea typeface="Cambria" panose="02040503050406030204" pitchFamily="18" charset="0"/>
                          <a:cs typeface="+mn-cs"/>
                        </a:rPr>
                        <a:t>Mettre en œuvre un dispositif efficace de suivi-évaluation des CDP/PAQEEB/FA (au niveau IEF/IA/établissement)</a:t>
                      </a:r>
                    </a:p>
                    <a:p>
                      <a:pPr marL="285750" lvl="0" indent="-285750">
                        <a:buFont typeface="Arial" panose="020B0604020202020204" pitchFamily="34" charset="0"/>
                        <a:buChar char="•"/>
                      </a:pPr>
                      <a:r>
                        <a:rPr kumimoji="0" lang="fr-FR" sz="1900" kern="1200" dirty="0">
                          <a:solidFill>
                            <a:schemeClr val="tx1"/>
                          </a:solidFill>
                          <a:effectLst/>
                          <a:latin typeface="Cambria" panose="02040503050406030204" pitchFamily="18" charset="0"/>
                          <a:ea typeface="Cambria" panose="02040503050406030204" pitchFamily="18" charset="0"/>
                          <a:cs typeface="+mn-cs"/>
                        </a:rPr>
                        <a:t>Mettre en place un cadre académique d’harmonisation de la gestion des classes EFA implantées dans les CEM/lycées</a:t>
                      </a:r>
                    </a:p>
                    <a:p>
                      <a:pPr marL="285750" lvl="0" indent="-285750">
                        <a:buFont typeface="Arial" panose="020B0604020202020204" pitchFamily="34" charset="0"/>
                        <a:buChar char="•"/>
                      </a:pPr>
                      <a:r>
                        <a:rPr kumimoji="0" lang="fr-FR" sz="1900" kern="1200" dirty="0">
                          <a:solidFill>
                            <a:schemeClr val="tx1"/>
                          </a:solidFill>
                          <a:effectLst/>
                          <a:latin typeface="Cambria" panose="02040503050406030204" pitchFamily="18" charset="0"/>
                          <a:ea typeface="Cambria" panose="02040503050406030204" pitchFamily="18" charset="0"/>
                          <a:cs typeface="+mn-cs"/>
                        </a:rPr>
                        <a:t>Promouvoir l’accès, notamment des filles, aux séries et filières scientifiques</a:t>
                      </a:r>
                    </a:p>
                    <a:p>
                      <a:pPr marL="285750" lvl="0" indent="-285750">
                        <a:buFont typeface="Arial" panose="020B0604020202020204" pitchFamily="34" charset="0"/>
                        <a:buChar char="•"/>
                      </a:pPr>
                      <a:r>
                        <a:rPr kumimoji="0" lang="fr-FR" sz="1900" kern="1200" dirty="0">
                          <a:solidFill>
                            <a:schemeClr val="tx1"/>
                          </a:solidFill>
                          <a:effectLst/>
                          <a:latin typeface="Cambria" panose="02040503050406030204" pitchFamily="18" charset="0"/>
                          <a:ea typeface="Cambria" panose="02040503050406030204" pitchFamily="18" charset="0"/>
                          <a:cs typeface="+mn-cs"/>
                        </a:rPr>
                        <a:t>Renforcer</a:t>
                      </a:r>
                      <a:r>
                        <a:rPr kumimoji="0" lang="fr-FR" sz="1900" kern="1200" baseline="0" dirty="0">
                          <a:solidFill>
                            <a:schemeClr val="tx1"/>
                          </a:solidFill>
                          <a:effectLst/>
                          <a:latin typeface="Cambria" panose="02040503050406030204" pitchFamily="18" charset="0"/>
                          <a:ea typeface="Cambria" panose="02040503050406030204" pitchFamily="18" charset="0"/>
                          <a:cs typeface="+mn-cs"/>
                        </a:rPr>
                        <a:t> le dispositif de pilotage des PHARES par la mise en place d’un centre académique de reprographie</a:t>
                      </a:r>
                      <a:endParaRPr kumimoji="0" lang="fr-FR" sz="1900" kern="1200" dirty="0">
                        <a:solidFill>
                          <a:schemeClr val="tx1"/>
                        </a:solidFill>
                        <a:effectLst/>
                        <a:latin typeface="Cambria" panose="02040503050406030204" pitchFamily="18" charset="0"/>
                        <a:ea typeface="Cambria" panose="02040503050406030204" pitchFamily="18" charset="0"/>
                        <a:cs typeface="+mn-cs"/>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275806155"/>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99392"/>
            <a:ext cx="8784976" cy="646331"/>
          </a:xfrm>
          <a:prstGeom prst="rect">
            <a:avLst/>
          </a:prstGeom>
        </p:spPr>
        <p:txBody>
          <a:bodyPr wrap="square">
            <a:spAutoFit/>
          </a:bodyPr>
          <a:lstStyle/>
          <a:p>
            <a:r>
              <a:rPr lang="fr-FR" sz="3600" b="1" dirty="0">
                <a:solidFill>
                  <a:srgbClr val="7030A0"/>
                </a:solidFill>
                <a:latin typeface="Cambria" pitchFamily="18" charset="0"/>
              </a:rPr>
              <a:t>Enseignement secondaire  général (ESG)</a:t>
            </a:r>
          </a:p>
        </p:txBody>
      </p:sp>
      <p:pic>
        <p:nvPicPr>
          <p:cNvPr id="4" name="Image 3">
            <a:extLst>
              <a:ext uri="{FF2B5EF4-FFF2-40B4-BE49-F238E27FC236}">
                <a16:creationId xmlns="" xmlns:a16="http://schemas.microsoft.com/office/drawing/2014/main" id="{5C35C5B7-E4F2-4854-A16F-004BA4A97DBA}"/>
              </a:ext>
            </a:extLst>
          </p:cNvPr>
          <p:cNvPicPr/>
          <p:nvPr/>
        </p:nvPicPr>
        <p:blipFill>
          <a:blip r:embed="rId2"/>
          <a:srcRect/>
          <a:stretch>
            <a:fillRect/>
          </a:stretch>
        </p:blipFill>
        <p:spPr bwMode="auto">
          <a:xfrm>
            <a:off x="755576" y="692696"/>
            <a:ext cx="7632847" cy="5472608"/>
          </a:xfrm>
          <a:prstGeom prst="rect">
            <a:avLst/>
          </a:prstGeom>
          <a:noFill/>
          <a:ln w="12700">
            <a:solidFill>
              <a:schemeClr val="tx1"/>
            </a:solidFill>
            <a:miter lim="800000"/>
            <a:headEnd/>
            <a:tailEnd/>
          </a:ln>
        </p:spPr>
      </p:pic>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57001"/>
            <a:ext cx="8461448" cy="461665"/>
          </a:xfrm>
          <a:prstGeom prst="rect">
            <a:avLst/>
          </a:prstGeom>
        </p:spPr>
        <p:txBody>
          <a:bodyPr wrap="square">
            <a:spAutoFit/>
          </a:bodyPr>
          <a:lstStyle/>
          <a:p>
            <a:r>
              <a:rPr lang="fr-FR" sz="2400" b="1" dirty="0">
                <a:solidFill>
                  <a:srgbClr val="7030A0"/>
                </a:solidFill>
                <a:latin typeface="Cambria" pitchFamily="18" charset="0"/>
              </a:rPr>
              <a:t>Programme : Enseignement secondaire  général (ESG)</a:t>
            </a:r>
          </a:p>
        </p:txBody>
      </p:sp>
      <p:sp>
        <p:nvSpPr>
          <p:cNvPr id="3" name="Rectangle 2"/>
          <p:cNvSpPr/>
          <p:nvPr/>
        </p:nvSpPr>
        <p:spPr>
          <a:xfrm>
            <a:off x="467544" y="260648"/>
            <a:ext cx="3024336" cy="461665"/>
          </a:xfrm>
          <a:prstGeom prst="rect">
            <a:avLst/>
          </a:prstGeom>
        </p:spPr>
        <p:txBody>
          <a:bodyPr wrap="square">
            <a:spAutoFit/>
          </a:bodyPr>
          <a:lstStyle/>
          <a:p>
            <a:r>
              <a:rPr lang="fr-FR" sz="2400" b="1" dirty="0">
                <a:solidFill>
                  <a:srgbClr val="7030A0"/>
                </a:solidFill>
                <a:latin typeface="Cambria" pitchFamily="18" charset="0"/>
              </a:rPr>
              <a:t>Qualité améliorée </a:t>
            </a:r>
          </a:p>
        </p:txBody>
      </p:sp>
      <p:sp>
        <p:nvSpPr>
          <p:cNvPr id="73729" name="Rectangle 1"/>
          <p:cNvSpPr>
            <a:spLocks noChangeArrowheads="1"/>
          </p:cNvSpPr>
          <p:nvPr/>
        </p:nvSpPr>
        <p:spPr bwMode="auto">
          <a:xfrm>
            <a:off x="467544" y="620688"/>
            <a:ext cx="316835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b="1" i="0" u="none" strike="noStrike" cap="none" normalizeH="0" baseline="0" dirty="0">
                <a:ln>
                  <a:noFill/>
                </a:ln>
                <a:solidFill>
                  <a:srgbClr val="7030A0"/>
                </a:solidFill>
                <a:effectLst/>
                <a:latin typeface="Cambria" pitchFamily="18" charset="0"/>
                <a:ea typeface="Times New Roman" pitchFamily="18" charset="0"/>
                <a:cs typeface="Arial" pitchFamily="34" charset="0"/>
              </a:rPr>
              <a:t>Bilan des indicateurs de flux </a:t>
            </a:r>
            <a:endParaRPr kumimoji="0" lang="fr-CA" sz="2800" b="1" i="0" u="none" strike="noStrike" cap="none" normalizeH="0" baseline="0" dirty="0">
              <a:ln>
                <a:noFill/>
              </a:ln>
              <a:solidFill>
                <a:srgbClr val="7030A0"/>
              </a:solidFill>
              <a:effectLst/>
              <a:latin typeface="Arial" pitchFamily="34" charset="0"/>
              <a:cs typeface="Arial" pitchFamily="34" charset="0"/>
            </a:endParaRPr>
          </a:p>
        </p:txBody>
      </p:sp>
      <p:graphicFrame>
        <p:nvGraphicFramePr>
          <p:cNvPr id="7" name="Tableau 6">
            <a:extLst>
              <a:ext uri="{FF2B5EF4-FFF2-40B4-BE49-F238E27FC236}">
                <a16:creationId xmlns="" xmlns:a16="http://schemas.microsoft.com/office/drawing/2014/main" id="{7663A399-58E0-4301-8B1E-15276A569283}"/>
              </a:ext>
            </a:extLst>
          </p:cNvPr>
          <p:cNvGraphicFramePr>
            <a:graphicFrameLocks noGrp="1"/>
          </p:cNvGraphicFramePr>
          <p:nvPr>
            <p:extLst>
              <p:ext uri="{D42A27DB-BD31-4B8C-83A1-F6EECF244321}">
                <p14:modId xmlns:p14="http://schemas.microsoft.com/office/powerpoint/2010/main" val="1197816071"/>
              </p:ext>
            </p:extLst>
          </p:nvPr>
        </p:nvGraphicFramePr>
        <p:xfrm>
          <a:off x="611560" y="1340768"/>
          <a:ext cx="7776864" cy="4784931"/>
        </p:xfrm>
        <a:graphic>
          <a:graphicData uri="http://schemas.openxmlformats.org/drawingml/2006/table">
            <a:tbl>
              <a:tblPr firstRow="1" firstCol="1" bandRow="1">
                <a:tableStyleId>{5C22544A-7EE6-4342-B048-85BDC9FD1C3A}</a:tableStyleId>
              </a:tblPr>
              <a:tblGrid>
                <a:gridCol w="2929788">
                  <a:extLst>
                    <a:ext uri="{9D8B030D-6E8A-4147-A177-3AD203B41FA5}">
                      <a16:colId xmlns="" xmlns:a16="http://schemas.microsoft.com/office/drawing/2014/main" val="2037488542"/>
                    </a:ext>
                  </a:extLst>
                </a:gridCol>
                <a:gridCol w="1615692">
                  <a:extLst>
                    <a:ext uri="{9D8B030D-6E8A-4147-A177-3AD203B41FA5}">
                      <a16:colId xmlns="" xmlns:a16="http://schemas.microsoft.com/office/drawing/2014/main" val="3488372972"/>
                    </a:ext>
                  </a:extLst>
                </a:gridCol>
                <a:gridCol w="1615692">
                  <a:extLst>
                    <a:ext uri="{9D8B030D-6E8A-4147-A177-3AD203B41FA5}">
                      <a16:colId xmlns="" xmlns:a16="http://schemas.microsoft.com/office/drawing/2014/main" val="2371168120"/>
                    </a:ext>
                  </a:extLst>
                </a:gridCol>
                <a:gridCol w="1615692">
                  <a:extLst>
                    <a:ext uri="{9D8B030D-6E8A-4147-A177-3AD203B41FA5}">
                      <a16:colId xmlns="" xmlns:a16="http://schemas.microsoft.com/office/drawing/2014/main" val="1371506468"/>
                    </a:ext>
                  </a:extLst>
                </a:gridCol>
              </a:tblGrid>
              <a:tr h="648072">
                <a:tc>
                  <a:txBody>
                    <a:bodyPr/>
                    <a:lstStyle/>
                    <a:p>
                      <a:pPr algn="ctr"/>
                      <a:r>
                        <a:rPr lang="fr-FR" sz="1800" dirty="0">
                          <a:solidFill>
                            <a:srgbClr val="FF0000"/>
                          </a:solidFill>
                          <a:effectLst/>
                        </a:rPr>
                        <a:t>Indicateurs de résultats</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dirty="0">
                          <a:solidFill>
                            <a:srgbClr val="FF0000"/>
                          </a:solidFill>
                          <a:effectLst/>
                        </a:rPr>
                        <a:t>Référence 2020</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dirty="0">
                          <a:solidFill>
                            <a:srgbClr val="FF0000"/>
                          </a:solidFill>
                          <a:effectLst/>
                        </a:rPr>
                        <a:t>Réalisé 2021</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dirty="0">
                          <a:solidFill>
                            <a:srgbClr val="FF0000"/>
                          </a:solidFill>
                          <a:effectLst/>
                        </a:rPr>
                        <a:t>Écart</a:t>
                      </a:r>
                      <a:endParaRPr lang="fr-SN" sz="1600" dirty="0">
                        <a:solidFill>
                          <a:srgbClr val="FF0000"/>
                        </a:solidFill>
                        <a:effectLst/>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34018854"/>
                  </a:ext>
                </a:extLst>
              </a:tr>
              <a:tr h="459651">
                <a:tc>
                  <a:txBody>
                    <a:bodyPr/>
                    <a:lstStyle/>
                    <a:p>
                      <a:pPr>
                        <a:lnSpc>
                          <a:spcPct val="115000"/>
                        </a:lnSpc>
                        <a:spcAft>
                          <a:spcPts val="1000"/>
                        </a:spcAft>
                      </a:pPr>
                      <a:r>
                        <a:rPr lang="fr-FR" sz="1800" dirty="0">
                          <a:solidFill>
                            <a:srgbClr val="FF0000"/>
                          </a:solidFill>
                          <a:effectLst/>
                        </a:rPr>
                        <a:t>T Promotion : Garçons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48,83%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52,76%</a:t>
                      </a:r>
                      <a:endPar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a:solidFill>
                            <a:srgbClr val="FF0000"/>
                          </a:solidFill>
                          <a:effectLst/>
                          <a:latin typeface="Arial" panose="020B0604020202020204" pitchFamily="34" charset="0"/>
                          <a:cs typeface="Arial" panose="020B0604020202020204" pitchFamily="34" charset="0"/>
                        </a:rPr>
                        <a:t>3,93%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11550325"/>
                  </a:ext>
                </a:extLst>
              </a:tr>
              <a:tr h="459651">
                <a:tc>
                  <a:txBody>
                    <a:bodyPr/>
                    <a:lstStyle/>
                    <a:p>
                      <a:pPr>
                        <a:lnSpc>
                          <a:spcPct val="115000"/>
                        </a:lnSpc>
                        <a:spcAft>
                          <a:spcPts val="1000"/>
                        </a:spcAft>
                      </a:pPr>
                      <a:r>
                        <a:rPr lang="fr-FR" sz="1800" dirty="0">
                          <a:solidFill>
                            <a:srgbClr val="FF0000"/>
                          </a:solidFill>
                          <a:effectLst/>
                        </a:rPr>
                        <a:t>T Promotion : Filles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44,90%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53,98%</a:t>
                      </a:r>
                      <a:endPar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a:solidFill>
                            <a:srgbClr val="FF0000"/>
                          </a:solidFill>
                          <a:effectLst/>
                          <a:latin typeface="Arial" panose="020B0604020202020204" pitchFamily="34" charset="0"/>
                          <a:cs typeface="Arial" panose="020B0604020202020204" pitchFamily="34" charset="0"/>
                        </a:rPr>
                        <a:t>9,08%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89962956"/>
                  </a:ext>
                </a:extLst>
              </a:tr>
              <a:tr h="459651">
                <a:tc>
                  <a:txBody>
                    <a:bodyPr/>
                    <a:lstStyle/>
                    <a:p>
                      <a:pPr>
                        <a:lnSpc>
                          <a:spcPct val="115000"/>
                        </a:lnSpc>
                        <a:spcAft>
                          <a:spcPts val="1000"/>
                        </a:spcAft>
                      </a:pPr>
                      <a:r>
                        <a:rPr lang="fr-FR" sz="1800" dirty="0">
                          <a:solidFill>
                            <a:srgbClr val="FF0000"/>
                          </a:solidFill>
                          <a:effectLst/>
                        </a:rPr>
                        <a:t>T Promotion : Total</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46,69%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53,44%</a:t>
                      </a:r>
                      <a:endParaRPr lang="fr-SN"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a:solidFill>
                            <a:srgbClr val="FF0000"/>
                          </a:solidFill>
                          <a:effectLst/>
                          <a:latin typeface="Arial" panose="020B0604020202020204" pitchFamily="34" charset="0"/>
                          <a:cs typeface="Arial" panose="020B0604020202020204" pitchFamily="34" charset="0"/>
                        </a:rPr>
                        <a:t>6,75%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4853935"/>
                  </a:ext>
                </a:extLst>
              </a:tr>
              <a:tr h="459651">
                <a:tc>
                  <a:txBody>
                    <a:bodyPr/>
                    <a:lstStyle/>
                    <a:p>
                      <a:pPr>
                        <a:lnSpc>
                          <a:spcPct val="115000"/>
                        </a:lnSpc>
                        <a:spcAft>
                          <a:spcPts val="1000"/>
                        </a:spcAft>
                      </a:pPr>
                      <a:r>
                        <a:rPr lang="fr-FR" sz="1800" dirty="0">
                          <a:solidFill>
                            <a:srgbClr val="FF0000"/>
                          </a:solidFill>
                          <a:effectLst/>
                        </a:rPr>
                        <a:t>T Redoublement : Garçons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18,91%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14,37%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a:solidFill>
                            <a:srgbClr val="FF0000"/>
                          </a:solidFill>
                          <a:effectLst/>
                          <a:latin typeface="Arial" panose="020B0604020202020204" pitchFamily="34" charset="0"/>
                          <a:cs typeface="Arial" panose="020B0604020202020204" pitchFamily="34" charset="0"/>
                        </a:rPr>
                        <a:t>-4,54%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30044498"/>
                  </a:ext>
                </a:extLst>
              </a:tr>
              <a:tr h="459651">
                <a:tc>
                  <a:txBody>
                    <a:bodyPr/>
                    <a:lstStyle/>
                    <a:p>
                      <a:pPr>
                        <a:lnSpc>
                          <a:spcPct val="115000"/>
                        </a:lnSpc>
                        <a:spcAft>
                          <a:spcPts val="1000"/>
                        </a:spcAft>
                      </a:pPr>
                      <a:r>
                        <a:rPr lang="fr-FR" sz="1800" dirty="0">
                          <a:solidFill>
                            <a:srgbClr val="FF0000"/>
                          </a:solidFill>
                          <a:effectLst/>
                        </a:rPr>
                        <a:t>T Redoublement : Filles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21,76%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15,22%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a:solidFill>
                            <a:srgbClr val="FF0000"/>
                          </a:solidFill>
                          <a:effectLst/>
                          <a:latin typeface="Arial" panose="020B0604020202020204" pitchFamily="34" charset="0"/>
                          <a:cs typeface="Arial" panose="020B0604020202020204" pitchFamily="34" charset="0"/>
                        </a:rPr>
                        <a:t>-6,54%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61886988"/>
                  </a:ext>
                </a:extLst>
              </a:tr>
              <a:tr h="459651">
                <a:tc>
                  <a:txBody>
                    <a:bodyPr/>
                    <a:lstStyle/>
                    <a:p>
                      <a:pPr>
                        <a:lnSpc>
                          <a:spcPct val="115000"/>
                        </a:lnSpc>
                        <a:spcAft>
                          <a:spcPts val="1000"/>
                        </a:spcAft>
                      </a:pPr>
                      <a:r>
                        <a:rPr lang="fr-FR" sz="1800" dirty="0">
                          <a:solidFill>
                            <a:srgbClr val="FF0000"/>
                          </a:solidFill>
                          <a:effectLst/>
                        </a:rPr>
                        <a:t>T Redoublement: Total</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20,41%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14,82%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a:solidFill>
                            <a:srgbClr val="FF0000"/>
                          </a:solidFill>
                          <a:effectLst/>
                          <a:latin typeface="Arial" panose="020B0604020202020204" pitchFamily="34" charset="0"/>
                          <a:cs typeface="Arial" panose="020B0604020202020204" pitchFamily="34" charset="0"/>
                        </a:rPr>
                        <a:t>-5,59%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01977304"/>
                  </a:ext>
                </a:extLst>
              </a:tr>
              <a:tr h="459651">
                <a:tc>
                  <a:txBody>
                    <a:bodyPr/>
                    <a:lstStyle/>
                    <a:p>
                      <a:pPr>
                        <a:lnSpc>
                          <a:spcPct val="115000"/>
                        </a:lnSpc>
                        <a:spcAft>
                          <a:spcPts val="1000"/>
                        </a:spcAft>
                      </a:pPr>
                      <a:r>
                        <a:rPr lang="fr-FR" sz="1800" dirty="0">
                          <a:solidFill>
                            <a:srgbClr val="FF0000"/>
                          </a:solidFill>
                          <a:effectLst/>
                        </a:rPr>
                        <a:t>T Abandon : Garçons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14,4%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a:solidFill>
                            <a:srgbClr val="FF0000"/>
                          </a:solidFill>
                          <a:effectLst/>
                          <a:latin typeface="Arial" panose="020B0604020202020204" pitchFamily="34" charset="0"/>
                          <a:cs typeface="Arial" panose="020B0604020202020204" pitchFamily="34" charset="0"/>
                        </a:rPr>
                        <a:t>-17,90%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69271015"/>
                  </a:ext>
                </a:extLst>
              </a:tr>
              <a:tr h="459651">
                <a:tc>
                  <a:txBody>
                    <a:bodyPr/>
                    <a:lstStyle/>
                    <a:p>
                      <a:pPr>
                        <a:lnSpc>
                          <a:spcPct val="115000"/>
                        </a:lnSpc>
                        <a:spcAft>
                          <a:spcPts val="1000"/>
                        </a:spcAft>
                      </a:pPr>
                      <a:r>
                        <a:rPr lang="fr-FR" sz="1800" dirty="0">
                          <a:solidFill>
                            <a:srgbClr val="FF0000"/>
                          </a:solidFill>
                          <a:effectLst/>
                        </a:rPr>
                        <a:t>T Abandon : Filles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dirty="0">
                          <a:solidFill>
                            <a:srgbClr val="FF0000"/>
                          </a:solidFill>
                          <a:effectLst/>
                          <a:latin typeface="Arial" panose="020B0604020202020204" pitchFamily="34" charset="0"/>
                          <a:cs typeface="Arial" panose="020B0604020202020204" pitchFamily="34" charset="0"/>
                        </a:rPr>
                        <a:t>-18,10%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75144152"/>
                  </a:ext>
                </a:extLst>
              </a:tr>
              <a:tr h="459651">
                <a:tc>
                  <a:txBody>
                    <a:bodyPr/>
                    <a:lstStyle/>
                    <a:p>
                      <a:pPr>
                        <a:lnSpc>
                          <a:spcPct val="115000"/>
                        </a:lnSpc>
                        <a:spcAft>
                          <a:spcPts val="1000"/>
                        </a:spcAft>
                      </a:pPr>
                      <a:r>
                        <a:rPr lang="fr-FR" sz="1800" dirty="0">
                          <a:solidFill>
                            <a:srgbClr val="FF0000"/>
                          </a:solidFill>
                          <a:effectLst/>
                        </a:rPr>
                        <a:t>T Abandon : Total</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14,8%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dirty="0">
                          <a:solidFill>
                            <a:srgbClr val="FF0000"/>
                          </a:solidFill>
                          <a:effectLst/>
                          <a:latin typeface="Arial" panose="020B0604020202020204" pitchFamily="34" charset="0"/>
                          <a:cs typeface="Arial" panose="020B0604020202020204" pitchFamily="34" charset="0"/>
                        </a:rPr>
                        <a:t>-18,10%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44730880"/>
                  </a:ext>
                </a:extLst>
              </a:tr>
            </a:tbl>
          </a:graphicData>
        </a:graphic>
      </p:graphicFrame>
    </p:spTree>
    <p:extLst>
      <p:ext uri="{BB962C8B-B14F-4D97-AF65-F5344CB8AC3E}">
        <p14:creationId xmlns:p14="http://schemas.microsoft.com/office/powerpoint/2010/main" val="848856212"/>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57001"/>
            <a:ext cx="8461448" cy="461665"/>
          </a:xfrm>
          <a:prstGeom prst="rect">
            <a:avLst/>
          </a:prstGeom>
        </p:spPr>
        <p:txBody>
          <a:bodyPr wrap="square">
            <a:spAutoFit/>
          </a:bodyPr>
          <a:lstStyle/>
          <a:p>
            <a:r>
              <a:rPr lang="fr-FR" sz="2400" b="1" dirty="0">
                <a:solidFill>
                  <a:srgbClr val="7030A0"/>
                </a:solidFill>
                <a:latin typeface="Cambria" pitchFamily="18" charset="0"/>
              </a:rPr>
              <a:t>Programme : Enseignement secondaire  général (ESG)</a:t>
            </a:r>
          </a:p>
        </p:txBody>
      </p:sp>
      <p:sp>
        <p:nvSpPr>
          <p:cNvPr id="3" name="Rectangle 2"/>
          <p:cNvSpPr/>
          <p:nvPr/>
        </p:nvSpPr>
        <p:spPr>
          <a:xfrm>
            <a:off x="467544" y="476672"/>
            <a:ext cx="3024336" cy="461665"/>
          </a:xfrm>
          <a:prstGeom prst="rect">
            <a:avLst/>
          </a:prstGeom>
        </p:spPr>
        <p:txBody>
          <a:bodyPr wrap="square">
            <a:spAutoFit/>
          </a:bodyPr>
          <a:lstStyle/>
          <a:p>
            <a:r>
              <a:rPr lang="fr-FR" sz="2400" b="1" dirty="0">
                <a:solidFill>
                  <a:srgbClr val="7030A0"/>
                </a:solidFill>
                <a:latin typeface="Cambria" pitchFamily="18" charset="0"/>
              </a:rPr>
              <a:t>Qualité améliorée </a:t>
            </a:r>
          </a:p>
        </p:txBody>
      </p:sp>
      <p:sp>
        <p:nvSpPr>
          <p:cNvPr id="6" name="Rectangle 5"/>
          <p:cNvSpPr/>
          <p:nvPr/>
        </p:nvSpPr>
        <p:spPr>
          <a:xfrm>
            <a:off x="395536" y="5589240"/>
            <a:ext cx="8424936" cy="646331"/>
          </a:xfrm>
          <a:prstGeom prst="rect">
            <a:avLst/>
          </a:prstGeom>
        </p:spPr>
        <p:txBody>
          <a:bodyPr wrap="square">
            <a:spAutoFit/>
          </a:bodyPr>
          <a:lstStyle/>
          <a:p>
            <a:pPr>
              <a:buFont typeface="Wingdings" pitchFamily="2" charset="2"/>
              <a:buChar char="ü"/>
            </a:pPr>
            <a:r>
              <a:rPr lang="fr-FR" dirty="0">
                <a:latin typeface="Cambria" pitchFamily="18" charset="0"/>
              </a:rPr>
              <a:t>Nette amélioration de l’efficacité interne du programme : relèvement du taux de promotion et régression du phénomène de redoublement et d’abandon</a:t>
            </a:r>
          </a:p>
        </p:txBody>
      </p:sp>
      <p:graphicFrame>
        <p:nvGraphicFramePr>
          <p:cNvPr id="7" name="Graphique 6">
            <a:extLst>
              <a:ext uri="{FF2B5EF4-FFF2-40B4-BE49-F238E27FC236}">
                <a16:creationId xmlns="" xmlns:a16="http://schemas.microsoft.com/office/drawing/2014/main" id="{03501E7F-72FD-4EE1-B49E-130CC7006D3B}"/>
              </a:ext>
            </a:extLst>
          </p:cNvPr>
          <p:cNvGraphicFramePr>
            <a:graphicFrameLocks/>
          </p:cNvGraphicFramePr>
          <p:nvPr>
            <p:extLst>
              <p:ext uri="{D42A27DB-BD31-4B8C-83A1-F6EECF244321}">
                <p14:modId xmlns:p14="http://schemas.microsoft.com/office/powerpoint/2010/main" val="3389690681"/>
              </p:ext>
            </p:extLst>
          </p:nvPr>
        </p:nvGraphicFramePr>
        <p:xfrm>
          <a:off x="755576" y="908720"/>
          <a:ext cx="7632848"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935642"/>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57001"/>
            <a:ext cx="8461448" cy="461665"/>
          </a:xfrm>
          <a:prstGeom prst="rect">
            <a:avLst/>
          </a:prstGeom>
        </p:spPr>
        <p:txBody>
          <a:bodyPr wrap="square">
            <a:spAutoFit/>
          </a:bodyPr>
          <a:lstStyle/>
          <a:p>
            <a:r>
              <a:rPr lang="fr-FR" sz="2400" b="1" dirty="0">
                <a:solidFill>
                  <a:srgbClr val="7030A0"/>
                </a:solidFill>
                <a:latin typeface="Cambria" pitchFamily="18" charset="0"/>
              </a:rPr>
              <a:t>Programme : Enseignement secondaire  général (ESG)</a:t>
            </a:r>
          </a:p>
        </p:txBody>
      </p:sp>
      <p:sp>
        <p:nvSpPr>
          <p:cNvPr id="3" name="Rectangle 2"/>
          <p:cNvSpPr/>
          <p:nvPr/>
        </p:nvSpPr>
        <p:spPr>
          <a:xfrm>
            <a:off x="467544" y="260648"/>
            <a:ext cx="3024336" cy="461665"/>
          </a:xfrm>
          <a:prstGeom prst="rect">
            <a:avLst/>
          </a:prstGeom>
        </p:spPr>
        <p:txBody>
          <a:bodyPr wrap="square">
            <a:spAutoFit/>
          </a:bodyPr>
          <a:lstStyle/>
          <a:p>
            <a:r>
              <a:rPr lang="fr-FR" sz="2400" b="1" dirty="0">
                <a:solidFill>
                  <a:srgbClr val="7030A0"/>
                </a:solidFill>
                <a:latin typeface="Cambria" pitchFamily="18" charset="0"/>
              </a:rPr>
              <a:t>Qualité améliorée </a:t>
            </a:r>
          </a:p>
        </p:txBody>
      </p:sp>
      <p:sp>
        <p:nvSpPr>
          <p:cNvPr id="73729" name="Rectangle 1"/>
          <p:cNvSpPr>
            <a:spLocks noChangeArrowheads="1"/>
          </p:cNvSpPr>
          <p:nvPr/>
        </p:nvSpPr>
        <p:spPr bwMode="auto">
          <a:xfrm>
            <a:off x="467544" y="620688"/>
            <a:ext cx="316835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b="1" i="0" u="none" strike="noStrike" cap="none" normalizeH="0" baseline="0" dirty="0" smtClean="0">
                <a:ln>
                  <a:noFill/>
                </a:ln>
                <a:solidFill>
                  <a:srgbClr val="7030A0"/>
                </a:solidFill>
                <a:effectLst/>
                <a:latin typeface="Cambria" pitchFamily="18" charset="0"/>
                <a:ea typeface="Times New Roman" pitchFamily="18" charset="0"/>
                <a:cs typeface="Arial" pitchFamily="34" charset="0"/>
              </a:rPr>
              <a:t>Bilan </a:t>
            </a:r>
            <a:r>
              <a:rPr kumimoji="0" lang="fr-CA" b="1" i="0" u="none" strike="noStrike" cap="none" normalizeH="0" baseline="0" dirty="0">
                <a:ln>
                  <a:noFill/>
                </a:ln>
                <a:solidFill>
                  <a:srgbClr val="7030A0"/>
                </a:solidFill>
                <a:effectLst/>
                <a:latin typeface="Cambria" pitchFamily="18" charset="0"/>
                <a:ea typeface="Times New Roman" pitchFamily="18" charset="0"/>
                <a:cs typeface="Arial" pitchFamily="34" charset="0"/>
              </a:rPr>
              <a:t>des indicateurs de flux </a:t>
            </a:r>
            <a:endParaRPr kumimoji="0" lang="fr-CA" sz="2800" b="1" i="0" u="none" strike="noStrike" cap="none" normalizeH="0" baseline="0" dirty="0">
              <a:ln>
                <a:noFill/>
              </a:ln>
              <a:solidFill>
                <a:srgbClr val="7030A0"/>
              </a:solidFill>
              <a:effectLst/>
              <a:latin typeface="Arial" pitchFamily="34" charset="0"/>
              <a:cs typeface="Arial" pitchFamily="34" charset="0"/>
            </a:endParaRPr>
          </a:p>
        </p:txBody>
      </p:sp>
      <p:sp>
        <p:nvSpPr>
          <p:cNvPr id="8" name="Rectangle 7">
            <a:extLst>
              <a:ext uri="{FF2B5EF4-FFF2-40B4-BE49-F238E27FC236}">
                <a16:creationId xmlns="" xmlns:a16="http://schemas.microsoft.com/office/drawing/2014/main" id="{29CB461F-8DAC-4F24-8DA8-A0EF031D3B9E}"/>
              </a:ext>
            </a:extLst>
          </p:cNvPr>
          <p:cNvSpPr/>
          <p:nvPr/>
        </p:nvSpPr>
        <p:spPr>
          <a:xfrm>
            <a:off x="611560" y="836712"/>
            <a:ext cx="7776864" cy="5293757"/>
          </a:xfrm>
          <a:prstGeom prst="rect">
            <a:avLst/>
          </a:prstGeom>
        </p:spPr>
        <p:txBody>
          <a:bodyPr wrap="square">
            <a:spAutoFit/>
          </a:bodyPr>
          <a:lstStyle/>
          <a:p>
            <a:pPr algn="just">
              <a:spcAft>
                <a:spcPts val="0"/>
              </a:spcAft>
            </a:pPr>
            <a:endParaRPr lang="fr-FR" sz="2600" dirty="0" smtClean="0">
              <a:solidFill>
                <a:srgbClr val="000000"/>
              </a:solidFill>
              <a:latin typeface="Times New Roman" panose="02020603050405020304" pitchFamily="18" charset="0"/>
            </a:endParaRPr>
          </a:p>
          <a:p>
            <a:pPr algn="just">
              <a:spcAft>
                <a:spcPts val="0"/>
              </a:spcAft>
            </a:pPr>
            <a:r>
              <a:rPr lang="fr-FR" sz="2600" dirty="0" smtClean="0">
                <a:solidFill>
                  <a:srgbClr val="000000"/>
                </a:solidFill>
                <a:latin typeface="Times New Roman" panose="02020603050405020304" pitchFamily="18" charset="0"/>
              </a:rPr>
              <a:t>L’efficacité </a:t>
            </a:r>
            <a:r>
              <a:rPr lang="fr-FR" sz="2600" dirty="0">
                <a:solidFill>
                  <a:srgbClr val="000000"/>
                </a:solidFill>
                <a:latin typeface="Times New Roman" panose="02020603050405020304" pitchFamily="18" charset="0"/>
              </a:rPr>
              <a:t>du programme s’est améliorée au regard du relèvement du taux de promotion et de la régression des phénomènes de redoublement et d’abandon.</a:t>
            </a:r>
            <a:endParaRPr lang="fr-SN" sz="2600" dirty="0"/>
          </a:p>
          <a:p>
            <a:pPr algn="just">
              <a:spcAft>
                <a:spcPts val="0"/>
              </a:spcAft>
            </a:pPr>
            <a:r>
              <a:rPr lang="fr-FR" sz="2600" dirty="0">
                <a:solidFill>
                  <a:srgbClr val="000000"/>
                </a:solidFill>
                <a:latin typeface="Times New Roman" panose="02020603050405020304" pitchFamily="18" charset="0"/>
              </a:rPr>
              <a:t>En effet, au niveau de la promotion, le résultat </a:t>
            </a:r>
            <a:r>
              <a:rPr lang="fr-FR" sz="2600" dirty="0" smtClean="0">
                <a:solidFill>
                  <a:srgbClr val="000000"/>
                </a:solidFill>
                <a:latin typeface="Times New Roman" panose="02020603050405020304" pitchFamily="18" charset="0"/>
              </a:rPr>
              <a:t>de </a:t>
            </a:r>
            <a:r>
              <a:rPr lang="fr-FR" sz="2600" dirty="0">
                <a:solidFill>
                  <a:srgbClr val="000000"/>
                </a:solidFill>
                <a:latin typeface="Times New Roman" panose="02020603050405020304" pitchFamily="18" charset="0"/>
              </a:rPr>
              <a:t>2020 présente un écart positif de 6,75 points de pourcentage.</a:t>
            </a:r>
            <a:endParaRPr lang="fr-SN" sz="2600" dirty="0"/>
          </a:p>
          <a:p>
            <a:pPr algn="just">
              <a:spcAft>
                <a:spcPts val="0"/>
              </a:spcAft>
            </a:pPr>
            <a:r>
              <a:rPr lang="fr-FR" sz="2600" dirty="0">
                <a:solidFill>
                  <a:srgbClr val="000000"/>
                </a:solidFill>
                <a:latin typeface="Times New Roman" panose="02020603050405020304" pitchFamily="18" charset="0"/>
              </a:rPr>
              <a:t>Au niveau du redoublement et de l’abandon, les écarts négatifs enregistrés par rapport </a:t>
            </a:r>
            <a:r>
              <a:rPr lang="fr-FR" sz="2600" dirty="0" smtClean="0">
                <a:solidFill>
                  <a:srgbClr val="000000"/>
                </a:solidFill>
                <a:latin typeface="Times New Roman" panose="02020603050405020304" pitchFamily="18" charset="0"/>
              </a:rPr>
              <a:t>aux situations </a:t>
            </a:r>
            <a:r>
              <a:rPr lang="fr-FR" sz="2600" dirty="0">
                <a:solidFill>
                  <a:srgbClr val="000000"/>
                </a:solidFill>
                <a:latin typeface="Times New Roman" panose="02020603050405020304" pitchFamily="18" charset="0"/>
              </a:rPr>
              <a:t>de référence sont respectivement de 5,59 et </a:t>
            </a:r>
            <a:r>
              <a:rPr lang="fr-FR" sz="2600" dirty="0">
                <a:latin typeface="Times New Roman" panose="02020603050405020304" pitchFamily="18" charset="0"/>
              </a:rPr>
              <a:t>18,1</a:t>
            </a:r>
            <a:r>
              <a:rPr lang="fr-FR" sz="2600" dirty="0">
                <a:solidFill>
                  <a:srgbClr val="000000"/>
                </a:solidFill>
                <a:latin typeface="Times New Roman" panose="02020603050405020304" pitchFamily="18" charset="0"/>
              </a:rPr>
              <a:t> points de pourcentage. </a:t>
            </a:r>
            <a:endParaRPr lang="fr-SN" sz="2600" dirty="0"/>
          </a:p>
          <a:p>
            <a:pPr algn="just">
              <a:spcAft>
                <a:spcPts val="0"/>
              </a:spcAft>
            </a:pPr>
            <a:r>
              <a:rPr lang="fr-FR" sz="2600" dirty="0">
                <a:solidFill>
                  <a:srgbClr val="000000"/>
                </a:solidFill>
                <a:latin typeface="Times New Roman" panose="02020603050405020304" pitchFamily="18" charset="0"/>
              </a:rPr>
              <a:t>Ces performances s’expliqueraient essentiellement par la mise en œuvre du plan pédagogique de résilience à la pandémie à COVID-19 mis en œuvre dans l’académie.</a:t>
            </a:r>
            <a:endParaRPr lang="fr-SN" sz="2600" dirty="0">
              <a:effectLst/>
            </a:endParaRPr>
          </a:p>
        </p:txBody>
      </p:sp>
    </p:spTree>
    <p:extLst>
      <p:ext uri="{BB962C8B-B14F-4D97-AF65-F5344CB8AC3E}">
        <p14:creationId xmlns:p14="http://schemas.microsoft.com/office/powerpoint/2010/main" val="2913162717"/>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95536" y="0"/>
            <a:ext cx="4555734" cy="369332"/>
          </a:xfrm>
          <a:prstGeom prst="rect">
            <a:avLst/>
          </a:prstGeom>
        </p:spPr>
        <p:txBody>
          <a:bodyPr wrap="none">
            <a:spAutoFit/>
          </a:bodyPr>
          <a:lstStyle/>
          <a:p>
            <a:pPr defTabSz="914400" fontAlgn="base">
              <a:spcBef>
                <a:spcPct val="0"/>
              </a:spcBef>
              <a:spcAft>
                <a:spcPct val="0"/>
              </a:spcAft>
            </a:pPr>
            <a:r>
              <a:rPr lang="fr-FR" b="1" dirty="0">
                <a:solidFill>
                  <a:srgbClr val="7030A0"/>
                </a:solidFill>
                <a:latin typeface="Cambria" pitchFamily="18" charset="0"/>
                <a:cs typeface="Arial" pitchFamily="34" charset="0"/>
              </a:rPr>
              <a:t>Taux d’ Achèvement et de Réussite au Bac</a:t>
            </a:r>
          </a:p>
        </p:txBody>
      </p:sp>
      <p:graphicFrame>
        <p:nvGraphicFramePr>
          <p:cNvPr id="4" name="Tableau 3">
            <a:extLst>
              <a:ext uri="{FF2B5EF4-FFF2-40B4-BE49-F238E27FC236}">
                <a16:creationId xmlns="" xmlns:a16="http://schemas.microsoft.com/office/drawing/2014/main" id="{8795A2E3-86A3-CC46-A28A-5CFAAD5975B4}"/>
              </a:ext>
            </a:extLst>
          </p:cNvPr>
          <p:cNvGraphicFramePr>
            <a:graphicFrameLocks noGrp="1"/>
          </p:cNvGraphicFramePr>
          <p:nvPr>
            <p:extLst>
              <p:ext uri="{D42A27DB-BD31-4B8C-83A1-F6EECF244321}">
                <p14:modId xmlns:p14="http://schemas.microsoft.com/office/powerpoint/2010/main" val="3777366795"/>
              </p:ext>
            </p:extLst>
          </p:nvPr>
        </p:nvGraphicFramePr>
        <p:xfrm>
          <a:off x="755576" y="764704"/>
          <a:ext cx="7408534" cy="5328590"/>
        </p:xfrm>
        <a:graphic>
          <a:graphicData uri="http://schemas.openxmlformats.org/drawingml/2006/table">
            <a:tbl>
              <a:tblPr>
                <a:effectLst>
                  <a:outerShdw blurRad="50800" dist="50800" dir="5400000" sx="1000" sy="1000" algn="ctr" rotWithShape="0">
                    <a:srgbClr val="000000">
                      <a:alpha val="43137"/>
                    </a:srgbClr>
                  </a:outerShdw>
                </a:effectLst>
                <a:tableStyleId>{35758FB7-9AC5-4552-8A53-C91805E547FA}</a:tableStyleId>
              </a:tblPr>
              <a:tblGrid>
                <a:gridCol w="2592288">
                  <a:extLst>
                    <a:ext uri="{9D8B030D-6E8A-4147-A177-3AD203B41FA5}">
                      <a16:colId xmlns="" xmlns:a16="http://schemas.microsoft.com/office/drawing/2014/main" val="474264652"/>
                    </a:ext>
                  </a:extLst>
                </a:gridCol>
                <a:gridCol w="648070">
                  <a:extLst>
                    <a:ext uri="{9D8B030D-6E8A-4147-A177-3AD203B41FA5}">
                      <a16:colId xmlns="" xmlns:a16="http://schemas.microsoft.com/office/drawing/2014/main" val="2649749646"/>
                    </a:ext>
                  </a:extLst>
                </a:gridCol>
                <a:gridCol w="1389392">
                  <a:extLst>
                    <a:ext uri="{9D8B030D-6E8A-4147-A177-3AD203B41FA5}">
                      <a16:colId xmlns="" xmlns:a16="http://schemas.microsoft.com/office/drawing/2014/main" val="3021310336"/>
                    </a:ext>
                  </a:extLst>
                </a:gridCol>
                <a:gridCol w="1389392">
                  <a:extLst>
                    <a:ext uri="{9D8B030D-6E8A-4147-A177-3AD203B41FA5}">
                      <a16:colId xmlns="" xmlns:a16="http://schemas.microsoft.com/office/drawing/2014/main" val="1914047663"/>
                    </a:ext>
                  </a:extLst>
                </a:gridCol>
                <a:gridCol w="1389392">
                  <a:extLst>
                    <a:ext uri="{9D8B030D-6E8A-4147-A177-3AD203B41FA5}">
                      <a16:colId xmlns="" xmlns:a16="http://schemas.microsoft.com/office/drawing/2014/main" val="766107046"/>
                    </a:ext>
                  </a:extLst>
                </a:gridCol>
              </a:tblGrid>
              <a:tr h="1100240">
                <a:tc>
                  <a:txBody>
                    <a:bodyPr/>
                    <a:lstStyle/>
                    <a:p>
                      <a:pPr algn="ctr"/>
                      <a:r>
                        <a:rPr lang="fr-FR" sz="1800" b="1" dirty="0">
                          <a:effectLst/>
                        </a:rPr>
                        <a:t>Indicateurs de résultats</a:t>
                      </a:r>
                      <a:endParaRPr lang="fr-SN" sz="2800" b="1"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dirty="0">
                          <a:effectLst/>
                        </a:rPr>
                        <a:t>Sexe </a:t>
                      </a:r>
                      <a:endParaRPr lang="fr-FR" sz="2400" dirty="0"/>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dirty="0">
                          <a:effectLst/>
                        </a:rPr>
                        <a:t>2020</a:t>
                      </a:r>
                      <a:endParaRPr lang="fr-SN" sz="2800" b="1"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dirty="0">
                          <a:effectLst/>
                        </a:rPr>
                        <a:t>2021</a:t>
                      </a:r>
                      <a:endParaRPr lang="fr-SN" sz="2800" b="1"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dirty="0">
                          <a:effectLst/>
                        </a:rPr>
                        <a:t>Ecart</a:t>
                      </a:r>
                      <a:endParaRPr lang="fr-SN" sz="2800" b="1"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13287519"/>
                  </a:ext>
                </a:extLst>
              </a:tr>
              <a:tr h="845670">
                <a:tc rowSpan="3">
                  <a:txBody>
                    <a:bodyPr/>
                    <a:lstStyle/>
                    <a:p>
                      <a:pPr algn="ctr"/>
                      <a:r>
                        <a:rPr lang="fr-FR" sz="1600" b="1" dirty="0">
                          <a:effectLst/>
                        </a:rPr>
                        <a:t>% d’achèvement</a:t>
                      </a:r>
                      <a:endParaRPr lang="fr-SN" sz="2400" b="1"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effectLst/>
                        </a:rPr>
                        <a:t>G</a:t>
                      </a:r>
                      <a:endParaRPr lang="fr-SN" sz="2800" b="1"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kern="1200" dirty="0">
                          <a:solidFill>
                            <a:schemeClr val="dk1"/>
                          </a:solidFill>
                          <a:effectLst/>
                          <a:latin typeface="+mn-lt"/>
                          <a:ea typeface="+mn-ea"/>
                          <a:cs typeface="+mn-cs"/>
                        </a:rPr>
                        <a:t>34,80%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kern="1200" dirty="0">
                          <a:solidFill>
                            <a:schemeClr val="dk1"/>
                          </a:solidFill>
                          <a:effectLst/>
                          <a:latin typeface="+mn-lt"/>
                          <a:ea typeface="+mn-ea"/>
                          <a:cs typeface="+mn-cs"/>
                        </a:rPr>
                        <a:t>33,60%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fr-SN" sz="1800" kern="1200">
                          <a:solidFill>
                            <a:schemeClr val="dk1"/>
                          </a:solidFill>
                          <a:effectLst/>
                          <a:latin typeface="+mn-lt"/>
                          <a:ea typeface="+mn-ea"/>
                          <a:cs typeface="+mn-cs"/>
                        </a:rPr>
                        <a:t>-1,20%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55308551"/>
                  </a:ext>
                </a:extLst>
              </a:tr>
              <a:tr h="845670">
                <a:tc vMerge="1">
                  <a:txBody>
                    <a:bodyPr/>
                    <a:lstStyle/>
                    <a:p>
                      <a:endParaRPr lang="fr-FR"/>
                    </a:p>
                  </a:txBody>
                  <a:tcPr/>
                </a:tc>
                <a:tc>
                  <a:txBody>
                    <a:bodyPr/>
                    <a:lstStyle/>
                    <a:p>
                      <a:pPr algn="ctr"/>
                      <a:r>
                        <a:rPr lang="fr-FR" sz="1800" dirty="0">
                          <a:effectLst/>
                        </a:rPr>
                        <a:t>F</a:t>
                      </a:r>
                      <a:endParaRPr lang="fr-FR" sz="2400" dirty="0"/>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kern="1200" dirty="0">
                          <a:solidFill>
                            <a:schemeClr val="dk1"/>
                          </a:solidFill>
                          <a:effectLst/>
                          <a:latin typeface="+mn-lt"/>
                          <a:ea typeface="+mn-ea"/>
                          <a:cs typeface="+mn-cs"/>
                        </a:rPr>
                        <a:t>37,40%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kern="1200" dirty="0">
                          <a:solidFill>
                            <a:schemeClr val="dk1"/>
                          </a:solidFill>
                          <a:effectLst/>
                          <a:latin typeface="+mn-lt"/>
                          <a:ea typeface="+mn-ea"/>
                          <a:cs typeface="+mn-cs"/>
                        </a:rPr>
                        <a:t>43,70%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fr-SN" sz="1800" kern="1200">
                          <a:solidFill>
                            <a:schemeClr val="dk1"/>
                          </a:solidFill>
                          <a:effectLst/>
                          <a:latin typeface="+mn-lt"/>
                          <a:ea typeface="+mn-ea"/>
                          <a:cs typeface="+mn-cs"/>
                        </a:rPr>
                        <a:t>6,30%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1931812"/>
                  </a:ext>
                </a:extLst>
              </a:tr>
              <a:tr h="845670">
                <a:tc vMerge="1">
                  <a:txBody>
                    <a:bodyPr/>
                    <a:lstStyle/>
                    <a:p>
                      <a:endParaRPr lang="fr-FR"/>
                    </a:p>
                  </a:txBody>
                  <a:tcPr/>
                </a:tc>
                <a:tc>
                  <a:txBody>
                    <a:bodyPr/>
                    <a:lstStyle/>
                    <a:p>
                      <a:pPr algn="ctr"/>
                      <a:r>
                        <a:rPr lang="fr-FR" sz="1800" dirty="0">
                          <a:effectLst/>
                        </a:rPr>
                        <a:t>T</a:t>
                      </a:r>
                      <a:endParaRPr lang="fr-FR" sz="2400" dirty="0"/>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kern="1200" dirty="0">
                          <a:solidFill>
                            <a:schemeClr val="dk1"/>
                          </a:solidFill>
                          <a:effectLst/>
                          <a:latin typeface="+mn-lt"/>
                          <a:ea typeface="+mn-ea"/>
                          <a:cs typeface="+mn-cs"/>
                        </a:rPr>
                        <a:t>36,10%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kern="1200" dirty="0">
                          <a:solidFill>
                            <a:schemeClr val="dk1"/>
                          </a:solidFill>
                          <a:effectLst/>
                          <a:latin typeface="+mn-lt"/>
                          <a:ea typeface="+mn-ea"/>
                          <a:cs typeface="+mn-cs"/>
                        </a:rPr>
                        <a:t>38,50%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fr-SN" sz="1800" kern="1200" dirty="0">
                          <a:solidFill>
                            <a:schemeClr val="dk1"/>
                          </a:solidFill>
                          <a:effectLst/>
                          <a:latin typeface="+mn-lt"/>
                          <a:ea typeface="+mn-ea"/>
                          <a:cs typeface="+mn-cs"/>
                        </a:rPr>
                        <a:t>2,40%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76684424"/>
                  </a:ext>
                </a:extLst>
              </a:tr>
              <a:tr h="84567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kern="1200" dirty="0">
                          <a:solidFill>
                            <a:schemeClr val="dk1"/>
                          </a:solidFill>
                          <a:effectLst/>
                          <a:latin typeface="+mn-lt"/>
                          <a:ea typeface="+mn-ea"/>
                          <a:cs typeface="+mn-cs"/>
                        </a:rPr>
                        <a:t>IP</a:t>
                      </a:r>
                      <a:endParaRPr lang="fr-SN" sz="1800" b="1" kern="1200" dirty="0">
                        <a:solidFill>
                          <a:schemeClr val="dk1"/>
                        </a:solidFill>
                        <a:effectLst/>
                        <a:latin typeface="+mn-lt"/>
                        <a:ea typeface="+mn-ea"/>
                        <a:cs typeface="+mn-cs"/>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fr-FR" dirty="0"/>
                    </a:p>
                  </a:txBody>
                  <a:tcPr marL="19050" marR="19050" marT="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algn="ctr" defTabSz="457200" rtl="0" eaLnBrk="1" latinLnBrk="0" hangingPunct="1">
                        <a:spcAft>
                          <a:spcPts val="0"/>
                        </a:spcAft>
                      </a:pPr>
                      <a:r>
                        <a:rPr lang="fr-FR" sz="1800" kern="1200" dirty="0">
                          <a:solidFill>
                            <a:schemeClr val="dk1"/>
                          </a:solidFill>
                          <a:effectLst/>
                          <a:latin typeface="+mn-lt"/>
                          <a:ea typeface="+mn-ea"/>
                          <a:cs typeface="+mn-cs"/>
                        </a:rPr>
                        <a:t>1,07</a:t>
                      </a:r>
                      <a:endParaRPr lang="fr-SN" sz="18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fr-FR" sz="1800" kern="1200" dirty="0">
                          <a:solidFill>
                            <a:schemeClr val="dk1"/>
                          </a:solidFill>
                          <a:effectLst/>
                          <a:latin typeface="+mn-lt"/>
                          <a:ea typeface="+mn-ea"/>
                          <a:cs typeface="+mn-cs"/>
                        </a:rPr>
                        <a:t>1,30</a:t>
                      </a:r>
                      <a:endParaRPr lang="fr-SN" sz="18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fr-SN" sz="1800" kern="1200" dirty="0">
                          <a:solidFill>
                            <a:schemeClr val="dk1"/>
                          </a:solidFill>
                          <a:effectLst/>
                          <a:latin typeface="+mn-lt"/>
                          <a:ea typeface="+mn-ea"/>
                          <a:cs typeface="+mn-cs"/>
                        </a:rPr>
                        <a:t>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5573745"/>
                  </a:ext>
                </a:extLst>
              </a:tr>
              <a:tr h="845670">
                <a:tc gridSpan="2">
                  <a:txBody>
                    <a:bodyPr/>
                    <a:lstStyle/>
                    <a:p>
                      <a:pPr algn="ctr"/>
                      <a:r>
                        <a:rPr lang="fr-SN" sz="1600" b="1" kern="1200" dirty="0">
                          <a:solidFill>
                            <a:schemeClr val="dk1"/>
                          </a:solidFill>
                          <a:effectLst/>
                          <a:latin typeface="+mn-lt"/>
                          <a:ea typeface="+mn-ea"/>
                          <a:cs typeface="+mn-cs"/>
                        </a:rPr>
                        <a:t>Taux de réussite au bac</a:t>
                      </a: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fr-SN" sz="20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1800" kern="1200" dirty="0">
                          <a:solidFill>
                            <a:schemeClr val="dk1"/>
                          </a:solidFill>
                          <a:effectLst/>
                          <a:latin typeface="+mn-lt"/>
                          <a:ea typeface="+mn-ea"/>
                          <a:cs typeface="+mn-cs"/>
                        </a:rPr>
                        <a:t>49,73%</a:t>
                      </a:r>
                    </a:p>
                  </a:txBody>
                  <a:tcPr marL="68539" marR="685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1800" kern="1200" dirty="0">
                          <a:solidFill>
                            <a:schemeClr val="dk1"/>
                          </a:solidFill>
                          <a:effectLst/>
                          <a:latin typeface="+mn-lt"/>
                          <a:ea typeface="+mn-ea"/>
                          <a:cs typeface="+mn-cs"/>
                        </a:rPr>
                        <a:t>46%</a:t>
                      </a:r>
                    </a:p>
                  </a:txBody>
                  <a:tcPr marL="68539" marR="685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fr-SN" sz="1800" kern="1200" dirty="0">
                          <a:solidFill>
                            <a:schemeClr val="dk1"/>
                          </a:solidFill>
                          <a:effectLst/>
                          <a:latin typeface="+mn-lt"/>
                          <a:ea typeface="+mn-ea"/>
                          <a:cs typeface="+mn-cs"/>
                        </a:rPr>
                        <a:t>-3,73%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83588831"/>
                  </a:ext>
                </a:extLst>
              </a:tr>
            </a:tbl>
          </a:graphicData>
        </a:graphic>
      </p:graphicFrame>
    </p:spTree>
    <p:extLst>
      <p:ext uri="{BB962C8B-B14F-4D97-AF65-F5344CB8AC3E}">
        <p14:creationId xmlns:p14="http://schemas.microsoft.com/office/powerpoint/2010/main" val="3293120444"/>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 xmlns:a16="http://schemas.microsoft.com/office/drawing/2014/main" id="{C67146A9-379A-45AE-AB13-DAE2501BF2A9}"/>
              </a:ext>
            </a:extLst>
          </p:cNvPr>
          <p:cNvGraphicFramePr>
            <a:graphicFrameLocks/>
          </p:cNvGraphicFramePr>
          <p:nvPr>
            <p:extLst>
              <p:ext uri="{D42A27DB-BD31-4B8C-83A1-F6EECF244321}">
                <p14:modId xmlns:p14="http://schemas.microsoft.com/office/powerpoint/2010/main" val="1892599087"/>
              </p:ext>
            </p:extLst>
          </p:nvPr>
        </p:nvGraphicFramePr>
        <p:xfrm>
          <a:off x="660553" y="260648"/>
          <a:ext cx="7704856"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 xmlns:a16="http://schemas.microsoft.com/office/drawing/2014/main" id="{E5E9C7DF-16BA-4714-81D0-8345A440298F}"/>
              </a:ext>
            </a:extLst>
          </p:cNvPr>
          <p:cNvSpPr/>
          <p:nvPr/>
        </p:nvSpPr>
        <p:spPr>
          <a:xfrm>
            <a:off x="588544" y="4725144"/>
            <a:ext cx="7776865" cy="2031325"/>
          </a:xfrm>
          <a:prstGeom prst="rect">
            <a:avLst/>
          </a:prstGeom>
        </p:spPr>
        <p:txBody>
          <a:bodyPr wrap="square">
            <a:spAutoFit/>
          </a:bodyPr>
          <a:lstStyle/>
          <a:p>
            <a:pPr algn="just"/>
            <a:r>
              <a:rPr lang="fr-SN" dirty="0" smtClean="0">
                <a:latin typeface="Times New Roman" panose="02020603050405020304" pitchFamily="18" charset="0"/>
                <a:cs typeface="Times New Roman" panose="02020603050405020304" pitchFamily="18" charset="0"/>
              </a:rPr>
              <a:t>Le </a:t>
            </a:r>
            <a:r>
              <a:rPr lang="fr-SN" dirty="0">
                <a:latin typeface="Times New Roman" panose="02020603050405020304" pitchFamily="18" charset="0"/>
                <a:cs typeface="Times New Roman" panose="02020603050405020304" pitchFamily="18" charset="0"/>
              </a:rPr>
              <a:t>taux d’achèvement </a:t>
            </a:r>
            <a:r>
              <a:rPr lang="fr-SN" dirty="0" smtClean="0">
                <a:latin typeface="Times New Roman" panose="02020603050405020304" pitchFamily="18" charset="0"/>
                <a:cs typeface="Times New Roman" panose="02020603050405020304" pitchFamily="18" charset="0"/>
              </a:rPr>
              <a:t>jugé faible a cependant augmenté </a:t>
            </a:r>
            <a:r>
              <a:rPr lang="fr-SN" dirty="0">
                <a:latin typeface="Times New Roman" panose="02020603050405020304" pitchFamily="18" charset="0"/>
                <a:cs typeface="Times New Roman" panose="02020603050405020304" pitchFamily="18" charset="0"/>
              </a:rPr>
              <a:t>de </a:t>
            </a:r>
            <a:r>
              <a:rPr lang="fr-SN" dirty="0">
                <a:solidFill>
                  <a:schemeClr val="dk1"/>
                </a:solidFill>
              </a:rPr>
              <a:t>2,40 </a:t>
            </a:r>
            <a:r>
              <a:rPr lang="fr-SN" dirty="0" smtClean="0">
                <a:latin typeface="Times New Roman" panose="02020603050405020304" pitchFamily="18" charset="0"/>
                <a:cs typeface="Times New Roman" panose="02020603050405020304" pitchFamily="18" charset="0"/>
              </a:rPr>
              <a:t>en </a:t>
            </a:r>
            <a:r>
              <a:rPr lang="fr-SN" dirty="0">
                <a:latin typeface="Times New Roman" panose="02020603050405020304" pitchFamily="18" charset="0"/>
                <a:cs typeface="Times New Roman" panose="02020603050405020304" pitchFamily="18" charset="0"/>
              </a:rPr>
              <a:t>passant de  </a:t>
            </a:r>
            <a:r>
              <a:rPr lang="fr-SN" dirty="0">
                <a:solidFill>
                  <a:schemeClr val="dk1"/>
                </a:solidFill>
              </a:rPr>
              <a:t>36,10% </a:t>
            </a:r>
            <a:r>
              <a:rPr lang="fr-SN" dirty="0">
                <a:latin typeface="Times New Roman" panose="02020603050405020304" pitchFamily="18" charset="0"/>
                <a:cs typeface="Times New Roman" panose="02020603050405020304" pitchFamily="18" charset="0"/>
              </a:rPr>
              <a:t>en 2020 à </a:t>
            </a:r>
            <a:r>
              <a:rPr lang="fr-SN" dirty="0">
                <a:solidFill>
                  <a:schemeClr val="dk1"/>
                </a:solidFill>
              </a:rPr>
              <a:t>38,50% </a:t>
            </a:r>
            <a:r>
              <a:rPr lang="fr-SN" dirty="0">
                <a:latin typeface="Times New Roman" panose="02020603050405020304" pitchFamily="18" charset="0"/>
                <a:cs typeface="Times New Roman" panose="02020603050405020304" pitchFamily="18" charset="0"/>
              </a:rPr>
              <a:t>en 2021. On remarque également </a:t>
            </a:r>
            <a:r>
              <a:rPr lang="fr-SN" dirty="0" smtClean="0">
                <a:latin typeface="Times New Roman" panose="02020603050405020304" pitchFamily="18" charset="0"/>
                <a:cs typeface="Times New Roman" panose="02020603050405020304" pitchFamily="18" charset="0"/>
              </a:rPr>
              <a:t>que </a:t>
            </a:r>
            <a:r>
              <a:rPr lang="fr-SN" dirty="0">
                <a:latin typeface="Times New Roman" panose="02020603050405020304" pitchFamily="18" charset="0"/>
                <a:cs typeface="Times New Roman" panose="02020603050405020304" pitchFamily="18" charset="0"/>
              </a:rPr>
              <a:t>les filles achèvent mieux le cycle que les garçons (</a:t>
            </a:r>
            <a:r>
              <a:rPr lang="fr-SN" dirty="0">
                <a:solidFill>
                  <a:schemeClr val="dk1"/>
                </a:solidFill>
              </a:rPr>
              <a:t>43,70%</a:t>
            </a:r>
            <a:r>
              <a:rPr lang="fr-SN" dirty="0">
                <a:latin typeface="Times New Roman" panose="02020603050405020304" pitchFamily="18" charset="0"/>
                <a:cs typeface="Times New Roman" panose="02020603050405020304" pitchFamily="18" charset="0"/>
              </a:rPr>
              <a:t> contre </a:t>
            </a:r>
            <a:r>
              <a:rPr lang="fr-SN" dirty="0">
                <a:solidFill>
                  <a:schemeClr val="dk1"/>
                </a:solidFill>
              </a:rPr>
              <a:t>33,60%</a:t>
            </a:r>
            <a:r>
              <a:rPr lang="fr-SN" dirty="0">
                <a:latin typeface="Times New Roman" panose="02020603050405020304" pitchFamily="18" charset="0"/>
                <a:cs typeface="Times New Roman" panose="02020603050405020304" pitchFamily="18" charset="0"/>
              </a:rPr>
              <a:t>). </a:t>
            </a:r>
          </a:p>
          <a:p>
            <a:pPr algn="just"/>
            <a:r>
              <a:rPr lang="fr-SN" dirty="0">
                <a:latin typeface="Times New Roman" panose="02020603050405020304" pitchFamily="18" charset="0"/>
                <a:cs typeface="Times New Roman" panose="02020603050405020304" pitchFamily="18" charset="0"/>
              </a:rPr>
              <a:t>Au niveau du baccalauréat général, le taux s’est globalement dégraissé de </a:t>
            </a:r>
            <a:r>
              <a:rPr lang="fr-SN" dirty="0">
                <a:solidFill>
                  <a:schemeClr val="dk1"/>
                </a:solidFill>
              </a:rPr>
              <a:t>3,73</a:t>
            </a:r>
          </a:p>
          <a:p>
            <a:pPr algn="just"/>
            <a:r>
              <a:rPr lang="fr-SN" dirty="0" smtClean="0">
                <a:latin typeface="Times New Roman" panose="02020603050405020304" pitchFamily="18" charset="0"/>
                <a:cs typeface="Times New Roman" panose="02020603050405020304" pitchFamily="18" charset="0"/>
              </a:rPr>
              <a:t> </a:t>
            </a:r>
            <a:r>
              <a:rPr lang="fr-SN" dirty="0">
                <a:latin typeface="Times New Roman" panose="02020603050405020304" pitchFamily="18" charset="0"/>
                <a:cs typeface="Times New Roman" panose="02020603050405020304" pitchFamily="18" charset="0"/>
              </a:rPr>
              <a:t>en passant de </a:t>
            </a:r>
            <a:r>
              <a:rPr lang="fr-SN" dirty="0">
                <a:solidFill>
                  <a:schemeClr val="dk1"/>
                </a:solidFill>
              </a:rPr>
              <a:t>49,73% </a:t>
            </a:r>
            <a:r>
              <a:rPr lang="fr-SN" dirty="0">
                <a:latin typeface="Times New Roman" panose="02020603050405020304" pitchFamily="18" charset="0"/>
                <a:cs typeface="Times New Roman" panose="02020603050405020304" pitchFamily="18" charset="0"/>
              </a:rPr>
              <a:t>en 2020 à </a:t>
            </a:r>
            <a:r>
              <a:rPr lang="fr-SN" dirty="0">
                <a:solidFill>
                  <a:schemeClr val="dk1"/>
                </a:solidFill>
              </a:rPr>
              <a:t>46</a:t>
            </a:r>
            <a:r>
              <a:rPr lang="fr-SN" dirty="0" smtClean="0">
                <a:solidFill>
                  <a:schemeClr val="dk1"/>
                </a:solidFill>
              </a:rPr>
              <a:t>% </a:t>
            </a:r>
            <a:r>
              <a:rPr lang="fr-SN" dirty="0" smtClean="0">
                <a:latin typeface="Times New Roman" panose="02020603050405020304" pitchFamily="18" charset="0"/>
                <a:cs typeface="Times New Roman" panose="02020603050405020304" pitchFamily="18" charset="0"/>
              </a:rPr>
              <a:t>en </a:t>
            </a:r>
            <a:r>
              <a:rPr lang="fr-SN" dirty="0">
                <a:latin typeface="Times New Roman" panose="02020603050405020304" pitchFamily="18" charset="0"/>
                <a:cs typeface="Times New Roman" panose="02020603050405020304" pitchFamily="18" charset="0"/>
              </a:rPr>
              <a:t>2021</a:t>
            </a:r>
            <a:r>
              <a:rPr lang="fr-SN" dirty="0" smtClean="0">
                <a:latin typeface="Times New Roman" panose="02020603050405020304" pitchFamily="18" charset="0"/>
                <a:cs typeface="Times New Roman" panose="02020603050405020304" pitchFamily="18" charset="0"/>
              </a:rPr>
              <a:t>.</a:t>
            </a:r>
          </a:p>
          <a:p>
            <a:pPr algn="just"/>
            <a:r>
              <a:rPr lang="fr-SN" dirty="0" smtClean="0">
                <a:latin typeface="Times New Roman" panose="02020603050405020304" pitchFamily="18" charset="0"/>
                <a:cs typeface="Times New Roman" panose="02020603050405020304" pitchFamily="18" charset="0"/>
              </a:rPr>
              <a:t>Ces résultats contrastent avec le taux national</a:t>
            </a:r>
            <a:r>
              <a:rPr lang="fr-SN" dirty="0">
                <a:latin typeface="Times New Roman" panose="02020603050405020304" pitchFamily="18" charset="0"/>
                <a:cs typeface="Times New Roman" panose="02020603050405020304" pitchFamily="18" charset="0"/>
              </a:rPr>
              <a:t> </a:t>
            </a:r>
            <a:r>
              <a:rPr lang="fr-SN" dirty="0" smtClean="0">
                <a:latin typeface="Times New Roman" panose="02020603050405020304" pitchFamily="18" charset="0"/>
                <a:cs typeface="Times New Roman" panose="02020603050405020304" pitchFamily="18" charset="0"/>
              </a:rPr>
              <a:t>(48,23 % en 2020 et 45,27% en 2021)</a:t>
            </a:r>
            <a:endParaRPr lang="fr-SN"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251520" y="16808"/>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Accès équitable  au programme enseignement secondaire général</a:t>
            </a:r>
            <a:endParaRPr kumimoji="0" lang="fr-FR" sz="3200" b="1" i="0" u="none" strike="noStrike" cap="none" normalizeH="0" baseline="0" dirty="0">
              <a:ln>
                <a:noFill/>
              </a:ln>
              <a:solidFill>
                <a:srgbClr val="7030A0"/>
              </a:solidFill>
              <a:effectLst/>
              <a:latin typeface="Cambria" pitchFamily="18" charset="0"/>
              <a:cs typeface="Arial" pitchFamily="34" charset="0"/>
            </a:endParaRPr>
          </a:p>
        </p:txBody>
      </p:sp>
      <p:sp>
        <p:nvSpPr>
          <p:cNvPr id="3" name="Rectangle 2"/>
          <p:cNvSpPr/>
          <p:nvPr/>
        </p:nvSpPr>
        <p:spPr>
          <a:xfrm>
            <a:off x="323528" y="692696"/>
            <a:ext cx="4273221" cy="369332"/>
          </a:xfrm>
          <a:prstGeom prst="rect">
            <a:avLst/>
          </a:prstGeom>
        </p:spPr>
        <p:txBody>
          <a:bodyPr wrap="none">
            <a:spAutoFit/>
          </a:bodyPr>
          <a:lstStyle/>
          <a:p>
            <a:pPr defTabSz="914400" fontAlgn="base">
              <a:spcBef>
                <a:spcPct val="0"/>
              </a:spcBef>
              <a:spcAft>
                <a:spcPct val="0"/>
              </a:spcAft>
            </a:pPr>
            <a:r>
              <a:rPr lang="fr-FR" b="1" dirty="0" smtClean="0">
                <a:solidFill>
                  <a:srgbClr val="7030A0"/>
                </a:solidFill>
                <a:latin typeface="Cambria" pitchFamily="18" charset="0"/>
                <a:cs typeface="Arial" pitchFamily="34" charset="0"/>
              </a:rPr>
              <a:t>       Bilan </a:t>
            </a:r>
            <a:r>
              <a:rPr lang="fr-FR" b="1" dirty="0">
                <a:solidFill>
                  <a:srgbClr val="7030A0"/>
                </a:solidFill>
                <a:latin typeface="Cambria" pitchFamily="18" charset="0"/>
                <a:cs typeface="Arial" pitchFamily="34" charset="0"/>
              </a:rPr>
              <a:t>de l’accès au  Programme ESG</a:t>
            </a:r>
          </a:p>
        </p:txBody>
      </p:sp>
      <p:graphicFrame>
        <p:nvGraphicFramePr>
          <p:cNvPr id="4" name="Tableau 3">
            <a:extLst>
              <a:ext uri="{FF2B5EF4-FFF2-40B4-BE49-F238E27FC236}">
                <a16:creationId xmlns="" xmlns:a16="http://schemas.microsoft.com/office/drawing/2014/main" id="{A1FE5125-CDD5-C549-8283-574940FFCCC7}"/>
              </a:ext>
            </a:extLst>
          </p:cNvPr>
          <p:cNvGraphicFramePr>
            <a:graphicFrameLocks noGrp="1"/>
          </p:cNvGraphicFramePr>
          <p:nvPr>
            <p:extLst>
              <p:ext uri="{D42A27DB-BD31-4B8C-83A1-F6EECF244321}">
                <p14:modId xmlns:p14="http://schemas.microsoft.com/office/powerpoint/2010/main" val="2374547998"/>
              </p:ext>
            </p:extLst>
          </p:nvPr>
        </p:nvGraphicFramePr>
        <p:xfrm>
          <a:off x="683568" y="1196750"/>
          <a:ext cx="7560840" cy="3456384"/>
        </p:xfrm>
        <a:graphic>
          <a:graphicData uri="http://schemas.openxmlformats.org/drawingml/2006/table">
            <a:tbl>
              <a:tblPr firstRow="1" firstCol="1" bandRow="1">
                <a:tableStyleId>{93296810-A885-4BE3-A3E7-6D5BEEA58F35}</a:tableStyleId>
              </a:tblPr>
              <a:tblGrid>
                <a:gridCol w="3456384">
                  <a:extLst>
                    <a:ext uri="{9D8B030D-6E8A-4147-A177-3AD203B41FA5}">
                      <a16:colId xmlns="" xmlns:a16="http://schemas.microsoft.com/office/drawing/2014/main" val="3755101422"/>
                    </a:ext>
                  </a:extLst>
                </a:gridCol>
                <a:gridCol w="1080120">
                  <a:extLst>
                    <a:ext uri="{9D8B030D-6E8A-4147-A177-3AD203B41FA5}">
                      <a16:colId xmlns="" xmlns:a16="http://schemas.microsoft.com/office/drawing/2014/main" val="1266573649"/>
                    </a:ext>
                  </a:extLst>
                </a:gridCol>
                <a:gridCol w="1008112">
                  <a:extLst>
                    <a:ext uri="{9D8B030D-6E8A-4147-A177-3AD203B41FA5}">
                      <a16:colId xmlns="" xmlns:a16="http://schemas.microsoft.com/office/drawing/2014/main" val="1140869805"/>
                    </a:ext>
                  </a:extLst>
                </a:gridCol>
                <a:gridCol w="1080120">
                  <a:extLst>
                    <a:ext uri="{9D8B030D-6E8A-4147-A177-3AD203B41FA5}">
                      <a16:colId xmlns="" xmlns:a16="http://schemas.microsoft.com/office/drawing/2014/main" val="269874062"/>
                    </a:ext>
                  </a:extLst>
                </a:gridCol>
                <a:gridCol w="936104">
                  <a:extLst>
                    <a:ext uri="{9D8B030D-6E8A-4147-A177-3AD203B41FA5}">
                      <a16:colId xmlns="" xmlns:a16="http://schemas.microsoft.com/office/drawing/2014/main" val="998675705"/>
                    </a:ext>
                  </a:extLst>
                </a:gridCol>
              </a:tblGrid>
              <a:tr h="864096">
                <a:tc>
                  <a:txBody>
                    <a:bodyPr/>
                    <a:lstStyle/>
                    <a:p>
                      <a:pPr algn="ctr"/>
                      <a:r>
                        <a:rPr lang="fr-SN" sz="1400" dirty="0">
                          <a:solidFill>
                            <a:schemeClr val="tx1"/>
                          </a:solidFill>
                          <a:effectLst/>
                        </a:rPr>
                        <a:t>Indicateurs de résultats</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400" dirty="0">
                          <a:solidFill>
                            <a:schemeClr val="tx1"/>
                          </a:solidFill>
                          <a:effectLst/>
                        </a:rPr>
                        <a:t>Référence 2019</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400" dirty="0">
                          <a:solidFill>
                            <a:schemeClr val="tx1"/>
                          </a:solidFill>
                          <a:effectLst/>
                        </a:rPr>
                        <a:t>Prévu</a:t>
                      </a:r>
                    </a:p>
                    <a:p>
                      <a:pPr algn="ctr"/>
                      <a:r>
                        <a:rPr lang="fr-SN" sz="1400" dirty="0">
                          <a:solidFill>
                            <a:schemeClr val="tx1"/>
                          </a:solidFill>
                          <a:effectLst/>
                        </a:rPr>
                        <a:t>2020</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400" dirty="0">
                          <a:solidFill>
                            <a:schemeClr val="tx1"/>
                          </a:solidFill>
                          <a:effectLst/>
                        </a:rPr>
                        <a:t>Réalisé</a:t>
                      </a:r>
                    </a:p>
                    <a:p>
                      <a:pPr algn="ctr"/>
                      <a:r>
                        <a:rPr lang="fr-SN" sz="1400" dirty="0">
                          <a:solidFill>
                            <a:schemeClr val="tx1"/>
                          </a:solidFill>
                          <a:effectLst/>
                        </a:rPr>
                        <a:t>2020</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400" dirty="0">
                          <a:solidFill>
                            <a:schemeClr val="tx1"/>
                          </a:solidFill>
                          <a:effectLst/>
                        </a:rPr>
                        <a:t>Écart</a:t>
                      </a:r>
                    </a:p>
                    <a:p>
                      <a:pPr algn="ctr"/>
                      <a:r>
                        <a:rPr lang="fr-SN" sz="1400" dirty="0">
                          <a:solidFill>
                            <a:schemeClr val="tx1"/>
                          </a:solidFill>
                          <a:effectLst/>
                        </a:rPr>
                        <a:t>R-P</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63967614"/>
                  </a:ext>
                </a:extLst>
              </a:tr>
              <a:tr h="864096">
                <a:tc>
                  <a:txBody>
                    <a:bodyPr/>
                    <a:lstStyle/>
                    <a:p>
                      <a:pPr algn="l"/>
                      <a:r>
                        <a:rPr lang="fr-SN" sz="1800" dirty="0">
                          <a:solidFill>
                            <a:schemeClr val="tx1"/>
                          </a:solidFill>
                          <a:effectLst/>
                        </a:rPr>
                        <a:t>Taux de transition garçon du cycle moyen général au cycle secondaire général</a:t>
                      </a:r>
                      <a:endParaRPr lang="fr-SN"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59,8%</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64,1%</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68,2%</a:t>
                      </a:r>
                      <a:endParaRPr lang="fr-SN"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a:t>
                      </a:r>
                      <a:endParaRPr lang="fr-SN"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99815078"/>
                  </a:ext>
                </a:extLst>
              </a:tr>
              <a:tr h="864096">
                <a:tc>
                  <a:txBody>
                    <a:bodyPr/>
                    <a:lstStyle/>
                    <a:p>
                      <a:pPr algn="l"/>
                      <a:r>
                        <a:rPr lang="fr-SN" sz="1800" dirty="0">
                          <a:solidFill>
                            <a:schemeClr val="tx1"/>
                          </a:solidFill>
                          <a:effectLst/>
                        </a:rPr>
                        <a:t>Taux de transition fille du cycle moyen général au cycle secondaire général</a:t>
                      </a:r>
                      <a:endParaRPr lang="fr-SN"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55,4%</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62,1%</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70,7%</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15,3%</a:t>
                      </a:r>
                      <a:endParaRPr lang="fr-SN"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45420055"/>
                  </a:ext>
                </a:extLst>
              </a:tr>
              <a:tr h="864096">
                <a:tc>
                  <a:txBody>
                    <a:bodyPr/>
                    <a:lstStyle/>
                    <a:p>
                      <a:pPr algn="l"/>
                      <a:r>
                        <a:rPr lang="fr-SN" sz="1800" dirty="0">
                          <a:solidFill>
                            <a:schemeClr val="tx1"/>
                          </a:solidFill>
                          <a:effectLst/>
                        </a:rPr>
                        <a:t>Taux de transition global du cycle moyen général au cycle secondaire général</a:t>
                      </a:r>
                      <a:endParaRPr lang="fr-SN"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57,4%</a:t>
                      </a:r>
                      <a:endParaRPr lang="fr-SN"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63,0%</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69,6%</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82584926"/>
                  </a:ext>
                </a:extLst>
              </a:tr>
            </a:tbl>
          </a:graphicData>
        </a:graphic>
      </p:graphicFrame>
      <p:sp>
        <p:nvSpPr>
          <p:cNvPr id="2" name="Rectangle 1">
            <a:extLst>
              <a:ext uri="{FF2B5EF4-FFF2-40B4-BE49-F238E27FC236}">
                <a16:creationId xmlns="" xmlns:a16="http://schemas.microsoft.com/office/drawing/2014/main" id="{F5A036B9-4C9E-475D-B6CE-9E06DA5E5530}"/>
              </a:ext>
            </a:extLst>
          </p:cNvPr>
          <p:cNvSpPr/>
          <p:nvPr/>
        </p:nvSpPr>
        <p:spPr>
          <a:xfrm>
            <a:off x="672520" y="4655868"/>
            <a:ext cx="7704856" cy="1631216"/>
          </a:xfrm>
          <a:prstGeom prst="rect">
            <a:avLst/>
          </a:prstGeom>
        </p:spPr>
        <p:txBody>
          <a:bodyPr wrap="square">
            <a:spAutoFit/>
          </a:bodyPr>
          <a:lstStyle/>
          <a:p>
            <a:pPr algn="just">
              <a:spcAft>
                <a:spcPts val="0"/>
              </a:spcAft>
            </a:pPr>
            <a:r>
              <a:rPr lang="fr-FR" sz="2000" dirty="0">
                <a:latin typeface="Times New Roman" panose="02020603050405020304" pitchFamily="18" charset="0"/>
              </a:rPr>
              <a:t>La transition du cycle moyen au secondaire général s’est améliorée. En effet, le taux est passé de 57.4% en 2018 à 69.6% en 2020, soit un écart positif de 12.2 </a:t>
            </a:r>
            <a:r>
              <a:rPr lang="fr-FR" sz="2000" dirty="0" smtClean="0">
                <a:latin typeface="Times New Roman" panose="02020603050405020304" pitchFamily="18" charset="0"/>
              </a:rPr>
              <a:t>. La </a:t>
            </a:r>
            <a:r>
              <a:rPr lang="fr-FR" sz="2000" dirty="0">
                <a:latin typeface="Times New Roman" panose="02020603050405020304" pitchFamily="18" charset="0"/>
              </a:rPr>
              <a:t>régression des phénomènes de redoublement et d’abandon et l’amélioration du taux de promotion ont impacté positivement ces performances</a:t>
            </a:r>
            <a:r>
              <a:rPr lang="fr-FR" dirty="0">
                <a:latin typeface="Times New Roman" panose="02020603050405020304" pitchFamily="18" charset="0"/>
              </a:rPr>
              <a:t>.</a:t>
            </a:r>
            <a:endParaRPr lang="fr-SN" dirty="0">
              <a:effectLst/>
            </a:endParaRPr>
          </a:p>
        </p:txBody>
      </p:sp>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8686800" cy="435976"/>
          </a:xfrm>
        </p:spPr>
        <p:txBody>
          <a:bodyPr>
            <a:noAutofit/>
          </a:bodyPr>
          <a:lstStyle/>
          <a:p>
            <a:r>
              <a:rPr lang="fr-FR" sz="1800" b="1" dirty="0">
                <a:solidFill>
                  <a:srgbClr val="7030A0"/>
                </a:solidFill>
              </a:rPr>
              <a:t>PRÉSENTATION DU SECTEUR DE L’EDUCATION ET DE LA FORMATION</a:t>
            </a:r>
            <a:r>
              <a:rPr lang="fr-FR" sz="1800" dirty="0"/>
              <a:t>.</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067814653"/>
              </p:ext>
            </p:extLst>
          </p:nvPr>
        </p:nvGraphicFramePr>
        <p:xfrm>
          <a:off x="251521" y="908720"/>
          <a:ext cx="8686800" cy="5442267"/>
        </p:xfrm>
        <a:graphic>
          <a:graphicData uri="http://schemas.openxmlformats.org/drawingml/2006/table">
            <a:tbl>
              <a:tblPr firstRow="1" bandRow="1">
                <a:tableStyleId>{93296810-A885-4BE3-A3E7-6D5BEEA58F35}</a:tableStyleId>
              </a:tblPr>
              <a:tblGrid>
                <a:gridCol w="3706754">
                  <a:extLst>
                    <a:ext uri="{9D8B030D-6E8A-4147-A177-3AD203B41FA5}">
                      <a16:colId xmlns="" xmlns:a16="http://schemas.microsoft.com/office/drawing/2014/main" val="20000"/>
                    </a:ext>
                  </a:extLst>
                </a:gridCol>
                <a:gridCol w="1293519">
                  <a:extLst>
                    <a:ext uri="{9D8B030D-6E8A-4147-A177-3AD203B41FA5}">
                      <a16:colId xmlns="" xmlns:a16="http://schemas.microsoft.com/office/drawing/2014/main" val="20001"/>
                    </a:ext>
                  </a:extLst>
                </a:gridCol>
                <a:gridCol w="1293519">
                  <a:extLst>
                    <a:ext uri="{9D8B030D-6E8A-4147-A177-3AD203B41FA5}">
                      <a16:colId xmlns="" xmlns:a16="http://schemas.microsoft.com/office/drawing/2014/main" val="2585241254"/>
                    </a:ext>
                  </a:extLst>
                </a:gridCol>
                <a:gridCol w="1293519">
                  <a:extLst>
                    <a:ext uri="{9D8B030D-6E8A-4147-A177-3AD203B41FA5}">
                      <a16:colId xmlns="" xmlns:a16="http://schemas.microsoft.com/office/drawing/2014/main" val="20002"/>
                    </a:ext>
                  </a:extLst>
                </a:gridCol>
                <a:gridCol w="1099489">
                  <a:extLst>
                    <a:ext uri="{9D8B030D-6E8A-4147-A177-3AD203B41FA5}">
                      <a16:colId xmlns="" xmlns:a16="http://schemas.microsoft.com/office/drawing/2014/main" val="20004"/>
                    </a:ext>
                  </a:extLst>
                </a:gridCol>
              </a:tblGrid>
              <a:tr h="589232">
                <a:tc>
                  <a:txBody>
                    <a:bodyPr/>
                    <a:lstStyle/>
                    <a:p>
                      <a:pPr algn="ctr" rtl="0" fontAlgn="ctr"/>
                      <a:r>
                        <a:rPr lang="fr-FR" sz="2800" b="1" u="none" strike="noStrike" dirty="0">
                          <a:solidFill>
                            <a:srgbClr val="000000"/>
                          </a:solidFill>
                          <a:effectLst/>
                        </a:rPr>
                        <a:t>Sous-secteur</a:t>
                      </a:r>
                      <a:endParaRPr lang="fr-FR" sz="28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Nombre total </a:t>
                      </a:r>
                      <a:br>
                        <a:rPr lang="fr-SN"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br>
                      <a:r>
                        <a:rPr lang="fr-SN"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de structures</a:t>
                      </a:r>
                      <a:endParaRPr lang="fr-SN"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140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 </a:t>
                      </a:r>
                      <a:br>
                        <a:rPr lang="fr-SN" sz="140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br>
                      <a:r>
                        <a:rPr lang="fr-SN" sz="140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du public</a:t>
                      </a:r>
                      <a:endParaRPr lang="fr-SN" sz="1600">
                        <a:effectLst/>
                        <a:latin typeface="Gill Sans MT" panose="020B050202010402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 com/</a:t>
                      </a:r>
                      <a:r>
                        <a:rPr lang="fr-SN" sz="1400" dirty="0" err="1">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Ass</a:t>
                      </a:r>
                      <a:endParaRPr lang="fr-SN"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 du privé</a:t>
                      </a:r>
                      <a:endParaRPr lang="fr-SN"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70010">
                <a:tc>
                  <a:txBody>
                    <a:bodyPr/>
                    <a:lstStyle/>
                    <a:p>
                      <a:pPr algn="ctr" rtl="0" fontAlgn="ctr"/>
                      <a:r>
                        <a:rPr lang="fr-FR" sz="2800" b="1" u="none" strike="noStrike" dirty="0">
                          <a:solidFill>
                            <a:srgbClr val="000000"/>
                          </a:solidFill>
                          <a:effectLst/>
                        </a:rPr>
                        <a:t>Petite enfance</a:t>
                      </a:r>
                      <a:endParaRPr lang="fr-FR" sz="28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481</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36,8%</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48,2%</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70010">
                <a:tc>
                  <a:txBody>
                    <a:bodyPr/>
                    <a:lstStyle/>
                    <a:p>
                      <a:pPr algn="ctr" rtl="0" fontAlgn="ctr"/>
                      <a:r>
                        <a:rPr lang="fr-FR" sz="2800" b="1" u="none" strike="noStrike" dirty="0">
                          <a:solidFill>
                            <a:srgbClr val="000000"/>
                          </a:solidFill>
                          <a:effectLst/>
                        </a:rPr>
                        <a:t>Elémentaire</a:t>
                      </a:r>
                      <a:endParaRPr lang="fr-FR" sz="28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1 246</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79,3%</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20,7%</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70010">
                <a:tc>
                  <a:txBody>
                    <a:bodyPr/>
                    <a:lstStyle/>
                    <a:p>
                      <a:pPr algn="ctr" rtl="0" fontAlgn="ctr"/>
                      <a:r>
                        <a:rPr lang="fr-FR" sz="2800" b="1" u="none" strike="noStrike" dirty="0">
                          <a:solidFill>
                            <a:srgbClr val="000000"/>
                          </a:solidFill>
                          <a:effectLst/>
                        </a:rPr>
                        <a:t>Moyen</a:t>
                      </a:r>
                      <a:endParaRPr lang="fr-FR" sz="28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75,9%</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70010">
                <a:tc>
                  <a:txBody>
                    <a:bodyPr/>
                    <a:lstStyle/>
                    <a:p>
                      <a:pPr algn="ctr" rtl="0" fontAlgn="ctr"/>
                      <a:r>
                        <a:rPr lang="fr-FR" sz="2800" b="1" u="none" strike="noStrike" dirty="0">
                          <a:solidFill>
                            <a:srgbClr val="000000"/>
                          </a:solidFill>
                          <a:effectLst/>
                        </a:rPr>
                        <a:t>Secondaire général</a:t>
                      </a:r>
                      <a:endParaRPr lang="fr-FR" sz="28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179</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27,9%</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72,1%</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70010">
                <a:tc>
                  <a:txBody>
                    <a:bodyPr/>
                    <a:lstStyle/>
                    <a:p>
                      <a:pPr algn="ctr" rtl="0" fontAlgn="ctr"/>
                      <a:r>
                        <a:rPr kumimoji="0" lang="fr-FR" sz="2800" b="1" u="none" strike="noStrike" kern="1200" dirty="0">
                          <a:solidFill>
                            <a:srgbClr val="000000"/>
                          </a:solidFill>
                          <a:effectLst/>
                        </a:rPr>
                        <a:t>Secondaire technique</a:t>
                      </a:r>
                      <a:endParaRPr kumimoji="0" lang="fr-FR" sz="2800" b="1" i="0" u="none" strike="noStrike" kern="1200" dirty="0">
                        <a:solidFill>
                          <a:srgbClr val="000000"/>
                        </a:solidFill>
                        <a:effectLst/>
                        <a:latin typeface="Cambria"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821298">
                <a:tc>
                  <a:txBody>
                    <a:bodyPr/>
                    <a:lstStyle/>
                    <a:p>
                      <a:pPr marL="0" algn="ctr" rtl="0" eaLnBrk="1" fontAlgn="ctr" latinLnBrk="0" hangingPunct="1"/>
                      <a:r>
                        <a:rPr kumimoji="0" lang="fr-FR" sz="2800" b="1" u="none" strike="noStrike" kern="1200" dirty="0">
                          <a:solidFill>
                            <a:srgbClr val="000000"/>
                          </a:solidFill>
                          <a:effectLst/>
                        </a:rPr>
                        <a:t>Formation professionnelle</a:t>
                      </a:r>
                      <a:endParaRPr kumimoji="0" lang="fr-FR" sz="2800" b="1" i="0" u="none" strike="noStrike" kern="1200" dirty="0">
                        <a:solidFill>
                          <a:srgbClr val="000000"/>
                        </a:solidFill>
                        <a:effectLst/>
                        <a:latin typeface="Cambria"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FR"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33,34%</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66,66%</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570010">
                <a:tc>
                  <a:txBody>
                    <a:bodyPr/>
                    <a:lstStyle/>
                    <a:p>
                      <a:pPr marL="0" algn="ctr" rtl="0" eaLnBrk="1" fontAlgn="ctr" latinLnBrk="0" hangingPunct="1"/>
                      <a:r>
                        <a:rPr kumimoji="0" lang="fr-FR" sz="2800" b="1" u="none" strike="noStrike" kern="1200" dirty="0">
                          <a:solidFill>
                            <a:srgbClr val="000000"/>
                          </a:solidFill>
                          <a:effectLst/>
                        </a:rPr>
                        <a:t>Alphabétisation (CAF)</a:t>
                      </a:r>
                      <a:endParaRPr kumimoji="0" lang="fr-FR" sz="2800" b="1" i="0" u="none" strike="noStrike" kern="1200" dirty="0">
                        <a:solidFill>
                          <a:srgbClr val="000000"/>
                        </a:solidFill>
                        <a:effectLst/>
                        <a:latin typeface="Cambria"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FR"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88,37%</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11,63</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570010">
                <a:tc>
                  <a:txBody>
                    <a:bodyPr/>
                    <a:lstStyle/>
                    <a:p>
                      <a:pPr algn="ctr" rtl="0" fontAlgn="ctr"/>
                      <a:r>
                        <a:rPr lang="fr-FR" sz="2800" b="1" u="none" strike="noStrike" dirty="0">
                          <a:solidFill>
                            <a:srgbClr val="000000"/>
                          </a:solidFill>
                          <a:effectLst/>
                        </a:rPr>
                        <a:t>Daaras PAQEEB</a:t>
                      </a:r>
                      <a:endParaRPr lang="fr-FR" sz="28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F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600"/>
                        </a:spcAft>
                      </a:pPr>
                      <a:r>
                        <a:rPr lang="fr-F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600"/>
                        </a:spcAft>
                      </a:pPr>
                      <a:r>
                        <a:rPr lang="fr-F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F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p:sp>
        <p:nvSpPr>
          <p:cNvPr id="16385" name="Rectangle 1"/>
          <p:cNvSpPr>
            <a:spLocks noChangeArrowheads="1"/>
          </p:cNvSpPr>
          <p:nvPr/>
        </p:nvSpPr>
        <p:spPr bwMode="auto">
          <a:xfrm>
            <a:off x="-180528" y="353850"/>
            <a:ext cx="8460432" cy="559087"/>
          </a:xfrm>
          <a:prstGeom prst="rect">
            <a:avLst/>
          </a:prstGeom>
          <a:noFill/>
          <a:ln w="9525">
            <a:noFill/>
            <a:miter lim="800000"/>
            <a:headEnd/>
            <a:tailEnd/>
          </a:ln>
          <a:effectLst/>
        </p:spPr>
        <p:txBody>
          <a:bodyPr vert="horz" wrap="square" lIns="180918" tIns="126960" rIns="91440" bIns="0" numCol="1" anchor="ctr" anchorCtr="0" compatLnSpc="1">
            <a:prstTxWarp prst="textNoShape">
              <a:avLst/>
            </a:prstTxWarp>
            <a:spAutoFit/>
          </a:body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sz="2800" b="1" dirty="0">
                <a:ln w="3175" cmpd="sng">
                  <a:noFill/>
                </a:ln>
                <a:solidFill>
                  <a:srgbClr val="7030A0"/>
                </a:solidFill>
                <a:latin typeface="+mj-lt"/>
                <a:ea typeface="+mj-ea"/>
                <a:cs typeface="+mj-cs"/>
              </a:rPr>
              <a:t>Cartographie des offres éducatives dans la région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845146" y="404664"/>
            <a:ext cx="74537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7030A0"/>
                </a:solidFill>
                <a:effectLst/>
                <a:latin typeface="Cambria" panose="02040503050406030204" pitchFamily="18" charset="0"/>
                <a:ea typeface="Calibri" panose="020F0502020204030204" pitchFamily="34" charset="0"/>
                <a:cs typeface="Calibri" panose="020F0502020204030204" pitchFamily="34" charset="0"/>
              </a:rPr>
              <a:t>Promotion de l</a:t>
            </a:r>
            <a:r>
              <a:rPr kumimoji="0" lang="fr-FR" altLang="fr-FR" sz="20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Calibri" panose="020F0502020204030204" pitchFamily="34" charset="0"/>
              </a:rPr>
              <a:t>’</a:t>
            </a:r>
            <a:r>
              <a:rPr kumimoji="0" lang="fr-FR" altLang="fr-FR" sz="2000" b="1" i="0" u="none" strike="noStrike" cap="none" normalizeH="0" baseline="0" dirty="0">
                <a:ln>
                  <a:noFill/>
                </a:ln>
                <a:solidFill>
                  <a:srgbClr val="7030A0"/>
                </a:solidFill>
                <a:effectLst/>
                <a:latin typeface="Cambria" panose="02040503050406030204" pitchFamily="18" charset="0"/>
                <a:ea typeface="Calibri" panose="020F0502020204030204" pitchFamily="34" charset="0"/>
                <a:cs typeface="Calibri" panose="020F0502020204030204" pitchFamily="34" charset="0"/>
              </a:rPr>
              <a:t>enseignement des sciences et math</a:t>
            </a:r>
            <a:r>
              <a:rPr kumimoji="0" lang="fr-FR" altLang="fr-FR" sz="20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Calibri" panose="020F0502020204030204" pitchFamily="34" charset="0"/>
              </a:rPr>
              <a:t>é</a:t>
            </a:r>
            <a:r>
              <a:rPr kumimoji="0" lang="fr-FR" altLang="fr-FR" sz="2000" b="1" i="0" u="none" strike="noStrike" cap="none" normalizeH="0" baseline="0" dirty="0">
                <a:ln>
                  <a:noFill/>
                </a:ln>
                <a:solidFill>
                  <a:srgbClr val="7030A0"/>
                </a:solidFill>
                <a:effectLst/>
                <a:latin typeface="Cambria" panose="02040503050406030204" pitchFamily="18" charset="0"/>
                <a:ea typeface="Calibri" panose="020F0502020204030204" pitchFamily="34" charset="0"/>
                <a:cs typeface="Calibri" panose="020F0502020204030204" pitchFamily="34" charset="0"/>
              </a:rPr>
              <a:t>matiques</a:t>
            </a:r>
            <a:endParaRPr kumimoji="0" lang="fr-FR" altLang="fr-FR" sz="3200" b="0" i="0" u="none" strike="noStrike" cap="none" normalizeH="0" baseline="0" dirty="0">
              <a:ln>
                <a:noFill/>
              </a:ln>
              <a:solidFill>
                <a:srgbClr val="7030A0"/>
              </a:solidFill>
              <a:effectLst/>
              <a:latin typeface="Arial" panose="020B0604020202020204" pitchFamily="34" charset="0"/>
            </a:endParaRPr>
          </a:p>
        </p:txBody>
      </p:sp>
      <p:graphicFrame>
        <p:nvGraphicFramePr>
          <p:cNvPr id="2" name="Tableau 1">
            <a:extLst>
              <a:ext uri="{FF2B5EF4-FFF2-40B4-BE49-F238E27FC236}">
                <a16:creationId xmlns="" xmlns:a16="http://schemas.microsoft.com/office/drawing/2014/main" id="{E3C5730D-EC04-2A49-9AAB-02F72A7746F8}"/>
              </a:ext>
            </a:extLst>
          </p:cNvPr>
          <p:cNvGraphicFramePr>
            <a:graphicFrameLocks noGrp="1"/>
          </p:cNvGraphicFramePr>
          <p:nvPr>
            <p:extLst>
              <p:ext uri="{D42A27DB-BD31-4B8C-83A1-F6EECF244321}">
                <p14:modId xmlns:p14="http://schemas.microsoft.com/office/powerpoint/2010/main" val="3316570533"/>
              </p:ext>
            </p:extLst>
          </p:nvPr>
        </p:nvGraphicFramePr>
        <p:xfrm>
          <a:off x="1043608" y="1052734"/>
          <a:ext cx="6799262" cy="3240361"/>
        </p:xfrm>
        <a:graphic>
          <a:graphicData uri="http://schemas.openxmlformats.org/drawingml/2006/table">
            <a:tbl>
              <a:tblPr firstRow="1" firstCol="1" bandRow="1">
                <a:tableStyleId>{93296810-A885-4BE3-A3E7-6D5BEEA58F35}</a:tableStyleId>
              </a:tblPr>
              <a:tblGrid>
                <a:gridCol w="1272822">
                  <a:extLst>
                    <a:ext uri="{9D8B030D-6E8A-4147-A177-3AD203B41FA5}">
                      <a16:colId xmlns="" xmlns:a16="http://schemas.microsoft.com/office/drawing/2014/main" val="1967615848"/>
                    </a:ext>
                  </a:extLst>
                </a:gridCol>
                <a:gridCol w="955976">
                  <a:extLst>
                    <a:ext uri="{9D8B030D-6E8A-4147-A177-3AD203B41FA5}">
                      <a16:colId xmlns="" xmlns:a16="http://schemas.microsoft.com/office/drawing/2014/main" val="969815479"/>
                    </a:ext>
                  </a:extLst>
                </a:gridCol>
                <a:gridCol w="958696">
                  <a:extLst>
                    <a:ext uri="{9D8B030D-6E8A-4147-A177-3AD203B41FA5}">
                      <a16:colId xmlns="" xmlns:a16="http://schemas.microsoft.com/office/drawing/2014/main" val="4181042689"/>
                    </a:ext>
                  </a:extLst>
                </a:gridCol>
                <a:gridCol w="958696">
                  <a:extLst>
                    <a:ext uri="{9D8B030D-6E8A-4147-A177-3AD203B41FA5}">
                      <a16:colId xmlns="" xmlns:a16="http://schemas.microsoft.com/office/drawing/2014/main" val="3290823471"/>
                    </a:ext>
                  </a:extLst>
                </a:gridCol>
                <a:gridCol w="957336">
                  <a:extLst>
                    <a:ext uri="{9D8B030D-6E8A-4147-A177-3AD203B41FA5}">
                      <a16:colId xmlns="" xmlns:a16="http://schemas.microsoft.com/office/drawing/2014/main" val="1903061364"/>
                    </a:ext>
                  </a:extLst>
                </a:gridCol>
                <a:gridCol w="950537">
                  <a:extLst>
                    <a:ext uri="{9D8B030D-6E8A-4147-A177-3AD203B41FA5}">
                      <a16:colId xmlns="" xmlns:a16="http://schemas.microsoft.com/office/drawing/2014/main" val="1466300771"/>
                    </a:ext>
                  </a:extLst>
                </a:gridCol>
                <a:gridCol w="745199">
                  <a:extLst>
                    <a:ext uri="{9D8B030D-6E8A-4147-A177-3AD203B41FA5}">
                      <a16:colId xmlns="" xmlns:a16="http://schemas.microsoft.com/office/drawing/2014/main" val="2138778427"/>
                    </a:ext>
                  </a:extLst>
                </a:gridCol>
              </a:tblGrid>
              <a:tr h="874478">
                <a:tc rowSpan="2">
                  <a:txBody>
                    <a:bodyPr/>
                    <a:lstStyle/>
                    <a:p>
                      <a:pPr algn="ctr"/>
                      <a:r>
                        <a:rPr lang="fr-SN" sz="1600" dirty="0">
                          <a:solidFill>
                            <a:schemeClr val="tx1"/>
                          </a:solidFill>
                          <a:effectLst/>
                        </a:rPr>
                        <a:t>Année </a:t>
                      </a:r>
                      <a:endParaRPr lang="fr-S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fr-SN" sz="1600" dirty="0">
                          <a:solidFill>
                            <a:schemeClr val="tx1"/>
                          </a:solidFill>
                          <a:effectLst/>
                        </a:rPr>
                        <a:t>Nouveaux inscrits en seconde générale scientifique</a:t>
                      </a:r>
                      <a:endParaRPr lang="fr-S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gridSpan="3">
                  <a:txBody>
                    <a:bodyPr/>
                    <a:lstStyle/>
                    <a:p>
                      <a:pPr algn="ctr"/>
                      <a:r>
                        <a:rPr lang="fr-SN" sz="1600" dirty="0">
                          <a:solidFill>
                            <a:schemeClr val="tx1"/>
                          </a:solidFill>
                          <a:effectLst/>
                        </a:rPr>
                        <a:t>Part du public</a:t>
                      </a:r>
                      <a:endParaRPr lang="fr-S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4012116276"/>
                  </a:ext>
                </a:extLst>
              </a:tr>
              <a:tr h="620371">
                <a:tc vMerge="1">
                  <a:txBody>
                    <a:bodyPr/>
                    <a:lstStyle/>
                    <a:p>
                      <a:endParaRPr lang="fr-FR"/>
                    </a:p>
                  </a:txBody>
                  <a:tcPr/>
                </a:tc>
                <a:tc>
                  <a:txBody>
                    <a:bodyPr/>
                    <a:lstStyle/>
                    <a:p>
                      <a:pPr algn="ctr"/>
                      <a:r>
                        <a:rPr lang="fr-SN" sz="1600" b="1" dirty="0">
                          <a:solidFill>
                            <a:schemeClr val="tx1"/>
                          </a:solidFill>
                          <a:effectLst/>
                        </a:rPr>
                        <a:t>Garçon</a:t>
                      </a:r>
                      <a:endParaRPr lang="fr-SN" sz="24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chemeClr val="tx1"/>
                          </a:solidFill>
                          <a:effectLst/>
                        </a:rPr>
                        <a:t>Fille</a:t>
                      </a:r>
                      <a:endParaRPr lang="fr-SN" sz="24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chemeClr val="tx1"/>
                          </a:solidFill>
                          <a:effectLst/>
                        </a:rPr>
                        <a:t>Total</a:t>
                      </a:r>
                      <a:endParaRPr lang="fr-SN" sz="24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chemeClr val="tx1"/>
                          </a:solidFill>
                          <a:effectLst/>
                        </a:rPr>
                        <a:t>Garçon</a:t>
                      </a:r>
                      <a:endParaRPr lang="fr-SN" sz="24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chemeClr val="tx1"/>
                          </a:solidFill>
                          <a:effectLst/>
                        </a:rPr>
                        <a:t>Fille</a:t>
                      </a:r>
                      <a:endParaRPr lang="fr-SN" sz="24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chemeClr val="tx1"/>
                          </a:solidFill>
                          <a:effectLst/>
                        </a:rPr>
                        <a:t>Total</a:t>
                      </a:r>
                      <a:endParaRPr lang="fr-SN" sz="24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84701323"/>
                  </a:ext>
                </a:extLst>
              </a:tr>
              <a:tr h="872756">
                <a:tc>
                  <a:txBody>
                    <a:bodyPr/>
                    <a:lstStyle/>
                    <a:p>
                      <a:pPr algn="ctr"/>
                      <a:r>
                        <a:rPr lang="fr-SN" sz="1600" dirty="0">
                          <a:solidFill>
                            <a:schemeClr val="tx1"/>
                          </a:solidFill>
                          <a:effectLst/>
                        </a:rPr>
                        <a:t>2020</a:t>
                      </a:r>
                      <a:endParaRPr lang="fr-S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kern="1200" dirty="0">
                          <a:solidFill>
                            <a:schemeClr val="dk1"/>
                          </a:solidFill>
                          <a:effectLst/>
                          <a:latin typeface="Times New Roman" panose="02020603050405020304" pitchFamily="18" charset="0"/>
                          <a:ea typeface="+mn-ea"/>
                          <a:cs typeface="Times New Roman" panose="02020603050405020304" pitchFamily="18" charset="0"/>
                        </a:rPr>
                        <a:t>26,0%</a:t>
                      </a:r>
                      <a:endParaRPr lang="fr-SN" sz="20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kern="1200" dirty="0">
                          <a:solidFill>
                            <a:schemeClr val="dk1"/>
                          </a:solidFill>
                          <a:effectLst/>
                          <a:latin typeface="Times New Roman" panose="02020603050405020304" pitchFamily="18" charset="0"/>
                          <a:ea typeface="+mn-ea"/>
                          <a:cs typeface="Times New Roman" panose="02020603050405020304" pitchFamily="18" charset="0"/>
                        </a:rPr>
                        <a:t>22,5%</a:t>
                      </a:r>
                      <a:endParaRPr lang="fr-SN" sz="20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kern="1200" dirty="0">
                          <a:solidFill>
                            <a:schemeClr val="dk1"/>
                          </a:solidFill>
                          <a:effectLst/>
                          <a:latin typeface="Times New Roman" panose="02020603050405020304" pitchFamily="18" charset="0"/>
                          <a:ea typeface="+mn-ea"/>
                          <a:cs typeface="Times New Roman" panose="02020603050405020304" pitchFamily="18" charset="0"/>
                        </a:rPr>
                        <a:t>24,1%</a:t>
                      </a:r>
                      <a:endParaRPr lang="fr-SN" sz="20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a:effectLst/>
                          <a:latin typeface="Times New Roman" panose="02020603050405020304" pitchFamily="18" charset="0"/>
                          <a:cs typeface="Times New Roman" panose="02020603050405020304" pitchFamily="18" charset="0"/>
                        </a:rPr>
                        <a:t>87,1%</a:t>
                      </a:r>
                      <a:endParaRPr lang="fr-S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a:effectLst/>
                          <a:latin typeface="Times New Roman" panose="02020603050405020304" pitchFamily="18" charset="0"/>
                          <a:cs typeface="Times New Roman" panose="02020603050405020304" pitchFamily="18" charset="0"/>
                        </a:rPr>
                        <a:t>87,6%</a:t>
                      </a:r>
                      <a:endParaRPr lang="fr-S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a:effectLst/>
                          <a:latin typeface="Times New Roman" panose="02020603050405020304" pitchFamily="18" charset="0"/>
                          <a:cs typeface="Times New Roman" panose="02020603050405020304" pitchFamily="18" charset="0"/>
                        </a:rPr>
                        <a:t>87,3%</a:t>
                      </a:r>
                      <a:endParaRPr lang="fr-S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28165914"/>
                  </a:ext>
                </a:extLst>
              </a:tr>
              <a:tr h="872756">
                <a:tc>
                  <a:txBody>
                    <a:bodyPr/>
                    <a:lstStyle/>
                    <a:p>
                      <a:pPr algn="ctr"/>
                      <a:r>
                        <a:rPr lang="fr-SN" sz="1600" dirty="0">
                          <a:solidFill>
                            <a:schemeClr val="tx1"/>
                          </a:solidFill>
                          <a:effectLst/>
                        </a:rPr>
                        <a:t>2021</a:t>
                      </a:r>
                      <a:endParaRPr lang="fr-S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kern="1200" dirty="0">
                          <a:solidFill>
                            <a:schemeClr val="dk1"/>
                          </a:solidFill>
                          <a:effectLst/>
                          <a:latin typeface="Times New Roman" panose="02020603050405020304" pitchFamily="18" charset="0"/>
                          <a:ea typeface="+mn-ea"/>
                          <a:cs typeface="Times New Roman" panose="02020603050405020304" pitchFamily="18" charset="0"/>
                        </a:rPr>
                        <a:t>27,3%</a:t>
                      </a:r>
                      <a:endParaRPr lang="fr-SN" sz="20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kern="1200" dirty="0">
                          <a:solidFill>
                            <a:schemeClr val="dk1"/>
                          </a:solidFill>
                          <a:effectLst/>
                          <a:latin typeface="Times New Roman" panose="02020603050405020304" pitchFamily="18" charset="0"/>
                          <a:ea typeface="+mn-ea"/>
                          <a:cs typeface="Times New Roman" panose="02020603050405020304" pitchFamily="18" charset="0"/>
                        </a:rPr>
                        <a:t>25,7%</a:t>
                      </a:r>
                      <a:endParaRPr lang="fr-SN" sz="20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kern="1200" dirty="0">
                          <a:solidFill>
                            <a:schemeClr val="dk1"/>
                          </a:solidFill>
                          <a:effectLst/>
                          <a:latin typeface="Times New Roman" panose="02020603050405020304" pitchFamily="18" charset="0"/>
                          <a:ea typeface="+mn-ea"/>
                          <a:cs typeface="Times New Roman" panose="02020603050405020304" pitchFamily="18" charset="0"/>
                        </a:rPr>
                        <a:t>26,4%</a:t>
                      </a:r>
                      <a:endParaRPr lang="fr-SN" sz="20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a:effectLst/>
                          <a:latin typeface="Times New Roman" panose="02020603050405020304" pitchFamily="18" charset="0"/>
                          <a:cs typeface="Times New Roman" panose="02020603050405020304" pitchFamily="18" charset="0"/>
                        </a:rPr>
                        <a:t>86,4%</a:t>
                      </a:r>
                      <a:endParaRPr lang="fr-S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a:effectLst/>
                          <a:latin typeface="Times New Roman" panose="02020603050405020304" pitchFamily="18" charset="0"/>
                          <a:cs typeface="Times New Roman" panose="02020603050405020304" pitchFamily="18" charset="0"/>
                        </a:rPr>
                        <a:t>87,0%</a:t>
                      </a:r>
                      <a:endParaRPr lang="fr-S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a:effectLst/>
                          <a:latin typeface="Times New Roman" panose="02020603050405020304" pitchFamily="18" charset="0"/>
                          <a:cs typeface="Times New Roman" panose="02020603050405020304" pitchFamily="18" charset="0"/>
                        </a:rPr>
                        <a:t>86,7%</a:t>
                      </a:r>
                      <a:endParaRPr lang="fr-S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83289780"/>
                  </a:ext>
                </a:extLst>
              </a:tr>
            </a:tbl>
          </a:graphicData>
        </a:graphic>
      </p:graphicFrame>
      <p:sp>
        <p:nvSpPr>
          <p:cNvPr id="3" name="Rectangle 2">
            <a:extLst>
              <a:ext uri="{FF2B5EF4-FFF2-40B4-BE49-F238E27FC236}">
                <a16:creationId xmlns="" xmlns:a16="http://schemas.microsoft.com/office/drawing/2014/main" id="{CC10CF2E-AD47-8D47-8233-8541E3FC4602}"/>
              </a:ext>
            </a:extLst>
          </p:cNvPr>
          <p:cNvSpPr/>
          <p:nvPr/>
        </p:nvSpPr>
        <p:spPr>
          <a:xfrm>
            <a:off x="539552" y="4725144"/>
            <a:ext cx="8496944" cy="1384995"/>
          </a:xfrm>
          <a:prstGeom prst="rect">
            <a:avLst/>
          </a:prstGeom>
        </p:spPr>
        <p:txBody>
          <a:bodyPr wrap="square">
            <a:spAutoFit/>
          </a:bodyPr>
          <a:lstStyle/>
          <a:p>
            <a:pPr algn="just">
              <a:spcAft>
                <a:spcPts val="600"/>
              </a:spcAft>
            </a:pPr>
            <a:r>
              <a:rPr lang="fr-FR" sz="2800" dirty="0">
                <a:solidFill>
                  <a:srgbClr val="000000"/>
                </a:solidFill>
                <a:latin typeface="Times New Roman" panose="02020603050405020304" pitchFamily="18" charset="0"/>
                <a:ea typeface="Times New Roman" panose="02020603050405020304" pitchFamily="18" charset="0"/>
              </a:rPr>
              <a:t>Le pourcentage de nouveaux inscrits en classe de seconde générale scientifique, au niveau régional en 2021, est </a:t>
            </a:r>
            <a:r>
              <a:rPr lang="fr-FR" sz="2800" dirty="0">
                <a:solidFill>
                  <a:srgbClr val="000000"/>
                </a:solidFill>
                <a:latin typeface="Times New Roman" panose="02020603050405020304" pitchFamily="18" charset="0"/>
              </a:rPr>
              <a:t>de </a:t>
            </a:r>
            <a:r>
              <a:rPr lang="fr-FR" sz="2800" dirty="0" smtClean="0">
                <a:solidFill>
                  <a:srgbClr val="000000"/>
                </a:solidFill>
                <a:latin typeface="Times New Roman" panose="02020603050405020304" pitchFamily="18" charset="0"/>
              </a:rPr>
              <a:t>26,4% dont </a:t>
            </a:r>
            <a:r>
              <a:rPr lang="fr-FR" sz="2800" dirty="0">
                <a:solidFill>
                  <a:schemeClr val="dk1"/>
                </a:solidFill>
                <a:latin typeface="Times New Roman" panose="02020603050405020304" pitchFamily="18" charset="0"/>
                <a:cs typeface="Times New Roman" panose="02020603050405020304" pitchFamily="18" charset="0"/>
              </a:rPr>
              <a:t>25,7</a:t>
            </a:r>
            <a:r>
              <a:rPr lang="fr-FR" sz="2800" dirty="0" smtClean="0">
                <a:solidFill>
                  <a:schemeClr val="dk1"/>
                </a:solidFill>
                <a:latin typeface="Times New Roman" panose="02020603050405020304" pitchFamily="18" charset="0"/>
                <a:cs typeface="Times New Roman" panose="02020603050405020304" pitchFamily="18" charset="0"/>
              </a:rPr>
              <a:t>% </a:t>
            </a:r>
            <a:r>
              <a:rPr lang="fr-FR" sz="2800" dirty="0" smtClean="0">
                <a:solidFill>
                  <a:srgbClr val="000000"/>
                </a:solidFill>
                <a:latin typeface="Times New Roman" panose="02020603050405020304" pitchFamily="18" charset="0"/>
              </a:rPr>
              <a:t>filles</a:t>
            </a:r>
            <a:r>
              <a:rPr lang="fr-FR" sz="2800" dirty="0">
                <a:solidFill>
                  <a:srgbClr val="000000"/>
                </a:solidFill>
                <a:latin typeface="Times New Roman" panose="02020603050405020304" pitchFamily="18" charset="0"/>
                <a:ea typeface="Times New Roman" panose="02020603050405020304" pitchFamily="18" charset="0"/>
              </a:rPr>
              <a:t>. La part du public est de </a:t>
            </a:r>
            <a:r>
              <a:rPr lang="fr-FR" sz="2800" dirty="0">
                <a:latin typeface="Times New Roman" panose="02020603050405020304" pitchFamily="18" charset="0"/>
                <a:cs typeface="Times New Roman" panose="02020603050405020304" pitchFamily="18" charset="0"/>
              </a:rPr>
              <a:t>86,7%</a:t>
            </a:r>
            <a:r>
              <a:rPr lang="fr-FR" sz="2800" dirty="0">
                <a:solidFill>
                  <a:srgbClr val="000000"/>
                </a:solidFill>
                <a:latin typeface="Times New Roman" panose="02020603050405020304" pitchFamily="18" charset="0"/>
                <a:ea typeface="Times New Roman" panose="02020603050405020304" pitchFamily="18" charset="0"/>
              </a:rPr>
              <a:t>. </a:t>
            </a:r>
            <a:endParaRPr lang="fr-SN" sz="2800"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C1AF7805-943F-BC43-A736-9C1DF5A63281}"/>
              </a:ext>
            </a:extLst>
          </p:cNvPr>
          <p:cNvSpPr/>
          <p:nvPr/>
        </p:nvSpPr>
        <p:spPr>
          <a:xfrm>
            <a:off x="827584" y="4365104"/>
            <a:ext cx="3582144" cy="276999"/>
          </a:xfrm>
          <a:prstGeom prst="rect">
            <a:avLst/>
          </a:prstGeom>
        </p:spPr>
        <p:txBody>
          <a:bodyPr wrap="square">
            <a:spAutoFit/>
          </a:bodyPr>
          <a:lstStyle/>
          <a:p>
            <a:pPr>
              <a:spcAft>
                <a:spcPts val="1200"/>
              </a:spcAft>
            </a:pPr>
            <a:r>
              <a:rPr lang="fr-FR" sz="1200" b="1" i="1" u="sng" dirty="0">
                <a:solidFill>
                  <a:srgbClr val="0070C0"/>
                </a:solidFill>
                <a:latin typeface="Times New Roman" panose="02020603050405020304" pitchFamily="18" charset="0"/>
                <a:ea typeface="Calibri" panose="020F0502020204030204" pitchFamily="34" charset="0"/>
                <a:cs typeface="Arial" panose="020B0604020202020204" pitchFamily="34" charset="0"/>
              </a:rPr>
              <a:t>Source</a:t>
            </a:r>
            <a:r>
              <a:rPr lang="fr-FR" sz="1200" b="1" i="1" dirty="0">
                <a:solidFill>
                  <a:srgbClr val="C80000"/>
                </a:solidFill>
                <a:latin typeface="Times New Roman" panose="02020603050405020304" pitchFamily="18" charset="0"/>
                <a:ea typeface="Calibri" panose="020F0502020204030204" pitchFamily="34" charset="0"/>
                <a:cs typeface="Arial" panose="020B0604020202020204" pitchFamily="34" charset="0"/>
              </a:rPr>
              <a:t> </a:t>
            </a:r>
            <a:r>
              <a:rPr lang="fr-FR" sz="1200"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 Recensements scolaires -DPRE/MEN</a:t>
            </a:r>
            <a:endParaRPr lang="fr-SN" sz="1200" i="1" dirty="0">
              <a:solidFill>
                <a:srgbClr val="44546A"/>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3664166"/>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251520" y="8099"/>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Accès équitable  au programme enseignement secondaire général</a:t>
            </a:r>
            <a:endParaRPr kumimoji="0" lang="fr-FR" sz="3200" b="1" i="0" u="none" strike="noStrike" cap="none" normalizeH="0" baseline="0" dirty="0">
              <a:ln>
                <a:noFill/>
              </a:ln>
              <a:solidFill>
                <a:srgbClr val="7030A0"/>
              </a:solidFill>
              <a:effectLst/>
              <a:latin typeface="Cambria" pitchFamily="18" charset="0"/>
              <a:cs typeface="Arial" pitchFamily="34" charset="0"/>
            </a:endParaRPr>
          </a:p>
        </p:txBody>
      </p:sp>
      <p:sp>
        <p:nvSpPr>
          <p:cNvPr id="3" name="Rectangle 2"/>
          <p:cNvSpPr/>
          <p:nvPr/>
        </p:nvSpPr>
        <p:spPr>
          <a:xfrm>
            <a:off x="539552" y="476672"/>
            <a:ext cx="3914148" cy="369332"/>
          </a:xfrm>
          <a:prstGeom prst="rect">
            <a:avLst/>
          </a:prstGeom>
        </p:spPr>
        <p:txBody>
          <a:bodyPr wrap="none">
            <a:spAutoFit/>
          </a:bodyPr>
          <a:lstStyle/>
          <a:p>
            <a:pPr defTabSz="914400" fontAlgn="base">
              <a:spcBef>
                <a:spcPct val="0"/>
              </a:spcBef>
              <a:spcAft>
                <a:spcPct val="0"/>
              </a:spcAft>
            </a:pPr>
            <a:r>
              <a:rPr lang="fr-FR" b="1" dirty="0">
                <a:solidFill>
                  <a:srgbClr val="7030A0"/>
                </a:solidFill>
                <a:latin typeface="Cambria" pitchFamily="18" charset="0"/>
                <a:cs typeface="Arial" pitchFamily="34" charset="0"/>
              </a:rPr>
              <a:t>Bilan de l’accès au  Programme ESG</a:t>
            </a:r>
          </a:p>
        </p:txBody>
      </p:sp>
      <p:graphicFrame>
        <p:nvGraphicFramePr>
          <p:cNvPr id="2" name="Tableau 1">
            <a:extLst>
              <a:ext uri="{FF2B5EF4-FFF2-40B4-BE49-F238E27FC236}">
                <a16:creationId xmlns="" xmlns:a16="http://schemas.microsoft.com/office/drawing/2014/main" id="{83589116-7559-5D4F-8CC9-29D2A7ED9CDD}"/>
              </a:ext>
            </a:extLst>
          </p:cNvPr>
          <p:cNvGraphicFramePr>
            <a:graphicFrameLocks noGrp="1"/>
          </p:cNvGraphicFramePr>
          <p:nvPr>
            <p:extLst>
              <p:ext uri="{D42A27DB-BD31-4B8C-83A1-F6EECF244321}">
                <p14:modId xmlns:p14="http://schemas.microsoft.com/office/powerpoint/2010/main" val="3380209693"/>
              </p:ext>
            </p:extLst>
          </p:nvPr>
        </p:nvGraphicFramePr>
        <p:xfrm>
          <a:off x="611560" y="836712"/>
          <a:ext cx="7848872" cy="5436002"/>
        </p:xfrm>
        <a:graphic>
          <a:graphicData uri="http://schemas.openxmlformats.org/drawingml/2006/table">
            <a:tbl>
              <a:tblPr firstRow="1" firstCol="1" bandRow="1">
                <a:tableStyleId>{93296810-A885-4BE3-A3E7-6D5BEEA58F35}</a:tableStyleId>
              </a:tblPr>
              <a:tblGrid>
                <a:gridCol w="4182703">
                  <a:extLst>
                    <a:ext uri="{9D8B030D-6E8A-4147-A177-3AD203B41FA5}">
                      <a16:colId xmlns="" xmlns:a16="http://schemas.microsoft.com/office/drawing/2014/main" val="1170409658"/>
                    </a:ext>
                  </a:extLst>
                </a:gridCol>
                <a:gridCol w="1140895">
                  <a:extLst>
                    <a:ext uri="{9D8B030D-6E8A-4147-A177-3AD203B41FA5}">
                      <a16:colId xmlns="" xmlns:a16="http://schemas.microsoft.com/office/drawing/2014/main" val="2064388422"/>
                    </a:ext>
                  </a:extLst>
                </a:gridCol>
                <a:gridCol w="786105">
                  <a:extLst>
                    <a:ext uri="{9D8B030D-6E8A-4147-A177-3AD203B41FA5}">
                      <a16:colId xmlns="" xmlns:a16="http://schemas.microsoft.com/office/drawing/2014/main" val="111337734"/>
                    </a:ext>
                  </a:extLst>
                </a:gridCol>
                <a:gridCol w="885237">
                  <a:extLst>
                    <a:ext uri="{9D8B030D-6E8A-4147-A177-3AD203B41FA5}">
                      <a16:colId xmlns="" xmlns:a16="http://schemas.microsoft.com/office/drawing/2014/main" val="666823734"/>
                    </a:ext>
                  </a:extLst>
                </a:gridCol>
                <a:gridCol w="853932">
                  <a:extLst>
                    <a:ext uri="{9D8B030D-6E8A-4147-A177-3AD203B41FA5}">
                      <a16:colId xmlns="" xmlns:a16="http://schemas.microsoft.com/office/drawing/2014/main" val="2770741675"/>
                    </a:ext>
                  </a:extLst>
                </a:gridCol>
              </a:tblGrid>
              <a:tr h="590058">
                <a:tc>
                  <a:txBody>
                    <a:bodyPr/>
                    <a:lstStyle/>
                    <a:p>
                      <a:pPr algn="ctr"/>
                      <a:r>
                        <a:rPr lang="fr-SN" sz="1600" b="1" dirty="0">
                          <a:solidFill>
                            <a:srgbClr val="FF0000"/>
                          </a:solidFill>
                          <a:effectLst/>
                        </a:rPr>
                        <a:t>Indicateurs de résultats</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rgbClr val="FF0000"/>
                          </a:solidFill>
                          <a:effectLst/>
                        </a:rPr>
                        <a:t>Référence 2019</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rgbClr val="FF0000"/>
                          </a:solidFill>
                          <a:effectLst/>
                        </a:rPr>
                        <a:t>Prévu</a:t>
                      </a:r>
                    </a:p>
                    <a:p>
                      <a:pPr algn="ctr"/>
                      <a:r>
                        <a:rPr lang="fr-SN" sz="1600" b="1" dirty="0" smtClean="0">
                          <a:solidFill>
                            <a:srgbClr val="FF0000"/>
                          </a:solidFill>
                          <a:effectLst/>
                        </a:rPr>
                        <a:t>2021</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rgbClr val="FF0000"/>
                          </a:solidFill>
                          <a:effectLst/>
                        </a:rPr>
                        <a:t>Réalisé</a:t>
                      </a:r>
                    </a:p>
                    <a:p>
                      <a:pPr algn="ctr"/>
                      <a:r>
                        <a:rPr lang="fr-SN" sz="1600" b="1" dirty="0" smtClean="0">
                          <a:solidFill>
                            <a:srgbClr val="FF0000"/>
                          </a:solidFill>
                          <a:effectLst/>
                        </a:rPr>
                        <a:t>2021</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rgbClr val="FF0000"/>
                          </a:solidFill>
                          <a:effectLst/>
                        </a:rPr>
                        <a:t>Écart</a:t>
                      </a:r>
                    </a:p>
                    <a:p>
                      <a:pPr algn="ctr"/>
                      <a:r>
                        <a:rPr lang="fr-SN" sz="1600" b="1" dirty="0">
                          <a:solidFill>
                            <a:srgbClr val="FF0000"/>
                          </a:solidFill>
                          <a:effectLst/>
                        </a:rPr>
                        <a:t>R-P</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29727740"/>
                  </a:ext>
                </a:extLst>
              </a:tr>
              <a:tr h="491716">
                <a:tc>
                  <a:txBody>
                    <a:bodyPr/>
                    <a:lstStyle/>
                    <a:p>
                      <a:pPr algn="l"/>
                      <a:r>
                        <a:rPr lang="fr-SN" sz="1600" b="1" dirty="0">
                          <a:solidFill>
                            <a:srgbClr val="FF0000"/>
                          </a:solidFill>
                          <a:effectLst/>
                        </a:rPr>
                        <a:t>TBS des garçons au Secondaire</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40,57%</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28,4%</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39,3%</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81693021"/>
                  </a:ext>
                </a:extLst>
              </a:tr>
              <a:tr h="491716">
                <a:tc>
                  <a:txBody>
                    <a:bodyPr/>
                    <a:lstStyle/>
                    <a:p>
                      <a:pPr algn="l"/>
                      <a:r>
                        <a:rPr lang="fr-SN" sz="1600" b="1" dirty="0">
                          <a:solidFill>
                            <a:srgbClr val="FF0000"/>
                          </a:solidFill>
                          <a:effectLst/>
                        </a:rPr>
                        <a:t>TBS des filles au Secondaire</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49,17%</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32,7%</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52,7%</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13637685"/>
                  </a:ext>
                </a:extLst>
              </a:tr>
              <a:tr h="491716">
                <a:tc>
                  <a:txBody>
                    <a:bodyPr/>
                    <a:lstStyle/>
                    <a:p>
                      <a:pPr algn="l"/>
                      <a:r>
                        <a:rPr lang="fr-SN" sz="1600" b="1" dirty="0">
                          <a:solidFill>
                            <a:srgbClr val="FF0000"/>
                          </a:solidFill>
                          <a:effectLst/>
                        </a:rPr>
                        <a:t>TBS global au Secondaire</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44,75%</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30,5%</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45,8%</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1,80%</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15778000"/>
                  </a:ext>
                </a:extLst>
              </a:tr>
              <a:tr h="518584">
                <a:tc>
                  <a:txBody>
                    <a:bodyPr/>
                    <a:lstStyle/>
                    <a:p>
                      <a:pPr algn="l"/>
                      <a:r>
                        <a:rPr lang="fr-SN" sz="1600" b="1" dirty="0">
                          <a:solidFill>
                            <a:srgbClr val="FF0000"/>
                          </a:solidFill>
                          <a:effectLst/>
                        </a:rPr>
                        <a:t>Part des nouveaux inscrits garçons en seconde scientifique </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26,0%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37,2%</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27,3%</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57131739"/>
                  </a:ext>
                </a:extLst>
              </a:tr>
              <a:tr h="518584">
                <a:tc>
                  <a:txBody>
                    <a:bodyPr/>
                    <a:lstStyle/>
                    <a:p>
                      <a:pPr algn="l"/>
                      <a:r>
                        <a:rPr lang="fr-SN" sz="1600" b="1" dirty="0">
                          <a:solidFill>
                            <a:srgbClr val="FF0000"/>
                          </a:solidFill>
                          <a:effectLst/>
                        </a:rPr>
                        <a:t>Part des nouvelles inscrites filles en seconde scientifique en seconde générale</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34,0%</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25,7%</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3,20%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45884576"/>
                  </a:ext>
                </a:extLst>
              </a:tr>
              <a:tr h="518584">
                <a:tc>
                  <a:txBody>
                    <a:bodyPr/>
                    <a:lstStyle/>
                    <a:p>
                      <a:pPr algn="l"/>
                      <a:r>
                        <a:rPr lang="fr-SN" sz="1600" b="1" dirty="0">
                          <a:solidFill>
                            <a:srgbClr val="FF0000"/>
                          </a:solidFill>
                          <a:effectLst/>
                        </a:rPr>
                        <a:t>Part des nouveaux inscrits (total) en seconde scientifique en seconde générale</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24,1%</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35,5%</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26,4%</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00839037"/>
                  </a:ext>
                </a:extLst>
              </a:tr>
              <a:tr h="777876">
                <a:tc>
                  <a:txBody>
                    <a:bodyPr/>
                    <a:lstStyle/>
                    <a:p>
                      <a:pPr algn="l"/>
                      <a:r>
                        <a:rPr lang="fr-SN" sz="1600" b="1" dirty="0">
                          <a:solidFill>
                            <a:srgbClr val="FF0000"/>
                          </a:solidFill>
                          <a:effectLst/>
                        </a:rPr>
                        <a:t>Part des effectifs inscrits dans les séries scientifiques dans les effectifs du Secondaire général (total)</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26,0%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37,2%</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27,3%</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11816476"/>
                  </a:ext>
                </a:extLst>
              </a:tr>
              <a:tr h="518584">
                <a:tc>
                  <a:txBody>
                    <a:bodyPr/>
                    <a:lstStyle/>
                    <a:p>
                      <a:pPr algn="l"/>
                      <a:r>
                        <a:rPr lang="fr-SN" sz="1600" b="1" dirty="0">
                          <a:solidFill>
                            <a:srgbClr val="FF0000"/>
                          </a:solidFill>
                          <a:effectLst/>
                        </a:rPr>
                        <a:t>Part des effectifs du privé dans les effectifs du Secondaire général</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29,5%</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27,8% </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26,8%</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69835101"/>
                  </a:ext>
                </a:extLst>
              </a:tr>
              <a:tr h="518584">
                <a:tc>
                  <a:txBody>
                    <a:bodyPr/>
                    <a:lstStyle/>
                    <a:p>
                      <a:pPr algn="l"/>
                      <a:r>
                        <a:rPr lang="fr-SN" sz="1600" b="1" dirty="0">
                          <a:solidFill>
                            <a:srgbClr val="FF0000"/>
                          </a:solidFill>
                          <a:effectLst/>
                        </a:rPr>
                        <a:t>Part du communautaire dans les effectifs du Secondaire général</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0,4% </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12314175"/>
                  </a:ext>
                </a:extLst>
              </a:tr>
            </a:tbl>
          </a:graphicData>
        </a:graphic>
      </p:graphicFrame>
    </p:spTree>
    <p:extLst>
      <p:ext uri="{BB962C8B-B14F-4D97-AF65-F5344CB8AC3E}">
        <p14:creationId xmlns:p14="http://schemas.microsoft.com/office/powerpoint/2010/main" val="10804741"/>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251520" y="8099"/>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Accès équitable  au programme enseignement secondaire général</a:t>
            </a:r>
            <a:endParaRPr kumimoji="0" lang="fr-FR" sz="3200" b="1" i="0" u="none" strike="noStrike" cap="none" normalizeH="0" baseline="0" dirty="0">
              <a:ln>
                <a:noFill/>
              </a:ln>
              <a:solidFill>
                <a:srgbClr val="7030A0"/>
              </a:solidFill>
              <a:effectLst/>
              <a:latin typeface="Cambria" pitchFamily="18" charset="0"/>
              <a:cs typeface="Arial" pitchFamily="34" charset="0"/>
            </a:endParaRPr>
          </a:p>
        </p:txBody>
      </p:sp>
      <p:graphicFrame>
        <p:nvGraphicFramePr>
          <p:cNvPr id="5" name="Graphique 4">
            <a:extLst>
              <a:ext uri="{FF2B5EF4-FFF2-40B4-BE49-F238E27FC236}">
                <a16:creationId xmlns="" xmlns:a16="http://schemas.microsoft.com/office/drawing/2014/main" id="{E4AB80DF-5D96-44E4-AB28-FE5B63BA3B42}"/>
              </a:ext>
            </a:extLst>
          </p:cNvPr>
          <p:cNvGraphicFramePr>
            <a:graphicFrameLocks/>
          </p:cNvGraphicFramePr>
          <p:nvPr>
            <p:extLst>
              <p:ext uri="{D42A27DB-BD31-4B8C-83A1-F6EECF244321}">
                <p14:modId xmlns:p14="http://schemas.microsoft.com/office/powerpoint/2010/main" val="3435749538"/>
              </p:ext>
            </p:extLst>
          </p:nvPr>
        </p:nvGraphicFramePr>
        <p:xfrm>
          <a:off x="755576" y="548680"/>
          <a:ext cx="7632848"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6673821"/>
      </p:ext>
    </p:extLst>
  </p:cSld>
  <p:clrMapOvr>
    <a:masterClrMapping/>
  </p:clrMapOvr>
  <p:transition spd="med">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18654D1-3F10-C14B-BFE8-F6E94F3F9CB7}"/>
              </a:ext>
            </a:extLst>
          </p:cNvPr>
          <p:cNvSpPr/>
          <p:nvPr/>
        </p:nvSpPr>
        <p:spPr>
          <a:xfrm>
            <a:off x="683568" y="764704"/>
            <a:ext cx="7776864" cy="5478423"/>
          </a:xfrm>
          <a:prstGeom prst="rect">
            <a:avLst/>
          </a:prstGeom>
        </p:spPr>
        <p:txBody>
          <a:bodyPr wrap="square">
            <a:spAutoFit/>
          </a:bodyPr>
          <a:lstStyle/>
          <a:p>
            <a:pPr algn="just"/>
            <a:r>
              <a:rPr lang="fr-FR" sz="2200" dirty="0" smtClean="0">
                <a:latin typeface="Times New Roman" panose="02020603050405020304" pitchFamily="18" charset="0"/>
                <a:cs typeface="Times New Roman" panose="02020603050405020304" pitchFamily="18" charset="0"/>
              </a:rPr>
              <a:t>Le </a:t>
            </a:r>
            <a:r>
              <a:rPr lang="fr-FR" sz="2200" dirty="0">
                <a:latin typeface="Times New Roman" panose="02020603050405020304" pitchFamily="18" charset="0"/>
                <a:cs typeface="Times New Roman" panose="02020603050405020304" pitchFamily="18" charset="0"/>
              </a:rPr>
              <a:t>TBS s’est accru de 1,15 </a:t>
            </a:r>
            <a:r>
              <a:rPr lang="fr-FR" sz="2200" dirty="0" smtClean="0">
                <a:latin typeface="Times New Roman" panose="02020603050405020304" pitchFamily="18" charset="0"/>
                <a:cs typeface="Times New Roman" panose="02020603050405020304" pitchFamily="18" charset="0"/>
              </a:rPr>
              <a:t>en </a:t>
            </a:r>
            <a:r>
              <a:rPr lang="fr-FR" sz="2200" dirty="0">
                <a:latin typeface="Times New Roman" panose="02020603050405020304" pitchFamily="18" charset="0"/>
                <a:cs typeface="Times New Roman" panose="02020603050405020304" pitchFamily="18" charset="0"/>
              </a:rPr>
              <a:t>passant de 44,75% en 2020 à 45,8% en 2021. La cible prévue en 2021 est dépassée avec un écart positif de 15,3 </a:t>
            </a:r>
            <a:r>
              <a:rPr lang="fr-FR" sz="2200" dirty="0" smtClean="0">
                <a:latin typeface="Times New Roman" panose="02020603050405020304" pitchFamily="18" charset="0"/>
                <a:cs typeface="Times New Roman" panose="02020603050405020304" pitchFamily="18" charset="0"/>
              </a:rPr>
              <a:t>.</a:t>
            </a:r>
            <a:endParaRPr lang="fr-SN" sz="2200" dirty="0">
              <a:latin typeface="Times New Roman" panose="02020603050405020304" pitchFamily="18" charset="0"/>
              <a:cs typeface="Times New Roman" panose="02020603050405020304" pitchFamily="18" charset="0"/>
            </a:endParaRPr>
          </a:p>
          <a:p>
            <a:pPr algn="just"/>
            <a:r>
              <a:rPr lang="fr-FR" sz="2200" dirty="0">
                <a:latin typeface="Times New Roman" panose="02020603050405020304" pitchFamily="18" charset="0"/>
                <a:cs typeface="Times New Roman" panose="02020603050405020304" pitchFamily="18" charset="0"/>
              </a:rPr>
              <a:t>La part des nouveaux </a:t>
            </a:r>
            <a:r>
              <a:rPr lang="fr-FR" sz="2200" dirty="0" smtClean="0">
                <a:latin typeface="Times New Roman" panose="02020603050405020304" pitchFamily="18" charset="0"/>
                <a:cs typeface="Times New Roman" panose="02020603050405020304" pitchFamily="18" charset="0"/>
              </a:rPr>
              <a:t>inscrits en </a:t>
            </a:r>
            <a:r>
              <a:rPr lang="fr-FR" sz="2200" dirty="0">
                <a:latin typeface="Times New Roman" panose="02020603050405020304" pitchFamily="18" charset="0"/>
                <a:cs typeface="Times New Roman" panose="02020603050405020304" pitchFamily="18" charset="0"/>
              </a:rPr>
              <a:t>seconde générale s’est accrue. Elle passe de 24,1% en 2020 à 26.4% en 2021, soit un gain de </a:t>
            </a:r>
            <a:r>
              <a:rPr lang="fr-FR" sz="2200" dirty="0" smtClean="0">
                <a:latin typeface="Times New Roman" panose="02020603050405020304" pitchFamily="18" charset="0"/>
                <a:cs typeface="Times New Roman" panose="02020603050405020304" pitchFamily="18" charset="0"/>
              </a:rPr>
              <a:t>2,3. </a:t>
            </a:r>
          </a:p>
          <a:p>
            <a:pPr algn="just"/>
            <a:r>
              <a:rPr lang="fr-FR" sz="2200" dirty="0" smtClean="0">
                <a:latin typeface="Times New Roman" panose="02020603050405020304" pitchFamily="18" charset="0"/>
                <a:cs typeface="Times New Roman" panose="02020603050405020304" pitchFamily="18" charset="0"/>
              </a:rPr>
              <a:t>On </a:t>
            </a:r>
            <a:r>
              <a:rPr lang="fr-FR" sz="2200" dirty="0">
                <a:latin typeface="Times New Roman" panose="02020603050405020304" pitchFamily="18" charset="0"/>
                <a:cs typeface="Times New Roman" panose="02020603050405020304" pitchFamily="18" charset="0"/>
              </a:rPr>
              <a:t>note par ailleurs que la proportion des garçons dans les effectifs des nouveaux inscrits en seconde scientifique demeure plus </a:t>
            </a:r>
            <a:r>
              <a:rPr lang="fr-FR" sz="2200" dirty="0" smtClean="0">
                <a:latin typeface="Times New Roman" panose="02020603050405020304" pitchFamily="18" charset="0"/>
                <a:cs typeface="Times New Roman" panose="02020603050405020304" pitchFamily="18" charset="0"/>
              </a:rPr>
              <a:t>importante. </a:t>
            </a:r>
          </a:p>
          <a:p>
            <a:pPr algn="just"/>
            <a:r>
              <a:rPr lang="fr-FR" sz="2200" dirty="0" smtClean="0">
                <a:latin typeface="Times New Roman" panose="02020603050405020304" pitchFamily="18" charset="0"/>
                <a:cs typeface="Times New Roman" panose="02020603050405020304" pitchFamily="18" charset="0"/>
              </a:rPr>
              <a:t>Des </a:t>
            </a:r>
            <a:r>
              <a:rPr lang="fr-FR" sz="2200" dirty="0">
                <a:latin typeface="Times New Roman" panose="02020603050405020304" pitchFamily="18" charset="0"/>
                <a:cs typeface="Times New Roman" panose="02020603050405020304" pitchFamily="18" charset="0"/>
              </a:rPr>
              <a:t>dispositions doivent être prises pour booster l’accès des filles aux séries scientifiques.</a:t>
            </a:r>
          </a:p>
          <a:p>
            <a:pPr algn="just"/>
            <a:r>
              <a:rPr lang="fr-FR" sz="2200" dirty="0">
                <a:latin typeface="Times New Roman" panose="02020603050405020304" pitchFamily="18" charset="0"/>
                <a:cs typeface="Times New Roman" panose="02020603050405020304" pitchFamily="18" charset="0"/>
              </a:rPr>
              <a:t>La part des effectifs des séries scientifiques du privé a enregistré une </a:t>
            </a:r>
            <a:r>
              <a:rPr lang="fr-FR" sz="2200" dirty="0" smtClean="0">
                <a:latin typeface="Times New Roman" panose="02020603050405020304" pitchFamily="18" charset="0"/>
                <a:cs typeface="Times New Roman" panose="02020603050405020304" pitchFamily="18" charset="0"/>
              </a:rPr>
              <a:t>baisse </a:t>
            </a:r>
            <a:r>
              <a:rPr lang="fr-FR" sz="2200" dirty="0">
                <a:latin typeface="Times New Roman" panose="02020603050405020304" pitchFamily="18" charset="0"/>
                <a:cs typeface="Times New Roman" panose="02020603050405020304" pitchFamily="18" charset="0"/>
              </a:rPr>
              <a:t>en passant de29,5% en 2020 à 26,8% en 2021, soit une perte de </a:t>
            </a:r>
            <a:r>
              <a:rPr lang="fr-FR" sz="2200" dirty="0" smtClean="0">
                <a:latin typeface="Times New Roman" panose="02020603050405020304" pitchFamily="18" charset="0"/>
                <a:cs typeface="Times New Roman" panose="02020603050405020304" pitchFamily="18" charset="0"/>
              </a:rPr>
              <a:t>2,7. </a:t>
            </a:r>
          </a:p>
          <a:p>
            <a:pPr algn="just"/>
            <a:r>
              <a:rPr lang="fr-FR" sz="2200" dirty="0" smtClean="0">
                <a:latin typeface="Times New Roman" panose="02020603050405020304" pitchFamily="18" charset="0"/>
                <a:cs typeface="Times New Roman" panose="02020603050405020304" pitchFamily="18" charset="0"/>
              </a:rPr>
              <a:t>Aussi</a:t>
            </a:r>
            <a:r>
              <a:rPr lang="fr-FR" sz="2200" dirty="0">
                <a:latin typeface="Times New Roman" panose="02020603050405020304" pitchFamily="18" charset="0"/>
                <a:cs typeface="Times New Roman" panose="02020603050405020304" pitchFamily="18" charset="0"/>
              </a:rPr>
              <a:t>, le résultat enregistré en 2021 se situe en-deçà des cibles fixées en 2021 et 2022.</a:t>
            </a:r>
            <a:endParaRPr lang="fr-SN" sz="2200" dirty="0">
              <a:latin typeface="Times New Roman" panose="02020603050405020304" pitchFamily="18" charset="0"/>
              <a:cs typeface="Times New Roman" panose="02020603050405020304" pitchFamily="18" charset="0"/>
            </a:endParaRPr>
          </a:p>
          <a:p>
            <a:endParaRPr lang="fr-SN" sz="2000" dirty="0">
              <a:effectLst/>
            </a:endParaRPr>
          </a:p>
        </p:txBody>
      </p:sp>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348663950"/>
              </p:ext>
            </p:extLst>
          </p:nvPr>
        </p:nvGraphicFramePr>
        <p:xfrm>
          <a:off x="467543" y="188640"/>
          <a:ext cx="8208913" cy="6336704"/>
        </p:xfrm>
        <a:graphic>
          <a:graphicData uri="http://schemas.openxmlformats.org/drawingml/2006/table">
            <a:tbl>
              <a:tblPr/>
              <a:tblGrid>
                <a:gridCol w="3456385">
                  <a:extLst>
                    <a:ext uri="{9D8B030D-6E8A-4147-A177-3AD203B41FA5}">
                      <a16:colId xmlns="" xmlns:a16="http://schemas.microsoft.com/office/drawing/2014/main" val="20000"/>
                    </a:ext>
                  </a:extLst>
                </a:gridCol>
                <a:gridCol w="4752528">
                  <a:extLst>
                    <a:ext uri="{9D8B030D-6E8A-4147-A177-3AD203B41FA5}">
                      <a16:colId xmlns="" xmlns:a16="http://schemas.microsoft.com/office/drawing/2014/main" val="20001"/>
                    </a:ext>
                  </a:extLst>
                </a:gridCol>
              </a:tblGrid>
              <a:tr h="643895">
                <a:tc>
                  <a:txBody>
                    <a:bodyPr/>
                    <a:lstStyle/>
                    <a:p>
                      <a:pPr algn="ctr">
                        <a:lnSpc>
                          <a:spcPct val="115000"/>
                        </a:lnSpc>
                        <a:spcAft>
                          <a:spcPts val="0"/>
                        </a:spcAft>
                      </a:pPr>
                      <a:r>
                        <a:rPr lang="fr-FR" sz="2000" b="1" dirty="0">
                          <a:solidFill>
                            <a:schemeClr val="tx1"/>
                          </a:solidFill>
                          <a:latin typeface="Cambria" panose="02040503050406030204" pitchFamily="18" charset="0"/>
                          <a:ea typeface="Cambria" panose="02040503050406030204" pitchFamily="18" charset="0"/>
                          <a:cs typeface="Times New Roman"/>
                        </a:rPr>
                        <a:t>Difficultés</a:t>
                      </a:r>
                      <a:r>
                        <a:rPr lang="fr-FR" sz="2000" b="1" baseline="0" dirty="0">
                          <a:solidFill>
                            <a:schemeClr val="tx1"/>
                          </a:solidFill>
                          <a:latin typeface="Cambria" panose="02040503050406030204" pitchFamily="18" charset="0"/>
                          <a:ea typeface="Cambria" panose="02040503050406030204" pitchFamily="18" charset="0"/>
                          <a:cs typeface="Times New Roman"/>
                        </a:rPr>
                        <a:t> rencontrées</a:t>
                      </a:r>
                      <a:endParaRPr lang="fr-FR" sz="2000" dirty="0">
                        <a:solidFill>
                          <a:schemeClr val="tx1"/>
                        </a:solidFill>
                        <a:latin typeface="Cambria" panose="02040503050406030204" pitchFamily="18" charset="0"/>
                        <a:ea typeface="Cambria" panose="02040503050406030204" pitchFamily="18" charset="0"/>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dirty="0">
                          <a:solidFill>
                            <a:schemeClr val="tx1"/>
                          </a:solidFill>
                          <a:latin typeface="Cambria" panose="02040503050406030204" pitchFamily="18" charset="0"/>
                          <a:ea typeface="Cambria" panose="02040503050406030204" pitchFamily="18" charset="0"/>
                          <a:cs typeface="Times New Roman"/>
                        </a:rPr>
                        <a:t>Défis /Recommandations</a:t>
                      </a:r>
                      <a:endParaRPr lang="fr-FR" sz="2000" dirty="0">
                        <a:solidFill>
                          <a:schemeClr val="tx1"/>
                        </a:solidFill>
                        <a:latin typeface="Cambria" panose="02040503050406030204" pitchFamily="18" charset="0"/>
                        <a:ea typeface="Cambria" panose="02040503050406030204" pitchFamily="18" charset="0"/>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extLst>
                  <a:ext uri="{0D108BD9-81ED-4DB2-BD59-A6C34878D82A}">
                    <a16:rowId xmlns="" xmlns:a16="http://schemas.microsoft.com/office/drawing/2014/main" val="10000"/>
                  </a:ext>
                </a:extLst>
              </a:tr>
              <a:tr h="5692809">
                <a:tc>
                  <a:txBody>
                    <a:bodyPr/>
                    <a:lstStyle/>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faiblesse du ratio </a:t>
                      </a:r>
                      <a:r>
                        <a:rPr kumimoji="0" lang="fr-FR" sz="24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d’encadrement</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 </a:t>
                      </a:r>
                      <a:r>
                        <a:rPr kumimoji="0" lang="fr-FR" sz="24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insuffisance </a:t>
                      </a:r>
                      <a:r>
                        <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de </a:t>
                      </a:r>
                      <a:r>
                        <a:rPr kumimoji="0" lang="fr-FR" sz="24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séances de </a:t>
                      </a:r>
                      <a:r>
                        <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remédiation </a:t>
                      </a:r>
                      <a:endParaRPr kumimoji="0" lang="fr-FR" sz="24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endPar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sz="24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Traçabilité de la contribution des </a:t>
                      </a:r>
                      <a:r>
                        <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collectivités </a:t>
                      </a:r>
                      <a:r>
                        <a:rPr kumimoji="0" lang="fr-FR" sz="24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territoriales</a:t>
                      </a:r>
                      <a:endPar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endParaRPr>
                    </a:p>
                    <a:p>
                      <a:pPr marL="285750" lvl="0" indent="-285750">
                        <a:buFont typeface="Wingdings" panose="05000000000000000000" pitchFamily="2" charset="2"/>
                        <a:buChar char="§"/>
                      </a:pPr>
                      <a:endPar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85750" lvl="0" indent="-285750">
                        <a:buFont typeface="Arial" panose="020B0604020202020204" pitchFamily="34" charset="0"/>
                        <a:buChar char="•"/>
                      </a:pPr>
                      <a:r>
                        <a:rPr kumimoji="0" lang="fr-FR" sz="2000" kern="1200" dirty="0">
                          <a:solidFill>
                            <a:schemeClr val="tx1"/>
                          </a:solidFill>
                          <a:effectLst/>
                          <a:latin typeface="Cambria" panose="02040503050406030204" pitchFamily="18" charset="0"/>
                          <a:ea typeface="Cambria" panose="02040503050406030204" pitchFamily="18" charset="0"/>
                          <a:cs typeface="+mn-cs"/>
                        </a:rPr>
                        <a:t>Mettre en place </a:t>
                      </a: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un </a:t>
                      </a:r>
                      <a:r>
                        <a:rPr kumimoji="0" lang="fr-FR" sz="2000" kern="1200" dirty="0">
                          <a:solidFill>
                            <a:schemeClr val="tx1"/>
                          </a:solidFill>
                          <a:effectLst/>
                          <a:latin typeface="Cambria" panose="02040503050406030204" pitchFamily="18" charset="0"/>
                          <a:ea typeface="Cambria" panose="02040503050406030204" pitchFamily="18" charset="0"/>
                          <a:cs typeface="+mn-cs"/>
                        </a:rPr>
                        <a:t>dispositif fonctionnel de </a:t>
                      </a: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suivi</a:t>
                      </a:r>
                      <a:r>
                        <a:rPr kumimoji="0" lang="fr-FR" sz="2000" kern="1200" baseline="0" dirty="0" smtClean="0">
                          <a:solidFill>
                            <a:schemeClr val="tx1"/>
                          </a:solidFill>
                          <a:effectLst/>
                          <a:latin typeface="Cambria" panose="02040503050406030204" pitchFamily="18" charset="0"/>
                          <a:ea typeface="Cambria" panose="02040503050406030204" pitchFamily="18" charset="0"/>
                          <a:cs typeface="+mn-cs"/>
                        </a:rPr>
                        <a:t> </a:t>
                      </a: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des </a:t>
                      </a:r>
                      <a:r>
                        <a:rPr kumimoji="0" lang="fr-FR" sz="2000" kern="1200" dirty="0">
                          <a:solidFill>
                            <a:schemeClr val="tx1"/>
                          </a:solidFill>
                          <a:effectLst/>
                          <a:latin typeface="Cambria" panose="02040503050406030204" pitchFamily="18" charset="0"/>
                          <a:ea typeface="Cambria" panose="02040503050406030204" pitchFamily="18" charset="0"/>
                          <a:cs typeface="+mn-cs"/>
                        </a:rPr>
                        <a:t>performances des </a:t>
                      </a: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élèves;</a:t>
                      </a:r>
                    </a:p>
                    <a:p>
                      <a:pPr marL="285750" lvl="0" indent="-285750">
                        <a:buFont typeface="Arial" panose="020B0604020202020204" pitchFamily="34" charset="0"/>
                        <a:buChar char="•"/>
                      </a:pP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 </a:t>
                      </a:r>
                      <a:r>
                        <a:rPr kumimoji="0" lang="fr-FR" sz="2000" kern="1200" dirty="0">
                          <a:solidFill>
                            <a:schemeClr val="tx1"/>
                          </a:solidFill>
                          <a:effectLst/>
                          <a:latin typeface="Cambria" panose="02040503050406030204" pitchFamily="18" charset="0"/>
                          <a:ea typeface="Cambria" panose="02040503050406030204" pitchFamily="18" charset="0"/>
                          <a:cs typeface="+mn-cs"/>
                        </a:rPr>
                        <a:t>systématiser  la mise en œuvre de plans de remédiation </a:t>
                      </a:r>
                      <a:endParaRPr kumimoji="0" lang="fr-FR" sz="2000" kern="1200" dirty="0" smtClean="0">
                        <a:solidFill>
                          <a:schemeClr val="tx1"/>
                        </a:solidFill>
                        <a:effectLst/>
                        <a:latin typeface="Cambria" panose="02040503050406030204" pitchFamily="18" charset="0"/>
                        <a:ea typeface="Cambria" panose="02040503050406030204" pitchFamily="18" charset="0"/>
                        <a:cs typeface="+mn-cs"/>
                      </a:endParaRPr>
                    </a:p>
                    <a:p>
                      <a:pPr marL="285750" lvl="0" indent="-285750">
                        <a:buFont typeface="Arial" panose="020B0604020202020204" pitchFamily="34" charset="0"/>
                        <a:buChar char="•"/>
                      </a:pP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Mettre </a:t>
                      </a:r>
                      <a:r>
                        <a:rPr kumimoji="0" lang="fr-FR" sz="2000" kern="1200" dirty="0">
                          <a:solidFill>
                            <a:schemeClr val="tx1"/>
                          </a:solidFill>
                          <a:effectLst/>
                          <a:latin typeface="Cambria" panose="02040503050406030204" pitchFamily="18" charset="0"/>
                          <a:ea typeface="Cambria" panose="02040503050406030204" pitchFamily="18" charset="0"/>
                          <a:cs typeface="+mn-cs"/>
                        </a:rPr>
                        <a:t>en œuvre un dispositif </a:t>
                      </a: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de </a:t>
                      </a:r>
                      <a:r>
                        <a:rPr kumimoji="0" lang="fr-FR" sz="2000" kern="1200" dirty="0">
                          <a:solidFill>
                            <a:schemeClr val="tx1"/>
                          </a:solidFill>
                          <a:effectLst/>
                          <a:latin typeface="Cambria" panose="02040503050406030204" pitchFamily="18" charset="0"/>
                          <a:ea typeface="Cambria" panose="02040503050406030204" pitchFamily="18" charset="0"/>
                          <a:cs typeface="+mn-cs"/>
                        </a:rPr>
                        <a:t>suivi-évaluation des CDP/PAQEEB/FA (au niveau IEF/IA/établissement)</a:t>
                      </a:r>
                    </a:p>
                    <a:p>
                      <a:pPr marL="285750" lvl="0" indent="-285750">
                        <a:buFont typeface="Arial" panose="020B0604020202020204" pitchFamily="34" charset="0"/>
                        <a:buChar char="•"/>
                      </a:pPr>
                      <a:r>
                        <a:rPr kumimoji="0" lang="fr-FR" sz="2000" kern="1200" dirty="0">
                          <a:solidFill>
                            <a:schemeClr val="tx1"/>
                          </a:solidFill>
                          <a:effectLst/>
                          <a:latin typeface="Cambria" panose="02040503050406030204" pitchFamily="18" charset="0"/>
                          <a:ea typeface="Cambria" panose="02040503050406030204" pitchFamily="18" charset="0"/>
                          <a:cs typeface="+mn-cs"/>
                        </a:rPr>
                        <a:t>Mettre </a:t>
                      </a: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aux normes les</a:t>
                      </a:r>
                      <a:r>
                        <a:rPr kumimoji="0" lang="fr-FR" sz="2000" kern="1200" baseline="0" dirty="0" smtClean="0">
                          <a:solidFill>
                            <a:schemeClr val="tx1"/>
                          </a:solidFill>
                          <a:effectLst/>
                          <a:latin typeface="Cambria" panose="02040503050406030204" pitchFamily="18" charset="0"/>
                          <a:ea typeface="Cambria" panose="02040503050406030204" pitchFamily="18" charset="0"/>
                          <a:cs typeface="+mn-cs"/>
                        </a:rPr>
                        <a:t> C</a:t>
                      </a: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FA </a:t>
                      </a:r>
                      <a:r>
                        <a:rPr kumimoji="0" lang="fr-FR" sz="2000" kern="1200" dirty="0">
                          <a:solidFill>
                            <a:schemeClr val="tx1"/>
                          </a:solidFill>
                          <a:effectLst/>
                          <a:latin typeface="Cambria" panose="02040503050406030204" pitchFamily="18" charset="0"/>
                          <a:ea typeface="Cambria" panose="02040503050406030204" pitchFamily="18" charset="0"/>
                          <a:cs typeface="+mn-cs"/>
                        </a:rPr>
                        <a:t>implantées dans les CEM/lycées</a:t>
                      </a:r>
                    </a:p>
                    <a:p>
                      <a:pPr marL="285750" lvl="0" indent="-285750">
                        <a:buFont typeface="Arial" panose="020B0604020202020204" pitchFamily="34" charset="0"/>
                        <a:buChar char="•"/>
                      </a:pP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Renforcer </a:t>
                      </a:r>
                      <a:r>
                        <a:rPr kumimoji="0" lang="fr-FR" sz="2000" kern="1200" dirty="0">
                          <a:solidFill>
                            <a:schemeClr val="tx1"/>
                          </a:solidFill>
                          <a:effectLst/>
                          <a:latin typeface="Cambria" panose="02040503050406030204" pitchFamily="18" charset="0"/>
                          <a:ea typeface="Cambria" panose="02040503050406030204" pitchFamily="18" charset="0"/>
                          <a:cs typeface="+mn-cs"/>
                        </a:rPr>
                        <a:t>l’accès, notamment des filles, aux séries et filières scientifiques</a:t>
                      </a:r>
                    </a:p>
                    <a:p>
                      <a:pPr marL="285750" lvl="0" indent="-285750">
                        <a:buFont typeface="Arial" panose="020B0604020202020204" pitchFamily="34" charset="0"/>
                        <a:buChar char="•"/>
                      </a:pPr>
                      <a:r>
                        <a:rPr kumimoji="0" lang="fr-FR" sz="2000" b="0"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Allouer aux structures des enseignants ayant le profil ad</a:t>
                      </a:r>
                      <a:r>
                        <a:rPr kumimoji="0" lang="fr-FR" sz="2000" b="0" i="0" u="none" strike="noStrike" cap="none" normalizeH="0" baseline="0" dirty="0" smtClean="0">
                          <a:ln>
                            <a:noFill/>
                          </a:ln>
                          <a:solidFill>
                            <a:schemeClr val="tx1"/>
                          </a:solidFill>
                          <a:effectLst/>
                          <a:latin typeface="Calibri"/>
                          <a:ea typeface="Times New Roman" pitchFamily="18" charset="0"/>
                          <a:cs typeface="Calibri" pitchFamily="34" charset="0"/>
                        </a:rPr>
                        <a:t>é</a:t>
                      </a:r>
                      <a:r>
                        <a:rPr kumimoji="0" lang="fr-FR" sz="2000" b="0"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quat (math</a:t>
                      </a:r>
                      <a:r>
                        <a:rPr kumimoji="0" lang="fr-FR" sz="2000" b="0" i="0" u="none" strike="noStrike" cap="none" normalizeH="0" baseline="0" dirty="0" smtClean="0">
                          <a:ln>
                            <a:noFill/>
                          </a:ln>
                          <a:solidFill>
                            <a:schemeClr val="tx1"/>
                          </a:solidFill>
                          <a:effectLst/>
                          <a:latin typeface="Calibri"/>
                          <a:ea typeface="Times New Roman" pitchFamily="18" charset="0"/>
                          <a:cs typeface="Calibri" pitchFamily="34" charset="0"/>
                        </a:rPr>
                        <a:t>é</a:t>
                      </a:r>
                      <a:r>
                        <a:rPr kumimoji="0" lang="fr-FR" sz="2000" b="0"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matiques</a:t>
                      </a:r>
                      <a:r>
                        <a:rPr kumimoji="0" lang="fr-FR" sz="2000" b="0" i="0" u="none" strike="noStrike" cap="none" normalizeH="0" baseline="0" dirty="0">
                          <a:ln>
                            <a:noFill/>
                          </a:ln>
                          <a:solidFill>
                            <a:schemeClr val="tx1"/>
                          </a:solidFill>
                          <a:effectLst/>
                          <a:latin typeface="Cambria" pitchFamily="18" charset="0"/>
                          <a:ea typeface="Times New Roman" pitchFamily="18" charset="0"/>
                          <a:cs typeface="Calibri" pitchFamily="34" charset="0"/>
                        </a:rPr>
                        <a:t>, la philosophie, les sciences </a:t>
                      </a:r>
                      <a:r>
                        <a:rPr kumimoji="0" lang="fr-FR" sz="2000" b="0"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physiques, espagnol </a:t>
                      </a:r>
                      <a:r>
                        <a:rPr kumimoji="0" lang="fr-FR" sz="2000" b="0" i="0" u="none" strike="noStrike" cap="none" normalizeH="0" baseline="0" dirty="0">
                          <a:ln>
                            <a:noFill/>
                          </a:ln>
                          <a:solidFill>
                            <a:schemeClr val="tx1"/>
                          </a:solidFill>
                          <a:effectLst/>
                          <a:latin typeface="Cambria" pitchFamily="18" charset="0"/>
                          <a:ea typeface="Times New Roman" pitchFamily="18" charset="0"/>
                          <a:cs typeface="Calibri" pitchFamily="34" charset="0"/>
                        </a:rPr>
                        <a:t>et </a:t>
                      </a:r>
                      <a:r>
                        <a:rPr kumimoji="0" lang="fr-FR" sz="2000" b="0"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les </a:t>
                      </a:r>
                      <a:r>
                        <a:rPr kumimoji="0" lang="fr-FR" sz="2000" b="0" i="0" u="none" strike="noStrike" cap="none" normalizeH="0" baseline="0" dirty="0">
                          <a:ln>
                            <a:noFill/>
                          </a:ln>
                          <a:solidFill>
                            <a:schemeClr val="tx1"/>
                          </a:solidFill>
                          <a:effectLst/>
                          <a:latin typeface="Cambria" pitchFamily="18" charset="0"/>
                          <a:ea typeface="Times New Roman" pitchFamily="18" charset="0"/>
                          <a:cs typeface="Calibri" pitchFamily="34" charset="0"/>
                        </a:rPr>
                        <a:t>l</a:t>
                      </a:r>
                      <a:r>
                        <a:rPr kumimoji="0" lang="fr-FR" sz="2000" b="0"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ettres modernes)</a:t>
                      </a:r>
                      <a:endParaRPr kumimoji="0" lang="fr-FR" sz="2000" u="none" kern="1200" dirty="0">
                        <a:solidFill>
                          <a:schemeClr val="tx1"/>
                        </a:solidFill>
                        <a:effectLst/>
                        <a:latin typeface="Cambria" panose="02040503050406030204" pitchFamily="18" charset="0"/>
                        <a:ea typeface="Cambria" panose="02040503050406030204" pitchFamily="18" charset="0"/>
                        <a:cs typeface="+mn-cs"/>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1687527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460425" y="441538"/>
            <a:ext cx="84604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2400" dirty="0">
                <a:solidFill>
                  <a:srgbClr val="7030A0"/>
                </a:solidFill>
                <a:latin typeface="Algerian" pitchFamily="82" charset="0"/>
              </a:rPr>
              <a:t>EDUCATION DE BASE DES JEUNES ET DES ADULTES (EBJA</a:t>
            </a:r>
            <a:r>
              <a:rPr lang="fr-FR" sz="3600" dirty="0">
                <a:solidFill>
                  <a:srgbClr val="7030A0"/>
                </a:solidFill>
                <a:latin typeface="Algerian" pitchFamily="82" charset="0"/>
              </a:rPr>
              <a:t>)  </a:t>
            </a:r>
          </a:p>
        </p:txBody>
      </p:sp>
      <p:pic>
        <p:nvPicPr>
          <p:cNvPr id="7" name="Image 6">
            <a:extLst>
              <a:ext uri="{FF2B5EF4-FFF2-40B4-BE49-F238E27FC236}">
                <a16:creationId xmlns="" xmlns:a16="http://schemas.microsoft.com/office/drawing/2014/main" id="{68AC63D8-6434-AE45-8B9A-80B96163FA6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84784"/>
            <a:ext cx="6984776" cy="4248472"/>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460425" y="441538"/>
            <a:ext cx="84604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2400" dirty="0">
                <a:solidFill>
                  <a:srgbClr val="7030A0"/>
                </a:solidFill>
                <a:latin typeface="Algerian" pitchFamily="82" charset="0"/>
              </a:rPr>
              <a:t>EDUCATION DE BASE DES JEUNES ET DES ADULTES (EBJA</a:t>
            </a:r>
            <a:r>
              <a:rPr lang="fr-FR" sz="3600" dirty="0">
                <a:solidFill>
                  <a:srgbClr val="7030A0"/>
                </a:solidFill>
                <a:latin typeface="Algerian" pitchFamily="82" charset="0"/>
              </a:rPr>
              <a:t>)  </a:t>
            </a:r>
          </a:p>
        </p:txBody>
      </p:sp>
      <p:sp>
        <p:nvSpPr>
          <p:cNvPr id="2" name="Rectangle 1">
            <a:extLst>
              <a:ext uri="{FF2B5EF4-FFF2-40B4-BE49-F238E27FC236}">
                <a16:creationId xmlns="" xmlns:a16="http://schemas.microsoft.com/office/drawing/2014/main" id="{DBF9C570-66BF-5148-BC9C-4F43CAADFB45}"/>
              </a:ext>
            </a:extLst>
          </p:cNvPr>
          <p:cNvSpPr/>
          <p:nvPr/>
        </p:nvSpPr>
        <p:spPr>
          <a:xfrm>
            <a:off x="460425" y="1264305"/>
            <a:ext cx="8288039" cy="5296835"/>
          </a:xfrm>
          <a:prstGeom prst="rect">
            <a:avLst/>
          </a:prstGeom>
        </p:spPr>
        <p:txBody>
          <a:bodyPr wrap="square">
            <a:spAutoFit/>
          </a:bodyPr>
          <a:lstStyle/>
          <a:p>
            <a:pPr algn="just">
              <a:lnSpc>
                <a:spcPct val="107000"/>
              </a:lnSpc>
              <a:spcAft>
                <a:spcPts val="800"/>
              </a:spcAft>
            </a:pPr>
            <a:endParaRPr lang="fr-FR" sz="2000" dirty="0" smtClean="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800"/>
              </a:spcAft>
            </a:pPr>
            <a:r>
              <a:rPr lang="fr-FR" sz="2000" b="1" dirty="0" smtClean="0">
                <a:latin typeface="Times New Roman" panose="02020603050405020304" pitchFamily="18" charset="0"/>
                <a:ea typeface="Calibri" panose="020F0502020204030204" pitchFamily="34" charset="0"/>
                <a:cs typeface="Arial" panose="020B0604020202020204" pitchFamily="34" charset="0"/>
              </a:rPr>
              <a:t>Sous-secteur stratégique, constitué:</a:t>
            </a:r>
          </a:p>
          <a:p>
            <a:pPr marL="285750" indent="-285750" algn="just">
              <a:lnSpc>
                <a:spcPct val="107000"/>
              </a:lnSpc>
              <a:spcAft>
                <a:spcPts val="800"/>
              </a:spcAft>
              <a:buFontTx/>
              <a:buChar char="-"/>
            </a:pPr>
            <a:r>
              <a:rPr lang="fr-FR" sz="2000" b="1" dirty="0">
                <a:latin typeface="Times New Roman" panose="02020603050405020304" pitchFamily="18" charset="0"/>
                <a:ea typeface="Calibri" panose="020F0502020204030204" pitchFamily="34" charset="0"/>
                <a:cs typeface="Arial" panose="020B0604020202020204" pitchFamily="34" charset="0"/>
              </a:rPr>
              <a:t>d</a:t>
            </a:r>
            <a:r>
              <a:rPr lang="fr-FR" sz="2000" b="1" dirty="0" smtClean="0">
                <a:latin typeface="Times New Roman" panose="02020603050405020304" pitchFamily="18" charset="0"/>
                <a:ea typeface="Calibri" panose="020F0502020204030204" pitchFamily="34" charset="0"/>
                <a:cs typeface="Arial" panose="020B0604020202020204" pitchFamily="34" charset="0"/>
              </a:rPr>
              <a:t>e l’alphabétisation </a:t>
            </a:r>
            <a:r>
              <a:rPr lang="fr-FR" sz="2000" b="1" dirty="0">
                <a:latin typeface="Times New Roman" panose="02020603050405020304" pitchFamily="18" charset="0"/>
                <a:ea typeface="Calibri" panose="020F0502020204030204" pitchFamily="34" charset="0"/>
                <a:cs typeface="Arial" panose="020B0604020202020204" pitchFamily="34" charset="0"/>
              </a:rPr>
              <a:t>fonctionnelle des personnes âgées de 15 ans et plus, </a:t>
            </a:r>
          </a:p>
          <a:p>
            <a:pPr marL="285750" indent="-285750" algn="just">
              <a:lnSpc>
                <a:spcPct val="107000"/>
              </a:lnSpc>
              <a:spcAft>
                <a:spcPts val="800"/>
              </a:spcAft>
              <a:buFontTx/>
              <a:buChar char="-"/>
            </a:pPr>
            <a:r>
              <a:rPr lang="fr-FR" sz="2000" b="1" dirty="0" smtClean="0">
                <a:latin typeface="Times New Roman" panose="02020603050405020304" pitchFamily="18" charset="0"/>
                <a:ea typeface="Calibri" panose="020F0502020204030204" pitchFamily="34" charset="0"/>
                <a:cs typeface="Arial" panose="020B0604020202020204" pitchFamily="34" charset="0"/>
              </a:rPr>
              <a:t>des </a:t>
            </a:r>
            <a:r>
              <a:rPr lang="fr-FR" sz="2000" b="1" dirty="0">
                <a:latin typeface="Times New Roman" panose="02020603050405020304" pitchFamily="18" charset="0"/>
                <a:ea typeface="Calibri" panose="020F0502020204030204" pitchFamily="34" charset="0"/>
                <a:cs typeface="Arial" panose="020B0604020202020204" pitchFamily="34" charset="0"/>
              </a:rPr>
              <a:t>écoles communautaires de base et </a:t>
            </a:r>
            <a:r>
              <a:rPr lang="fr-FR" sz="2000" b="1" dirty="0" smtClean="0">
                <a:latin typeface="Times New Roman" panose="02020603050405020304" pitchFamily="18" charset="0"/>
                <a:ea typeface="Calibri" panose="020F0502020204030204" pitchFamily="34" charset="0"/>
                <a:cs typeface="Arial" panose="020B0604020202020204" pitchFamily="34" charset="0"/>
              </a:rPr>
              <a:t>des </a:t>
            </a:r>
            <a:r>
              <a:rPr lang="fr-FR" sz="2000" b="1" dirty="0">
                <a:latin typeface="Times New Roman" panose="02020603050405020304" pitchFamily="18" charset="0"/>
                <a:ea typeface="Calibri" panose="020F0502020204030204" pitchFamily="34" charset="0"/>
                <a:cs typeface="Arial" panose="020B0604020202020204" pitchFamily="34" charset="0"/>
              </a:rPr>
              <a:t>classes passerelles. </a:t>
            </a:r>
            <a:endParaRPr lang="fr-FR" sz="2000" b="1" dirty="0" smtClean="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800"/>
              </a:spcAft>
            </a:pPr>
            <a:r>
              <a:rPr lang="fr-FR" sz="2000" b="1" dirty="0" smtClean="0">
                <a:latin typeface="Times New Roman" panose="02020603050405020304" pitchFamily="18" charset="0"/>
                <a:ea typeface="Calibri" panose="020F0502020204030204" pitchFamily="34" charset="0"/>
                <a:cs typeface="Arial" panose="020B0604020202020204" pitchFamily="34" charset="0"/>
              </a:rPr>
              <a:t>Il comprend deux </a:t>
            </a:r>
            <a:r>
              <a:rPr lang="fr-FR" sz="2000" b="1" dirty="0">
                <a:latin typeface="Times New Roman" panose="02020603050405020304" pitchFamily="18" charset="0"/>
                <a:ea typeface="Calibri" panose="020F0502020204030204" pitchFamily="34" charset="0"/>
                <a:cs typeface="Arial" panose="020B0604020202020204" pitchFamily="34" charset="0"/>
              </a:rPr>
              <a:t>types de structures que </a:t>
            </a:r>
            <a:r>
              <a:rPr lang="fr-FR" sz="2000" b="1" dirty="0" smtClean="0">
                <a:latin typeface="Times New Roman" panose="02020603050405020304" pitchFamily="18" charset="0"/>
                <a:ea typeface="Calibri" panose="020F0502020204030204" pitchFamily="34" charset="0"/>
                <a:cs typeface="Arial" panose="020B0604020202020204" pitchFamily="34" charset="0"/>
              </a:rPr>
              <a:t>sont:</a:t>
            </a:r>
          </a:p>
          <a:p>
            <a:pPr algn="just">
              <a:lnSpc>
                <a:spcPct val="107000"/>
              </a:lnSpc>
              <a:spcAft>
                <a:spcPts val="800"/>
              </a:spcAft>
            </a:pPr>
            <a:r>
              <a:rPr lang="fr-FR" sz="2000" b="1" dirty="0" smtClean="0">
                <a:latin typeface="Times New Roman" panose="02020603050405020304" pitchFamily="18" charset="0"/>
                <a:ea typeface="Calibri" panose="020F0502020204030204" pitchFamily="34" charset="0"/>
                <a:cs typeface="Arial" panose="020B0604020202020204" pitchFamily="34" charset="0"/>
              </a:rPr>
              <a:t>-  </a:t>
            </a:r>
            <a:r>
              <a:rPr lang="fr-FR" sz="2000" b="1" dirty="0">
                <a:latin typeface="Times New Roman" panose="02020603050405020304" pitchFamily="18" charset="0"/>
                <a:ea typeface="Calibri" panose="020F0502020204030204" pitchFamily="34" charset="0"/>
                <a:cs typeface="Arial" panose="020B0604020202020204" pitchFamily="34" charset="0"/>
              </a:rPr>
              <a:t>les classes d’alphabétisation fonctionnelle (CAF) et </a:t>
            </a:r>
            <a:r>
              <a:rPr lang="fr-FR" sz="2000" b="1" dirty="0" smtClean="0">
                <a:latin typeface="Times New Roman" panose="02020603050405020304" pitchFamily="18" charset="0"/>
                <a:ea typeface="Calibri" panose="020F0502020204030204" pitchFamily="34" charset="0"/>
                <a:cs typeface="Arial" panose="020B0604020202020204" pitchFamily="34" charset="0"/>
              </a:rPr>
              <a:t>les </a:t>
            </a:r>
            <a:r>
              <a:rPr lang="fr-FR" sz="2000" b="1" dirty="0">
                <a:latin typeface="Times New Roman" panose="02020603050405020304" pitchFamily="18" charset="0"/>
                <a:ea typeface="Calibri" panose="020F0502020204030204" pitchFamily="34" charset="0"/>
                <a:cs typeface="Arial" panose="020B0604020202020204" pitchFamily="34" charset="0"/>
              </a:rPr>
              <a:t>modèles alternatifs composés des </a:t>
            </a:r>
            <a:r>
              <a:rPr lang="fr-FR" sz="2000" b="1" dirty="0" smtClean="0">
                <a:latin typeface="Times New Roman" panose="02020603050405020304" pitchFamily="18" charset="0"/>
                <a:ea typeface="Calibri" panose="020F0502020204030204" pitchFamily="34" charset="0"/>
                <a:cs typeface="Arial" panose="020B0604020202020204" pitchFamily="34" charset="0"/>
              </a:rPr>
              <a:t>Ecoles </a:t>
            </a:r>
            <a:r>
              <a:rPr lang="fr-FR" sz="2000" b="1" dirty="0">
                <a:latin typeface="Times New Roman" panose="02020603050405020304" pitchFamily="18" charset="0"/>
                <a:ea typeface="Calibri" panose="020F0502020204030204" pitchFamily="34" charset="0"/>
                <a:cs typeface="Arial" panose="020B0604020202020204" pitchFamily="34" charset="0"/>
              </a:rPr>
              <a:t>Communautaire de Base (ECB) et des classes passerelles (inexistant dans la région).</a:t>
            </a:r>
            <a:endParaRPr lang="fr-SN" b="1"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1200"/>
              </a:spcAft>
            </a:pPr>
            <a:r>
              <a:rPr lang="fr-FR" sz="2000" b="1" dirty="0">
                <a:latin typeface="Times New Roman" panose="02020603050405020304" pitchFamily="18" charset="0"/>
                <a:ea typeface="Calibri" panose="020F0502020204030204" pitchFamily="34" charset="0"/>
                <a:cs typeface="Arial" panose="020B0604020202020204" pitchFamily="34" charset="0"/>
              </a:rPr>
              <a:t>L’alphabétisation par les langues nationales </a:t>
            </a:r>
            <a:r>
              <a:rPr lang="fr-FR" sz="2000" b="1" dirty="0" smtClean="0">
                <a:latin typeface="Times New Roman" panose="02020603050405020304" pitchFamily="18" charset="0"/>
                <a:ea typeface="Calibri" panose="020F0502020204030204" pitchFamily="34" charset="0"/>
                <a:cs typeface="Arial" panose="020B0604020202020204" pitchFamily="34" charset="0"/>
              </a:rPr>
              <a:t>a pour finalité de permettre l’insertion  des citoyens sénégalais non scolarisés et les déscolarisés précoces dans le tissu social culturel et économique du pays.</a:t>
            </a:r>
          </a:p>
          <a:p>
            <a:pPr algn="just">
              <a:lnSpc>
                <a:spcPct val="107000"/>
              </a:lnSpc>
              <a:spcAft>
                <a:spcPts val="1200"/>
              </a:spcAft>
            </a:pPr>
            <a:endParaRPr lang="fr-FR" sz="20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1200"/>
              </a:spcAft>
            </a:pPr>
            <a:r>
              <a:rPr lang="fr-FR" sz="2000" dirty="0" smtClean="0">
                <a:latin typeface="Times New Roman" panose="02020603050405020304" pitchFamily="18" charset="0"/>
                <a:ea typeface="Calibri" panose="020F0502020204030204" pitchFamily="34" charset="0"/>
                <a:cs typeface="Arial" panose="020B0604020202020204" pitchFamily="34" charset="0"/>
              </a:rPr>
              <a:t> </a:t>
            </a:r>
            <a:endParaRPr lang="fr-SN"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1128501"/>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241811" y="75982"/>
            <a:ext cx="84604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rgbClr val="7030A0"/>
                </a:solidFill>
                <a:effectLst/>
                <a:latin typeface="Cambria" pitchFamily="18" charset="0"/>
                <a:ea typeface="Times New Roman" pitchFamily="18" charset="0"/>
                <a:cs typeface="Arial" pitchFamily="34" charset="0"/>
              </a:rPr>
              <a:t>PROGRAMME</a:t>
            </a:r>
            <a:r>
              <a:rPr kumimoji="0" lang="fr-FR" b="1" i="0" u="none" strike="noStrike" cap="none" normalizeH="0" baseline="0" dirty="0">
                <a:ln>
                  <a:noFill/>
                </a:ln>
                <a:solidFill>
                  <a:srgbClr val="7030A0"/>
                </a:solidFill>
                <a:effectLst/>
                <a:latin typeface="Calibri"/>
                <a:ea typeface="Times New Roman" pitchFamily="18" charset="0"/>
                <a:cs typeface="Arial" pitchFamily="34" charset="0"/>
              </a:rPr>
              <a:t> </a:t>
            </a:r>
            <a:r>
              <a:rPr kumimoji="0" lang="fr-FR" b="1" i="0" u="none" strike="noStrike" cap="none" normalizeH="0" baseline="0" dirty="0">
                <a:ln>
                  <a:noFill/>
                </a:ln>
                <a:solidFill>
                  <a:srgbClr val="7030A0"/>
                </a:solidFill>
                <a:effectLst/>
                <a:latin typeface="Cambria" pitchFamily="18" charset="0"/>
                <a:ea typeface="Times New Roman" pitchFamily="18" charset="0"/>
                <a:cs typeface="Arial" pitchFamily="34" charset="0"/>
              </a:rPr>
              <a:t>: EDUCATION DE BASE DES JEUNES ET DES ADULTES (EBJA)  </a:t>
            </a:r>
            <a:endParaRPr kumimoji="0" lang="fr-FR" sz="2800" b="0" i="0" u="none" strike="noStrike" cap="none" normalizeH="0" baseline="0" dirty="0">
              <a:ln>
                <a:noFill/>
              </a:ln>
              <a:solidFill>
                <a:srgbClr val="7030A0"/>
              </a:solidFill>
              <a:effectLst/>
              <a:latin typeface="Arial" pitchFamily="34" charset="0"/>
              <a:cs typeface="Arial" pitchFamily="34" charset="0"/>
            </a:endParaRPr>
          </a:p>
        </p:txBody>
      </p:sp>
      <p:sp>
        <p:nvSpPr>
          <p:cNvPr id="20" name="Rectangle 19">
            <a:extLst>
              <a:ext uri="{FF2B5EF4-FFF2-40B4-BE49-F238E27FC236}">
                <a16:creationId xmlns="" xmlns:a16="http://schemas.microsoft.com/office/drawing/2014/main" id="{73CFCF4E-968F-C242-BEED-6198884924A5}"/>
              </a:ext>
            </a:extLst>
          </p:cNvPr>
          <p:cNvSpPr/>
          <p:nvPr/>
        </p:nvSpPr>
        <p:spPr>
          <a:xfrm>
            <a:off x="611560" y="445314"/>
            <a:ext cx="1649426" cy="338554"/>
          </a:xfrm>
          <a:prstGeom prst="rect">
            <a:avLst/>
          </a:prstGeom>
        </p:spPr>
        <p:txBody>
          <a:bodyPr wrap="none">
            <a:spAutoFit/>
          </a:bodyPr>
          <a:lstStyle/>
          <a:p>
            <a:r>
              <a:rPr lang="fr-FR" sz="1600" b="1" dirty="0">
                <a:solidFill>
                  <a:srgbClr val="7030A0"/>
                </a:solidFill>
                <a:latin typeface="Cambria" pitchFamily="18" charset="0"/>
              </a:rPr>
              <a:t>Accès équitable</a:t>
            </a:r>
            <a:endParaRPr lang="fr-FR" sz="1600" dirty="0">
              <a:solidFill>
                <a:srgbClr val="7030A0"/>
              </a:solidFill>
              <a:latin typeface="Cambria" pitchFamily="18" charset="0"/>
            </a:endParaRPr>
          </a:p>
        </p:txBody>
      </p:sp>
      <p:graphicFrame>
        <p:nvGraphicFramePr>
          <p:cNvPr id="2" name="Tableau 1">
            <a:extLst>
              <a:ext uri="{FF2B5EF4-FFF2-40B4-BE49-F238E27FC236}">
                <a16:creationId xmlns="" xmlns:a16="http://schemas.microsoft.com/office/drawing/2014/main" id="{9983BFB7-B574-4AA9-890A-744153B15B52}"/>
              </a:ext>
            </a:extLst>
          </p:cNvPr>
          <p:cNvGraphicFramePr>
            <a:graphicFrameLocks noGrp="1"/>
          </p:cNvGraphicFramePr>
          <p:nvPr>
            <p:extLst>
              <p:ext uri="{D42A27DB-BD31-4B8C-83A1-F6EECF244321}">
                <p14:modId xmlns:p14="http://schemas.microsoft.com/office/powerpoint/2010/main" val="3896742172"/>
              </p:ext>
            </p:extLst>
          </p:nvPr>
        </p:nvGraphicFramePr>
        <p:xfrm>
          <a:off x="421323" y="865138"/>
          <a:ext cx="8280920" cy="5917118"/>
        </p:xfrm>
        <a:graphic>
          <a:graphicData uri="http://schemas.openxmlformats.org/drawingml/2006/table">
            <a:tbl>
              <a:tblPr firstRow="1" firstCol="1" bandRow="1">
                <a:tableStyleId>{5C22544A-7EE6-4342-B048-85BDC9FD1C3A}</a:tableStyleId>
              </a:tblPr>
              <a:tblGrid>
                <a:gridCol w="3384376">
                  <a:extLst>
                    <a:ext uri="{9D8B030D-6E8A-4147-A177-3AD203B41FA5}">
                      <a16:colId xmlns="" xmlns:a16="http://schemas.microsoft.com/office/drawing/2014/main" val="3289823851"/>
                    </a:ext>
                  </a:extLst>
                </a:gridCol>
                <a:gridCol w="1080120">
                  <a:extLst>
                    <a:ext uri="{9D8B030D-6E8A-4147-A177-3AD203B41FA5}">
                      <a16:colId xmlns="" xmlns:a16="http://schemas.microsoft.com/office/drawing/2014/main" val="775415267"/>
                    </a:ext>
                  </a:extLst>
                </a:gridCol>
                <a:gridCol w="1008112">
                  <a:extLst>
                    <a:ext uri="{9D8B030D-6E8A-4147-A177-3AD203B41FA5}">
                      <a16:colId xmlns="" xmlns:a16="http://schemas.microsoft.com/office/drawing/2014/main" val="3632436817"/>
                    </a:ext>
                  </a:extLst>
                </a:gridCol>
                <a:gridCol w="936104">
                  <a:extLst>
                    <a:ext uri="{9D8B030D-6E8A-4147-A177-3AD203B41FA5}">
                      <a16:colId xmlns="" xmlns:a16="http://schemas.microsoft.com/office/drawing/2014/main" val="3441179086"/>
                    </a:ext>
                  </a:extLst>
                </a:gridCol>
                <a:gridCol w="941872">
                  <a:extLst>
                    <a:ext uri="{9D8B030D-6E8A-4147-A177-3AD203B41FA5}">
                      <a16:colId xmlns="" xmlns:a16="http://schemas.microsoft.com/office/drawing/2014/main" val="2343153249"/>
                    </a:ext>
                  </a:extLst>
                </a:gridCol>
                <a:gridCol w="930336">
                  <a:extLst>
                    <a:ext uri="{9D8B030D-6E8A-4147-A177-3AD203B41FA5}">
                      <a16:colId xmlns="" xmlns:a16="http://schemas.microsoft.com/office/drawing/2014/main" val="2983810598"/>
                    </a:ext>
                  </a:extLst>
                </a:gridCol>
              </a:tblGrid>
              <a:tr h="921165">
                <a:tc>
                  <a:txBody>
                    <a:bodyPr/>
                    <a:lstStyle/>
                    <a:p>
                      <a:pPr algn="ctr">
                        <a:spcAft>
                          <a:spcPts val="0"/>
                        </a:spcAft>
                      </a:pPr>
                      <a:r>
                        <a:rPr lang="fr-FR" sz="1600" dirty="0">
                          <a:solidFill>
                            <a:schemeClr val="tx1"/>
                          </a:solidFill>
                          <a:effectLst/>
                        </a:rPr>
                        <a:t>Indicateurs de résultats</a:t>
                      </a:r>
                      <a:endParaRPr lang="fr-SN"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dirty="0">
                          <a:solidFill>
                            <a:schemeClr val="tx1"/>
                          </a:solidFill>
                          <a:effectLst/>
                        </a:rPr>
                        <a:t>Référence 2020</a:t>
                      </a:r>
                      <a:endParaRPr lang="fr-SN"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dirty="0">
                          <a:solidFill>
                            <a:schemeClr val="tx1"/>
                          </a:solidFill>
                          <a:effectLst/>
                        </a:rPr>
                        <a:t>Cible</a:t>
                      </a:r>
                      <a:endParaRPr lang="fr-SN" sz="1400" dirty="0">
                        <a:solidFill>
                          <a:schemeClr val="tx1"/>
                        </a:solidFill>
                        <a:effectLst/>
                      </a:endParaRPr>
                    </a:p>
                    <a:p>
                      <a:pPr algn="ctr">
                        <a:spcAft>
                          <a:spcPts val="0"/>
                        </a:spcAft>
                      </a:pPr>
                      <a:r>
                        <a:rPr lang="fr-FR" sz="1400" dirty="0">
                          <a:solidFill>
                            <a:schemeClr val="tx1"/>
                          </a:solidFill>
                          <a:effectLst/>
                        </a:rPr>
                        <a:t>2021</a:t>
                      </a:r>
                      <a:endParaRPr lang="fr-SN"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dirty="0">
                          <a:solidFill>
                            <a:schemeClr val="tx1"/>
                          </a:solidFill>
                          <a:effectLst/>
                        </a:rPr>
                        <a:t>Réalisé</a:t>
                      </a:r>
                      <a:endParaRPr lang="fr-SN" sz="1400" dirty="0">
                        <a:solidFill>
                          <a:schemeClr val="tx1"/>
                        </a:solidFill>
                        <a:effectLst/>
                      </a:endParaRPr>
                    </a:p>
                    <a:p>
                      <a:pPr algn="ctr">
                        <a:spcAft>
                          <a:spcPts val="0"/>
                        </a:spcAft>
                      </a:pPr>
                      <a:r>
                        <a:rPr lang="fr-FR" sz="1400" dirty="0">
                          <a:solidFill>
                            <a:schemeClr val="tx1"/>
                          </a:solidFill>
                          <a:effectLst/>
                        </a:rPr>
                        <a:t>2021</a:t>
                      </a:r>
                      <a:endParaRPr lang="fr-SN"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dirty="0">
                          <a:solidFill>
                            <a:schemeClr val="tx1"/>
                          </a:solidFill>
                          <a:effectLst/>
                        </a:rPr>
                        <a:t>Écart</a:t>
                      </a:r>
                      <a:endParaRPr lang="fr-SN" sz="1400" dirty="0">
                        <a:solidFill>
                          <a:schemeClr val="tx1"/>
                        </a:solidFill>
                        <a:effectLst/>
                      </a:endParaRPr>
                    </a:p>
                    <a:p>
                      <a:pPr algn="ctr">
                        <a:spcAft>
                          <a:spcPts val="0"/>
                        </a:spcAft>
                      </a:pPr>
                      <a:r>
                        <a:rPr lang="fr-FR" sz="1400" dirty="0">
                          <a:solidFill>
                            <a:schemeClr val="tx1"/>
                          </a:solidFill>
                          <a:effectLst/>
                        </a:rPr>
                        <a:t>R-C</a:t>
                      </a:r>
                      <a:endParaRPr lang="fr-SN"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dirty="0">
                          <a:solidFill>
                            <a:schemeClr val="tx1"/>
                          </a:solidFill>
                          <a:effectLst/>
                        </a:rPr>
                        <a:t>Écart</a:t>
                      </a:r>
                      <a:endParaRPr lang="fr-SN" sz="1400" dirty="0">
                        <a:solidFill>
                          <a:schemeClr val="tx1"/>
                        </a:solidFill>
                        <a:effectLst/>
                      </a:endParaRPr>
                    </a:p>
                    <a:p>
                      <a:pPr algn="ctr">
                        <a:spcAft>
                          <a:spcPts val="0"/>
                        </a:spcAft>
                      </a:pPr>
                      <a:r>
                        <a:rPr lang="fr-FR" sz="1400" dirty="0">
                          <a:solidFill>
                            <a:schemeClr val="tx1"/>
                          </a:solidFill>
                          <a:effectLst/>
                        </a:rPr>
                        <a:t>Réal-</a:t>
                      </a:r>
                      <a:r>
                        <a:rPr lang="fr-FR" sz="1400" dirty="0" err="1">
                          <a:solidFill>
                            <a:schemeClr val="tx1"/>
                          </a:solidFill>
                          <a:effectLst/>
                        </a:rPr>
                        <a:t>Référ</a:t>
                      </a:r>
                      <a:r>
                        <a:rPr lang="fr-FR" sz="1400" dirty="0">
                          <a:solidFill>
                            <a:schemeClr val="tx1"/>
                          </a:solidFill>
                          <a:effectLst/>
                        </a:rPr>
                        <a:t>.</a:t>
                      </a:r>
                      <a:endParaRPr lang="fr-SN"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66262632"/>
                  </a:ext>
                </a:extLst>
              </a:tr>
              <a:tr h="701747">
                <a:tc>
                  <a:txBody>
                    <a:bodyPr/>
                    <a:lstStyle/>
                    <a:p>
                      <a:pPr>
                        <a:spcAft>
                          <a:spcPts val="0"/>
                        </a:spcAft>
                      </a:pPr>
                      <a:r>
                        <a:rPr lang="fr-FR" sz="1600" dirty="0">
                          <a:solidFill>
                            <a:schemeClr val="tx1"/>
                          </a:solidFill>
                          <a:effectLst/>
                        </a:rPr>
                        <a:t>Nombre d'adultes âgés de 15 ans et plus alphabétisés dans les CAF</a:t>
                      </a:r>
                      <a:endParaRPr lang="fr-SN"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1196</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1350</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rPr>
                        <a:t>1350</a:t>
                      </a:r>
                      <a:endParaRPr lang="fr-SN" sz="18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rPr>
                        <a:t>0</a:t>
                      </a:r>
                      <a:endParaRPr lang="fr-SN" sz="18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rPr>
                        <a:t>154</a:t>
                      </a:r>
                      <a:endParaRPr lang="fr-SN" sz="18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5683841"/>
                  </a:ext>
                </a:extLst>
              </a:tr>
              <a:tr h="921165">
                <a:tc>
                  <a:txBody>
                    <a:bodyPr/>
                    <a:lstStyle/>
                    <a:p>
                      <a:pPr>
                        <a:spcAft>
                          <a:spcPts val="0"/>
                        </a:spcAft>
                      </a:pPr>
                      <a:r>
                        <a:rPr lang="fr-FR" sz="1600" dirty="0">
                          <a:solidFill>
                            <a:schemeClr val="tx1"/>
                          </a:solidFill>
                          <a:effectLst/>
                        </a:rPr>
                        <a:t>Effectifs inscrits dans les modèles alternatifs (ECB et Classes passerelles)</a:t>
                      </a:r>
                      <a:endParaRPr lang="fr-SN"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ND</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1126</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1118</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08</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rPr>
                        <a:t>-</a:t>
                      </a:r>
                      <a:endParaRPr lang="fr-SN" sz="18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46753323"/>
                  </a:ext>
                </a:extLst>
              </a:tr>
              <a:tr h="935663">
                <a:tc>
                  <a:txBody>
                    <a:bodyPr/>
                    <a:lstStyle/>
                    <a:p>
                      <a:pPr>
                        <a:spcAft>
                          <a:spcPts val="0"/>
                        </a:spcAft>
                      </a:pPr>
                      <a:r>
                        <a:rPr lang="fr-FR" sz="1600" dirty="0">
                          <a:solidFill>
                            <a:schemeClr val="tx1"/>
                          </a:solidFill>
                          <a:effectLst/>
                        </a:rPr>
                        <a:t>Taux d’abandon dans les structures EBJA (CAF, ECB, classes passerelles) chaque année</a:t>
                      </a:r>
                      <a:endParaRPr lang="fr-SN"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rPr>
                        <a:t>11,56%</a:t>
                      </a:r>
                      <a:endParaRPr lang="fr-SN" sz="18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4%</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18,90%</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14,9%</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7,43%</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02664497"/>
                  </a:ext>
                </a:extLst>
              </a:tr>
              <a:tr h="1403494">
                <a:tc>
                  <a:txBody>
                    <a:bodyPr/>
                    <a:lstStyle/>
                    <a:p>
                      <a:pPr>
                        <a:spcAft>
                          <a:spcPts val="0"/>
                        </a:spcAft>
                      </a:pPr>
                      <a:r>
                        <a:rPr lang="fr-FR" sz="1600" b="1" kern="1200" dirty="0">
                          <a:solidFill>
                            <a:schemeClr val="tx1"/>
                          </a:solidFill>
                          <a:effectLst/>
                          <a:latin typeface="+mn-lt"/>
                          <a:ea typeface="+mn-ea"/>
                          <a:cs typeface="+mn-cs"/>
                        </a:rPr>
                        <a:t>Pourcentage d’enfants des daara préscolaires qui atteignent les compétences minimales requises en Coran, éducation religieuse, pré-lecture et logico mathématique</a:t>
                      </a:r>
                      <a:endParaRPr lang="fr-SN"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kern="1200" dirty="0">
                          <a:solidFill>
                            <a:schemeClr val="tx1"/>
                          </a:solidFill>
                          <a:effectLst/>
                          <a:latin typeface="+mn-lt"/>
                          <a:ea typeface="+mn-ea"/>
                          <a:cs typeface="+mn-cs"/>
                        </a:rPr>
                        <a:t>ND</a:t>
                      </a:r>
                      <a:endParaRPr lang="fr-S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kern="1200" dirty="0">
                          <a:solidFill>
                            <a:schemeClr val="tx1"/>
                          </a:solidFill>
                          <a:effectLst/>
                          <a:latin typeface="+mn-lt"/>
                          <a:ea typeface="+mn-ea"/>
                          <a:cs typeface="+mn-cs"/>
                        </a:rPr>
                        <a:t>100%</a:t>
                      </a:r>
                      <a:endParaRPr lang="fr-S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kern="1200" dirty="0">
                          <a:solidFill>
                            <a:schemeClr val="tx1"/>
                          </a:solidFill>
                          <a:effectLst/>
                          <a:latin typeface="+mn-lt"/>
                          <a:ea typeface="+mn-ea"/>
                          <a:cs typeface="+mn-cs"/>
                        </a:rPr>
                        <a:t>ND</a:t>
                      </a:r>
                      <a:endParaRPr lang="fr-S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kern="1200" dirty="0">
                          <a:solidFill>
                            <a:schemeClr val="tx1"/>
                          </a:solidFill>
                          <a:effectLst/>
                          <a:latin typeface="+mn-lt"/>
                          <a:ea typeface="+mn-ea"/>
                          <a:cs typeface="+mn-cs"/>
                        </a:rPr>
                        <a:t>ND</a:t>
                      </a:r>
                      <a:endParaRPr lang="fr-S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kern="1200" dirty="0">
                          <a:solidFill>
                            <a:schemeClr val="tx1"/>
                          </a:solidFill>
                          <a:effectLst/>
                          <a:latin typeface="+mn-lt"/>
                          <a:ea typeface="+mn-ea"/>
                          <a:cs typeface="+mn-cs"/>
                        </a:rPr>
                        <a:t>100%</a:t>
                      </a:r>
                      <a:endParaRPr lang="fr-S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04969770"/>
                  </a:ext>
                </a:extLst>
              </a:tr>
              <a:tr h="38829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b="1" kern="1200" dirty="0">
                          <a:solidFill>
                            <a:schemeClr val="tx1"/>
                          </a:solidFill>
                          <a:effectLst/>
                          <a:latin typeface="+mn-lt"/>
                          <a:ea typeface="+mn-ea"/>
                          <a:cs typeface="+mn-cs"/>
                        </a:rPr>
                        <a:t>Nbre de Daaras PAQEEB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r>
                        <a:rPr lang="fr-FR" sz="1800" b="1" kern="1200" dirty="0">
                          <a:solidFill>
                            <a:schemeClr val="tx1"/>
                          </a:solidFill>
                          <a:effectLst/>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1800" b="1" kern="1200" dirty="0">
                          <a:solidFill>
                            <a:schemeClr val="tx1"/>
                          </a:solidFill>
                          <a:effectLst/>
                          <a:latin typeface="+mn-lt"/>
                          <a:ea typeface="+mn-ea"/>
                          <a:cs typeface="+mn-cs"/>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b="1" kern="1200" dirty="0">
                          <a:solidFill>
                            <a:schemeClr val="tx1"/>
                          </a:solidFill>
                          <a:effectLst/>
                          <a:latin typeface="+mn-lt"/>
                          <a:ea typeface="+mn-ea"/>
                          <a:cs typeface="+mn-cs"/>
                        </a:rPr>
                        <a:t>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b="1" kern="1200" dirty="0">
                          <a:solidFill>
                            <a:schemeClr val="tx1"/>
                          </a:solidFill>
                          <a:effectLst/>
                          <a:latin typeface="+mn-lt"/>
                          <a:ea typeface="+mn-ea"/>
                          <a:cs typeface="+mn-cs"/>
                        </a:rPr>
                        <a:t>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b="1" kern="1200" dirty="0">
                          <a:solidFill>
                            <a:schemeClr val="tx1"/>
                          </a:solidFill>
                          <a:effectLst/>
                          <a:latin typeface="+mn-lt"/>
                          <a:ea typeface="+mn-ea"/>
                          <a:cs typeface="+mn-cs"/>
                        </a:rPr>
                        <a:t>44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04757070"/>
                  </a:ext>
                </a:extLst>
              </a:tr>
              <a:tr h="64559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b="1" kern="1200" dirty="0">
                          <a:solidFill>
                            <a:schemeClr val="tx1"/>
                          </a:solidFill>
                          <a:effectLst/>
                          <a:latin typeface="+mn-lt"/>
                          <a:ea typeface="+mn-ea"/>
                          <a:cs typeface="+mn-cs"/>
                        </a:rPr>
                        <a:t>Effectifs inscrits dans Daaras PAQEEB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mn-lt"/>
                          <a:ea typeface="+mn-ea"/>
                          <a:cs typeface="+mn-cs"/>
                        </a:rPr>
                        <a:t>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1800" b="1" kern="1200" dirty="0">
                          <a:solidFill>
                            <a:schemeClr val="tx1"/>
                          </a:solidFill>
                          <a:effectLst/>
                          <a:latin typeface="+mn-lt"/>
                          <a:ea typeface="+mn-ea"/>
                          <a:cs typeface="+mn-cs"/>
                        </a:rPr>
                        <a:t>1848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SN" sz="1800" b="1" kern="1200" dirty="0">
                          <a:solidFill>
                            <a:schemeClr val="tx1"/>
                          </a:solidFill>
                          <a:effectLst/>
                          <a:latin typeface="+mn-lt"/>
                          <a:ea typeface="+mn-ea"/>
                          <a:cs typeface="+mn-cs"/>
                        </a:rPr>
                        <a:t>5921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b="1" kern="1200" dirty="0">
                          <a:solidFill>
                            <a:schemeClr val="tx1"/>
                          </a:solidFill>
                          <a:effectLst/>
                          <a:latin typeface="+mn-lt"/>
                          <a:ea typeface="+mn-ea"/>
                          <a:cs typeface="+mn-cs"/>
                        </a:rPr>
                        <a:t>4073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b="1" kern="1200" dirty="0">
                          <a:solidFill>
                            <a:schemeClr val="tx1"/>
                          </a:solidFill>
                          <a:effectLst/>
                          <a:latin typeface="+mn-lt"/>
                          <a:ea typeface="+mn-ea"/>
                          <a:cs typeface="+mn-cs"/>
                        </a:rPr>
                        <a:t>5459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847783"/>
                  </a:ext>
                </a:extLst>
              </a:tr>
            </a:tbl>
          </a:graphicData>
        </a:graphic>
      </p:graphicFrame>
    </p:spTree>
    <p:extLst>
      <p:ext uri="{BB962C8B-B14F-4D97-AF65-F5344CB8AC3E}">
        <p14:creationId xmlns:p14="http://schemas.microsoft.com/office/powerpoint/2010/main" val="2547931029"/>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216024" y="116632"/>
            <a:ext cx="84604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rgbClr val="7030A0"/>
                </a:solidFill>
                <a:effectLst/>
                <a:latin typeface="Cambria" pitchFamily="18" charset="0"/>
                <a:ea typeface="Times New Roman" pitchFamily="18" charset="0"/>
                <a:cs typeface="Arial" pitchFamily="34" charset="0"/>
              </a:rPr>
              <a:t>PROGRAMME</a:t>
            </a:r>
            <a:r>
              <a:rPr kumimoji="0" lang="fr-FR" b="1" i="0" u="none" strike="noStrike" cap="none" normalizeH="0" baseline="0" dirty="0">
                <a:ln>
                  <a:noFill/>
                </a:ln>
                <a:solidFill>
                  <a:srgbClr val="7030A0"/>
                </a:solidFill>
                <a:effectLst/>
                <a:latin typeface="Calibri"/>
                <a:ea typeface="Times New Roman" pitchFamily="18" charset="0"/>
                <a:cs typeface="Arial" pitchFamily="34" charset="0"/>
              </a:rPr>
              <a:t> </a:t>
            </a:r>
            <a:r>
              <a:rPr kumimoji="0" lang="fr-FR" b="1" i="0" u="none" strike="noStrike" cap="none" normalizeH="0" baseline="0" dirty="0">
                <a:ln>
                  <a:noFill/>
                </a:ln>
                <a:solidFill>
                  <a:srgbClr val="7030A0"/>
                </a:solidFill>
                <a:effectLst/>
                <a:latin typeface="Cambria" pitchFamily="18" charset="0"/>
                <a:ea typeface="Times New Roman" pitchFamily="18" charset="0"/>
                <a:cs typeface="Arial" pitchFamily="34" charset="0"/>
              </a:rPr>
              <a:t>: EDUCATION DE BASE DES JEUNES ET DES ADULTES (EBJA)  </a:t>
            </a:r>
            <a:endParaRPr kumimoji="0" lang="fr-FR" sz="2800" b="0" i="0" u="none" strike="noStrike" cap="none" normalizeH="0" baseline="0" dirty="0">
              <a:ln>
                <a:noFill/>
              </a:ln>
              <a:solidFill>
                <a:srgbClr val="7030A0"/>
              </a:solidFill>
              <a:effectLst/>
              <a:latin typeface="Arial" pitchFamily="34" charset="0"/>
              <a:cs typeface="Arial" pitchFamily="34" charset="0"/>
            </a:endParaRPr>
          </a:p>
        </p:txBody>
      </p:sp>
      <p:sp>
        <p:nvSpPr>
          <p:cNvPr id="14" name="Rectangle 13">
            <a:extLst>
              <a:ext uri="{FF2B5EF4-FFF2-40B4-BE49-F238E27FC236}">
                <a16:creationId xmlns="" xmlns:a16="http://schemas.microsoft.com/office/drawing/2014/main" id="{C682485C-68B1-7749-BC14-955684A68C14}"/>
              </a:ext>
            </a:extLst>
          </p:cNvPr>
          <p:cNvSpPr/>
          <p:nvPr/>
        </p:nvSpPr>
        <p:spPr>
          <a:xfrm>
            <a:off x="916975" y="511013"/>
            <a:ext cx="2125775" cy="369332"/>
          </a:xfrm>
          <a:prstGeom prst="rect">
            <a:avLst/>
          </a:prstGeom>
        </p:spPr>
        <p:txBody>
          <a:bodyPr wrap="none">
            <a:spAutoFit/>
          </a:bodyPr>
          <a:lstStyle/>
          <a:p>
            <a:r>
              <a:rPr lang="fr-FR" b="1" dirty="0">
                <a:solidFill>
                  <a:srgbClr val="7030A0"/>
                </a:solidFill>
                <a:latin typeface="Cambria" pitchFamily="18" charset="0"/>
              </a:rPr>
              <a:t>Qualité améliorée</a:t>
            </a:r>
            <a:r>
              <a:rPr lang="fr-FR" dirty="0">
                <a:solidFill>
                  <a:srgbClr val="7030A0"/>
                </a:solidFill>
                <a:latin typeface="Cambria" pitchFamily="18" charset="0"/>
              </a:rPr>
              <a:t> </a:t>
            </a:r>
          </a:p>
        </p:txBody>
      </p:sp>
      <p:graphicFrame>
        <p:nvGraphicFramePr>
          <p:cNvPr id="2" name="Tableau 2">
            <a:extLst>
              <a:ext uri="{FF2B5EF4-FFF2-40B4-BE49-F238E27FC236}">
                <a16:creationId xmlns="" xmlns:a16="http://schemas.microsoft.com/office/drawing/2014/main" id="{894FF521-D3CD-8D45-9829-77FAE2A76FD4}"/>
              </a:ext>
            </a:extLst>
          </p:cNvPr>
          <p:cNvGraphicFramePr>
            <a:graphicFrameLocks noGrp="1"/>
          </p:cNvGraphicFramePr>
          <p:nvPr>
            <p:extLst>
              <p:ext uri="{D42A27DB-BD31-4B8C-83A1-F6EECF244321}">
                <p14:modId xmlns:p14="http://schemas.microsoft.com/office/powerpoint/2010/main" val="1400747788"/>
              </p:ext>
            </p:extLst>
          </p:nvPr>
        </p:nvGraphicFramePr>
        <p:xfrm>
          <a:off x="683568" y="905394"/>
          <a:ext cx="7776864" cy="5280510"/>
        </p:xfrm>
        <a:graphic>
          <a:graphicData uri="http://schemas.openxmlformats.org/drawingml/2006/table">
            <a:tbl>
              <a:tblPr firstRow="1" bandRow="1">
                <a:tableStyleId>{93296810-A885-4BE3-A3E7-6D5BEEA58F35}</a:tableStyleId>
              </a:tblPr>
              <a:tblGrid>
                <a:gridCol w="3520978">
                  <a:extLst>
                    <a:ext uri="{9D8B030D-6E8A-4147-A177-3AD203B41FA5}">
                      <a16:colId xmlns="" xmlns:a16="http://schemas.microsoft.com/office/drawing/2014/main" val="3125023305"/>
                    </a:ext>
                  </a:extLst>
                </a:gridCol>
                <a:gridCol w="1191743">
                  <a:extLst>
                    <a:ext uri="{9D8B030D-6E8A-4147-A177-3AD203B41FA5}">
                      <a16:colId xmlns="" xmlns:a16="http://schemas.microsoft.com/office/drawing/2014/main" val="2735634660"/>
                    </a:ext>
                  </a:extLst>
                </a:gridCol>
                <a:gridCol w="1021381">
                  <a:extLst>
                    <a:ext uri="{9D8B030D-6E8A-4147-A177-3AD203B41FA5}">
                      <a16:colId xmlns="" xmlns:a16="http://schemas.microsoft.com/office/drawing/2014/main" val="1521220714"/>
                    </a:ext>
                  </a:extLst>
                </a:gridCol>
                <a:gridCol w="1021381">
                  <a:extLst>
                    <a:ext uri="{9D8B030D-6E8A-4147-A177-3AD203B41FA5}">
                      <a16:colId xmlns="" xmlns:a16="http://schemas.microsoft.com/office/drawing/2014/main" val="2184958550"/>
                    </a:ext>
                  </a:extLst>
                </a:gridCol>
                <a:gridCol w="1021381">
                  <a:extLst>
                    <a:ext uri="{9D8B030D-6E8A-4147-A177-3AD203B41FA5}">
                      <a16:colId xmlns="" xmlns:a16="http://schemas.microsoft.com/office/drawing/2014/main" val="223121651"/>
                    </a:ext>
                  </a:extLst>
                </a:gridCol>
              </a:tblGrid>
              <a:tr h="76449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schemeClr val="tx1"/>
                          </a:solidFill>
                          <a:effectLst/>
                        </a:rPr>
                        <a:t>Indicateurs de résultats</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1" kern="1200" dirty="0">
                          <a:solidFill>
                            <a:schemeClr val="tx1"/>
                          </a:solidFill>
                          <a:effectLst/>
                        </a:rPr>
                        <a:t>Référence 2019</a:t>
                      </a:r>
                      <a:endParaRPr lang="fr-FR" sz="1400" b="1" kern="1200" dirty="0">
                        <a:solidFill>
                          <a:schemeClr val="tx1"/>
                        </a:solidFill>
                        <a:effectLst/>
                        <a:latin typeface="Cambria" panose="02040503050406030204" pitchFamily="18"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1" kern="1200" dirty="0">
                          <a:solidFill>
                            <a:schemeClr val="tx1"/>
                          </a:solidFill>
                          <a:effectLst/>
                        </a:rPr>
                        <a:t>Prévue 2020</a:t>
                      </a:r>
                      <a:endParaRPr lang="fr-FR" sz="1400" b="1" kern="1200" dirty="0">
                        <a:solidFill>
                          <a:schemeClr val="tx1"/>
                        </a:solidFill>
                        <a:effectLst/>
                        <a:latin typeface="Cambria" panose="02040503050406030204" pitchFamily="18"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1" kern="1200" dirty="0">
                          <a:solidFill>
                            <a:schemeClr val="tx1"/>
                          </a:solidFill>
                          <a:effectLst/>
                        </a:rPr>
                        <a:t>Réalisé 2020</a:t>
                      </a:r>
                      <a:endParaRPr lang="fr-FR" sz="1400" b="1" kern="1200" dirty="0">
                        <a:solidFill>
                          <a:schemeClr val="tx1"/>
                        </a:solidFill>
                        <a:effectLst/>
                        <a:latin typeface="Cambria" panose="02040503050406030204" pitchFamily="18"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1" kern="1200" dirty="0">
                          <a:solidFill>
                            <a:schemeClr val="tx1"/>
                          </a:solidFill>
                          <a:effectLst/>
                        </a:rPr>
                        <a:t>Ecart R-P</a:t>
                      </a:r>
                      <a:endParaRPr lang="fr-FR" sz="1400" b="1" kern="1200" dirty="0">
                        <a:solidFill>
                          <a:schemeClr val="tx1"/>
                        </a:solidFill>
                        <a:effectLst/>
                        <a:latin typeface="Cambria" panose="02040503050406030204" pitchFamily="18"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23877204"/>
                  </a:ext>
                </a:extLst>
              </a:tr>
              <a:tr h="1111044">
                <a:tc>
                  <a:txBody>
                    <a:bodyPr/>
                    <a:lstStyle/>
                    <a:p>
                      <a:pPr>
                        <a:spcAft>
                          <a:spcPts val="0"/>
                        </a:spcAft>
                      </a:pPr>
                      <a:r>
                        <a:rPr lang="fr-F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Pourcentage d'apprenants des jeunes et adultes âgés de 15 ans et plus par sexe ayant atteint un seuil minimum de maîtrise en langue, lecture - écriture, mathématiques et compétences de vie courante dans les classes d’alphabétisation fonctionnelle ;</a:t>
                      </a:r>
                      <a:endParaRPr lang="fr-SN"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80,66%</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94,3% </a:t>
                      </a:r>
                      <a:endParaRPr lang="fr-SN"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80,55%</a:t>
                      </a:r>
                      <a:endParaRPr lang="fr-SN"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-3,75</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64243656"/>
                  </a:ext>
                </a:extLst>
              </a:tr>
              <a:tr h="764490">
                <a:tc>
                  <a:txBody>
                    <a:bodyPr/>
                    <a:lstStyle/>
                    <a:p>
                      <a:pPr>
                        <a:spcAft>
                          <a:spcPts val="0"/>
                        </a:spcAft>
                      </a:pPr>
                      <a:r>
                        <a:rPr lang="fr-F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Pourcentage d'apprenants, jeunes et adultes, des CAF dont les compétences en citoyenneté et en employabilité sont renforcées</a:t>
                      </a:r>
                      <a:endParaRPr lang="fr-SN"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0,91%</a:t>
                      </a:r>
                      <a:endParaRPr lang="fr-SN"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70362857"/>
                  </a:ext>
                </a:extLst>
              </a:tr>
              <a:tr h="764490">
                <a:tc>
                  <a:txBody>
                    <a:bodyPr/>
                    <a:lstStyle/>
                    <a:p>
                      <a:pPr>
                        <a:spcAft>
                          <a:spcPts val="0"/>
                        </a:spcAft>
                      </a:pPr>
                      <a:r>
                        <a:rPr lang="fr-F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Pourcentage de structures EBJA (CAF) disposant de conditions propices à l’épanouissement et à l’amélioration des performances des apprenants</a:t>
                      </a:r>
                      <a:endParaRPr lang="fr-SN"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24443557"/>
                  </a:ext>
                </a:extLst>
              </a:tr>
              <a:tr h="764490">
                <a:tc>
                  <a:txBody>
                    <a:bodyPr/>
                    <a:lstStyle/>
                    <a:p>
                      <a:pPr>
                        <a:spcAft>
                          <a:spcPts val="0"/>
                        </a:spcAft>
                      </a:pPr>
                      <a:r>
                        <a:rPr lang="fr-F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Pourcentage de structures (CAF et modèles alternatifs) répondant aux critères d'inclusivité et d'équité</a:t>
                      </a:r>
                      <a:endParaRPr lang="fr-SN"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88,8%</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05,2 %</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-74,8%</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89325383"/>
                  </a:ext>
                </a:extLst>
              </a:tr>
              <a:tr h="7644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effectLst/>
                          <a:latin typeface="Times New Roman" panose="02020603050405020304" pitchFamily="18" charset="0"/>
                          <a:cs typeface="Times New Roman" panose="02020603050405020304" pitchFamily="18" charset="0"/>
                        </a:rPr>
                        <a:t>Pourcentage de daara modernes ouverts par rapport au besoin</a:t>
                      </a:r>
                      <a:endParaRPr lang="fr-SN" sz="1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fr-SN"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kern="1200" dirty="0">
                          <a:solidFill>
                            <a:schemeClr val="tx1"/>
                          </a:solidFill>
                          <a:effectLst/>
                          <a:latin typeface="Times New Roman" panose="02020603050405020304" pitchFamily="18" charset="0"/>
                          <a:cs typeface="Times New Roman" panose="02020603050405020304" pitchFamily="18" charset="0"/>
                        </a:rPr>
                        <a:t>ND</a:t>
                      </a:r>
                      <a:endParaRPr lang="fr-SN" sz="1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kern="1200" dirty="0">
                          <a:solidFill>
                            <a:schemeClr val="tx1"/>
                          </a:solidFill>
                          <a:effectLst/>
                          <a:latin typeface="Times New Roman" panose="02020603050405020304" pitchFamily="18" charset="0"/>
                          <a:cs typeface="Times New Roman" panose="02020603050405020304" pitchFamily="18" charset="0"/>
                        </a:rPr>
                        <a:t>ND</a:t>
                      </a:r>
                      <a:endParaRPr lang="fr-SN" sz="1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kern="1200" dirty="0">
                          <a:solidFill>
                            <a:schemeClr val="tx1"/>
                          </a:solidFill>
                          <a:effectLst/>
                          <a:latin typeface="Times New Roman" panose="02020603050405020304" pitchFamily="18" charset="0"/>
                          <a:cs typeface="Times New Roman" panose="02020603050405020304" pitchFamily="18" charset="0"/>
                        </a:rPr>
                        <a:t>ND</a:t>
                      </a:r>
                      <a:endParaRPr lang="fr-SN" sz="1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kern="1200" dirty="0">
                          <a:solidFill>
                            <a:schemeClr val="tx1"/>
                          </a:solidFill>
                          <a:effectLst/>
                          <a:latin typeface="Times New Roman" panose="02020603050405020304" pitchFamily="18" charset="0"/>
                          <a:cs typeface="Times New Roman" panose="02020603050405020304" pitchFamily="18" charset="0"/>
                        </a:rPr>
                        <a:t>-</a:t>
                      </a:r>
                      <a:endParaRPr lang="fr-SN" sz="1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87842734"/>
                  </a:ext>
                </a:extLst>
              </a:tr>
            </a:tbl>
          </a:graphicData>
        </a:graphic>
      </p:graphicFrame>
    </p:spTree>
    <p:extLst>
      <p:ext uri="{BB962C8B-B14F-4D97-AF65-F5344CB8AC3E}">
        <p14:creationId xmlns:p14="http://schemas.microsoft.com/office/powerpoint/2010/main" val="3789546200"/>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341784" y="188640"/>
            <a:ext cx="84604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rgbClr val="7030A0"/>
                </a:solidFill>
                <a:effectLst/>
                <a:latin typeface="Cambria" pitchFamily="18" charset="0"/>
                <a:ea typeface="Times New Roman" pitchFamily="18" charset="0"/>
                <a:cs typeface="Arial" pitchFamily="34" charset="0"/>
              </a:rPr>
              <a:t>PROGRAMME</a:t>
            </a:r>
            <a:r>
              <a:rPr kumimoji="0" lang="fr-FR" b="1" i="0" u="none" strike="noStrike" cap="none" normalizeH="0" baseline="0" dirty="0">
                <a:ln>
                  <a:noFill/>
                </a:ln>
                <a:solidFill>
                  <a:srgbClr val="7030A0"/>
                </a:solidFill>
                <a:effectLst/>
                <a:latin typeface="Calibri"/>
                <a:ea typeface="Times New Roman" pitchFamily="18" charset="0"/>
                <a:cs typeface="Arial" pitchFamily="34" charset="0"/>
              </a:rPr>
              <a:t> </a:t>
            </a:r>
            <a:r>
              <a:rPr kumimoji="0" lang="fr-FR" b="1" i="0" u="none" strike="noStrike" cap="none" normalizeH="0" baseline="0" dirty="0">
                <a:ln>
                  <a:noFill/>
                </a:ln>
                <a:solidFill>
                  <a:srgbClr val="7030A0"/>
                </a:solidFill>
                <a:effectLst/>
                <a:latin typeface="Cambria" pitchFamily="18" charset="0"/>
                <a:ea typeface="Times New Roman" pitchFamily="18" charset="0"/>
                <a:cs typeface="Arial" pitchFamily="34" charset="0"/>
              </a:rPr>
              <a:t>: EDUCATION DE BASE DES JEUNES ET DES ADULTES (EBJA)  </a:t>
            </a:r>
            <a:endParaRPr kumimoji="0" lang="fr-FR" sz="2800" b="0" i="0" u="none" strike="noStrike" cap="none" normalizeH="0" baseline="0" dirty="0">
              <a:ln>
                <a:noFill/>
              </a:ln>
              <a:solidFill>
                <a:srgbClr val="7030A0"/>
              </a:solidFill>
              <a:effectLst/>
              <a:latin typeface="Arial" pitchFamily="34" charset="0"/>
              <a:cs typeface="Arial" pitchFamily="34" charset="0"/>
            </a:endParaRPr>
          </a:p>
        </p:txBody>
      </p:sp>
      <p:sp>
        <p:nvSpPr>
          <p:cNvPr id="5" name="Rectangle 4">
            <a:extLst>
              <a:ext uri="{FF2B5EF4-FFF2-40B4-BE49-F238E27FC236}">
                <a16:creationId xmlns="" xmlns:a16="http://schemas.microsoft.com/office/drawing/2014/main" id="{3CE3D053-BB94-4F5B-BBB7-B004DB0DCEA2}"/>
              </a:ext>
            </a:extLst>
          </p:cNvPr>
          <p:cNvSpPr/>
          <p:nvPr/>
        </p:nvSpPr>
        <p:spPr>
          <a:xfrm>
            <a:off x="683568" y="908720"/>
            <a:ext cx="7776864" cy="4893647"/>
          </a:xfrm>
          <a:prstGeom prst="rect">
            <a:avLst/>
          </a:prstGeom>
        </p:spPr>
        <p:txBody>
          <a:bodyPr wrap="square">
            <a:spAutoFit/>
          </a:bodyPr>
          <a:lstStyle/>
          <a:p>
            <a:pPr algn="just">
              <a:spcAft>
                <a:spcPts val="0"/>
              </a:spcAft>
            </a:pPr>
            <a:r>
              <a:rPr lang="fr-FR" sz="2400" dirty="0" smtClean="0">
                <a:latin typeface="Times New Roman" panose="02020603050405020304" pitchFamily="18" charset="0"/>
              </a:rPr>
              <a:t>La situation de l’BJA au niveau de l’académie et caractérisée par un accroissement constant du nombre de structures et des effectifs Ce résultat salutaire est dû en partie à l’intervention de l’Etat à travers des programmes endogènes dont les CT sont les maîtres d’œuvre mais aussi l’intervention des partenaires comme le PALAM qui a ouvert   37 classes avec un </a:t>
            </a:r>
            <a:r>
              <a:rPr lang="fr-FR" sz="2400" dirty="0">
                <a:latin typeface="Times New Roman" panose="02020603050405020304" pitchFamily="18" charset="0"/>
              </a:rPr>
              <a:t>effectif de départ de 1196 apprenants.</a:t>
            </a:r>
            <a:endParaRPr lang="fr-SN" sz="2400" dirty="0"/>
          </a:p>
          <a:p>
            <a:pPr algn="just">
              <a:spcAft>
                <a:spcPts val="0"/>
              </a:spcAft>
            </a:pPr>
            <a:endParaRPr lang="fr-FR" sz="2400" dirty="0" smtClean="0">
              <a:latin typeface="Times New Roman" panose="02020603050405020304" pitchFamily="18" charset="0"/>
            </a:endParaRPr>
          </a:p>
          <a:p>
            <a:pPr algn="just">
              <a:spcAft>
                <a:spcPts val="0"/>
              </a:spcAft>
            </a:pPr>
            <a:r>
              <a:rPr lang="fr-FR" sz="2400" dirty="0" smtClean="0">
                <a:latin typeface="Times New Roman" panose="02020603050405020304" pitchFamily="18" charset="0"/>
              </a:rPr>
              <a:t>Le </a:t>
            </a:r>
            <a:r>
              <a:rPr lang="fr-FR" sz="2400" dirty="0">
                <a:latin typeface="Times New Roman" panose="02020603050405020304" pitchFamily="18" charset="0"/>
              </a:rPr>
              <a:t>taux </a:t>
            </a:r>
            <a:r>
              <a:rPr lang="fr-FR" sz="2400" dirty="0" smtClean="0">
                <a:latin typeface="Times New Roman" panose="02020603050405020304" pitchFamily="18" charset="0"/>
              </a:rPr>
              <a:t>d’abandon concerne essentiellement les CAF avec des disparités entre l’urbain et le rural. </a:t>
            </a:r>
          </a:p>
          <a:p>
            <a:pPr algn="just">
              <a:spcAft>
                <a:spcPts val="0"/>
              </a:spcAft>
            </a:pPr>
            <a:r>
              <a:rPr lang="fr-FR" sz="2400" dirty="0" smtClean="0">
                <a:latin typeface="Times New Roman" panose="02020603050405020304" pitchFamily="18" charset="0"/>
              </a:rPr>
              <a:t>Il est aussi à saluer les </a:t>
            </a:r>
            <a:r>
              <a:rPr lang="fr-FR" sz="2400" dirty="0">
                <a:latin typeface="Times New Roman" panose="02020603050405020304" pitchFamily="18" charset="0"/>
              </a:rPr>
              <a:t>p</a:t>
            </a:r>
            <a:r>
              <a:rPr lang="fr-FR" sz="2400" dirty="0" smtClean="0">
                <a:latin typeface="Times New Roman" panose="02020603050405020304" pitchFamily="18" charset="0"/>
              </a:rPr>
              <a:t>erformances honorables des apprenants ainsi que le conditions de travail jugées globalement aux normes</a:t>
            </a:r>
            <a:endParaRPr lang="fr-SN" sz="2000" dirty="0">
              <a:latin typeface="Times New Roman" panose="02020603050405020304" pitchFamily="18" charset="0"/>
            </a:endParaRPr>
          </a:p>
        </p:txBody>
      </p:sp>
    </p:spTree>
    <p:extLst>
      <p:ext uri="{BB962C8B-B14F-4D97-AF65-F5344CB8AC3E}">
        <p14:creationId xmlns:p14="http://schemas.microsoft.com/office/powerpoint/2010/main" val="222319627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495603"/>
            <a:ext cx="6798734" cy="407200"/>
          </a:xfrm>
        </p:spPr>
        <p:txBody>
          <a:bodyPr>
            <a:noAutofit/>
          </a:bodyPr>
          <a:lstStyle/>
          <a:p>
            <a:pPr marL="457200" indent="-457200">
              <a:buFont typeface="Arial" panose="020B0604020202020204" pitchFamily="34" charset="0"/>
              <a:buChar char="•"/>
            </a:pPr>
            <a:r>
              <a:rPr lang="fr-FR" sz="2800" b="1" dirty="0">
                <a:solidFill>
                  <a:srgbClr val="7030A0"/>
                </a:solidFill>
              </a:rPr>
              <a:t>Quelques caractéristiques de la région</a:t>
            </a:r>
            <a:endParaRPr lang="fr-FR" sz="2800" dirty="0">
              <a:solidFill>
                <a:srgbClr val="7030A0"/>
              </a:solidFill>
            </a:endParaRPr>
          </a:p>
        </p:txBody>
      </p:sp>
      <p:sp>
        <p:nvSpPr>
          <p:cNvPr id="3" name="Espace réservé du contenu 2"/>
          <p:cNvSpPr>
            <a:spLocks noGrp="1"/>
          </p:cNvSpPr>
          <p:nvPr>
            <p:ph idx="1"/>
          </p:nvPr>
        </p:nvSpPr>
        <p:spPr>
          <a:xfrm>
            <a:off x="179512" y="1052736"/>
            <a:ext cx="8784976" cy="5616624"/>
          </a:xfrm>
        </p:spPr>
        <p:txBody>
          <a:bodyPr>
            <a:noAutofit/>
          </a:bodyPr>
          <a:lstStyle/>
          <a:p>
            <a:pPr marL="0" indent="0" algn="just">
              <a:buNone/>
            </a:pPr>
            <a:r>
              <a:rPr lang="fr-FR" sz="2800" b="1" dirty="0" smtClean="0">
                <a:solidFill>
                  <a:srgbClr val="0070C0"/>
                </a:solidFill>
              </a:rPr>
              <a:t>       - Le </a:t>
            </a:r>
            <a:r>
              <a:rPr lang="fr-FR" sz="2800" b="1" dirty="0">
                <a:solidFill>
                  <a:srgbClr val="0070C0"/>
                </a:solidFill>
              </a:rPr>
              <a:t>densité du réseau et de la scolarisation </a:t>
            </a:r>
            <a:r>
              <a:rPr lang="fr-FR" sz="2800" b="1" dirty="0"/>
              <a:t>: </a:t>
            </a:r>
          </a:p>
          <a:p>
            <a:pPr lvl="1" algn="just">
              <a:buFont typeface="Arial" pitchFamily="34" charset="0"/>
              <a:buChar char="•"/>
            </a:pPr>
            <a:r>
              <a:rPr lang="fr-FR" sz="2400" b="1" dirty="0">
                <a:solidFill>
                  <a:srgbClr val="0070C0"/>
                </a:solidFill>
              </a:rPr>
              <a:t>(12,43% </a:t>
            </a:r>
            <a:r>
              <a:rPr lang="fr-FR" sz="2400" b="1" dirty="0">
                <a:solidFill>
                  <a:schemeClr val="tx1"/>
                </a:solidFill>
              </a:rPr>
              <a:t>du réseau national de la petite enfance)</a:t>
            </a:r>
          </a:p>
          <a:p>
            <a:pPr lvl="1" algn="just">
              <a:buFont typeface="Arial" pitchFamily="34" charset="0"/>
              <a:buChar char="•"/>
            </a:pPr>
            <a:r>
              <a:rPr lang="fr-FR" sz="2400" b="1" dirty="0">
                <a:solidFill>
                  <a:srgbClr val="0070C0"/>
                </a:solidFill>
              </a:rPr>
              <a:t>(11,66% </a:t>
            </a:r>
            <a:r>
              <a:rPr lang="fr-FR" sz="2400" b="1" dirty="0">
                <a:solidFill>
                  <a:schemeClr val="tx1"/>
                </a:solidFill>
              </a:rPr>
              <a:t>du réseau national de l’élémentaire)</a:t>
            </a:r>
          </a:p>
          <a:p>
            <a:pPr lvl="1" algn="just">
              <a:buFont typeface="Arial" pitchFamily="34" charset="0"/>
              <a:buChar char="•"/>
            </a:pPr>
            <a:r>
              <a:rPr lang="fr-FR" sz="2400" b="1" dirty="0">
                <a:solidFill>
                  <a:srgbClr val="0070C0"/>
                </a:solidFill>
              </a:rPr>
              <a:t>(12,4% </a:t>
            </a:r>
            <a:r>
              <a:rPr lang="fr-FR" sz="2400" b="1" dirty="0">
                <a:solidFill>
                  <a:schemeClr val="tx1"/>
                </a:solidFill>
              </a:rPr>
              <a:t>du réseau national </a:t>
            </a:r>
            <a:r>
              <a:rPr lang="fr-FR" sz="2400" b="1" dirty="0"/>
              <a:t>du moyen) </a:t>
            </a:r>
          </a:p>
          <a:p>
            <a:pPr lvl="1" algn="just">
              <a:buFont typeface="Arial" pitchFamily="34" charset="0"/>
              <a:buChar char="•"/>
            </a:pPr>
            <a:r>
              <a:rPr lang="fr-FR" sz="2400" b="1" dirty="0"/>
              <a:t>(</a:t>
            </a:r>
            <a:r>
              <a:rPr lang="fr-FR" sz="2400" b="1" dirty="0">
                <a:solidFill>
                  <a:srgbClr val="0070C0"/>
                </a:solidFill>
              </a:rPr>
              <a:t>16,76%</a:t>
            </a:r>
            <a:r>
              <a:rPr lang="fr-FR" sz="2400" b="1" dirty="0"/>
              <a:t> </a:t>
            </a:r>
            <a:r>
              <a:rPr lang="fr-FR" sz="2400" b="1" dirty="0">
                <a:solidFill>
                  <a:schemeClr val="tx1"/>
                </a:solidFill>
              </a:rPr>
              <a:t>du réseau national du </a:t>
            </a:r>
            <a:r>
              <a:rPr lang="fr-FR" sz="2400" b="1" dirty="0"/>
              <a:t>secondaire général).</a:t>
            </a:r>
          </a:p>
          <a:p>
            <a:pPr lvl="1" algn="just">
              <a:buFont typeface="Arial" pitchFamily="34" charset="0"/>
              <a:buChar char="•"/>
            </a:pPr>
            <a:r>
              <a:rPr lang="fr-SN" b="1" dirty="0"/>
              <a:t>(</a:t>
            </a:r>
            <a:r>
              <a:rPr lang="fr-SN" sz="2400" b="1" dirty="0">
                <a:solidFill>
                  <a:srgbClr val="0070C0"/>
                </a:solidFill>
              </a:rPr>
              <a:t>11,45 % </a:t>
            </a:r>
            <a:r>
              <a:rPr lang="fr-SN" sz="2400" b="1" dirty="0"/>
              <a:t>du réseau national de la FPT)</a:t>
            </a:r>
            <a:endParaRPr lang="fr-FR" sz="2400" b="1" dirty="0"/>
          </a:p>
          <a:p>
            <a:pPr lvl="1" algn="just">
              <a:buFont typeface="Arial" pitchFamily="34" charset="0"/>
              <a:buChar char="•"/>
            </a:pPr>
            <a:r>
              <a:rPr lang="fr-SN" sz="2400" b="1" dirty="0">
                <a:solidFill>
                  <a:schemeClr val="tx1"/>
                </a:solidFill>
              </a:rPr>
              <a:t>(</a:t>
            </a:r>
            <a:r>
              <a:rPr lang="fr-SN" sz="2400" b="1" dirty="0">
                <a:solidFill>
                  <a:srgbClr val="0070C0"/>
                </a:solidFill>
              </a:rPr>
              <a:t>9,23% </a:t>
            </a:r>
            <a:r>
              <a:rPr lang="fr-SN" sz="2400" b="1" dirty="0"/>
              <a:t>du réseau national  des Daara PAQEEB)</a:t>
            </a:r>
            <a:endParaRPr lang="fr-FR" sz="2400" b="1" dirty="0"/>
          </a:p>
          <a:p>
            <a:pPr lvl="1" algn="just">
              <a:buFontTx/>
              <a:buChar char="-"/>
            </a:pPr>
            <a:r>
              <a:rPr lang="fr-FR" sz="2400" b="1" dirty="0" smtClean="0">
                <a:solidFill>
                  <a:schemeClr val="tx1"/>
                </a:solidFill>
              </a:rPr>
              <a:t>Enormes </a:t>
            </a:r>
            <a:r>
              <a:rPr lang="fr-FR" sz="2400" b="1" dirty="0">
                <a:solidFill>
                  <a:schemeClr val="tx1"/>
                </a:solidFill>
              </a:rPr>
              <a:t>potentialités au triple plan de la pêche, de l’agriculture et du </a:t>
            </a:r>
            <a:r>
              <a:rPr lang="fr-FR" sz="2400" b="1" dirty="0" smtClean="0">
                <a:solidFill>
                  <a:schemeClr val="tx1"/>
                </a:solidFill>
              </a:rPr>
              <a:t>tourisme.</a:t>
            </a:r>
          </a:p>
          <a:p>
            <a:pPr lvl="1" algn="just">
              <a:buFontTx/>
              <a:buChar char="-"/>
            </a:pPr>
            <a:r>
              <a:rPr lang="fr-FR" b="1" dirty="0" smtClean="0">
                <a:solidFill>
                  <a:schemeClr val="tx1"/>
                </a:solidFill>
              </a:rPr>
              <a:t>Un </a:t>
            </a:r>
            <a:r>
              <a:rPr lang="fr-FR" b="1" dirty="0">
                <a:solidFill>
                  <a:schemeClr val="tx1"/>
                </a:solidFill>
              </a:rPr>
              <a:t>secteur industriel </a:t>
            </a:r>
            <a:r>
              <a:rPr lang="fr-FR" b="1" dirty="0" smtClean="0">
                <a:solidFill>
                  <a:schemeClr val="tx1"/>
                </a:solidFill>
              </a:rPr>
              <a:t>et minier assez </a:t>
            </a:r>
            <a:r>
              <a:rPr lang="fr-FR" b="1" dirty="0">
                <a:solidFill>
                  <a:schemeClr val="tx1"/>
                </a:solidFill>
              </a:rPr>
              <a:t>dense : les ICS ; les Phosphates ; SENIRAN ,TRANSRAIL; MDL; GCO, Les Ciments du Sahel SA; Dangote…</a:t>
            </a:r>
          </a:p>
        </p:txBody>
      </p:sp>
      <p:sp>
        <p:nvSpPr>
          <p:cNvPr id="4" name="Titre 1">
            <a:extLst>
              <a:ext uri="{FF2B5EF4-FFF2-40B4-BE49-F238E27FC236}">
                <a16:creationId xmlns="" xmlns:a16="http://schemas.microsoft.com/office/drawing/2014/main" id="{4D7EA3BC-2225-414A-A804-294A72D2FD5D}"/>
              </a:ext>
            </a:extLst>
          </p:cNvPr>
          <p:cNvSpPr txBox="1">
            <a:spLocks/>
          </p:cNvSpPr>
          <p:nvPr/>
        </p:nvSpPr>
        <p:spPr>
          <a:xfrm>
            <a:off x="179512" y="-183234"/>
            <a:ext cx="8686800" cy="936104"/>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7030A0"/>
                </a:solidFill>
              </a:rPr>
              <a:t>PRÉSENTATION DU SECTEUR DE L’EDUCATION ET DE LA FORMATION</a:t>
            </a:r>
            <a:r>
              <a:rPr lang="fr-FR" sz="1800" b="1" dirty="0"/>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251520" y="117793"/>
            <a:ext cx="8784976" cy="461665"/>
          </a:xfrm>
          <a:prstGeom prst="rect">
            <a:avLst/>
          </a:prstGeom>
          <a:solidFill>
            <a:srgbClr val="C4BC9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Formation Professionnelle Apprentissage et Artisanat (FPAA)</a:t>
            </a:r>
            <a:endParaRPr kumimoji="0" lang="fr-FR" sz="4000" b="0" i="0" u="none" strike="noStrike" cap="none" normalizeH="0" baseline="0" dirty="0">
              <a:ln>
                <a:noFill/>
              </a:ln>
              <a:solidFill>
                <a:srgbClr val="7030A0"/>
              </a:solidFill>
              <a:effectLst/>
              <a:latin typeface="Arial" pitchFamily="34" charset="0"/>
              <a:cs typeface="Arial" pitchFamily="34" charset="0"/>
            </a:endParaRPr>
          </a:p>
        </p:txBody>
      </p:sp>
      <p:pic>
        <p:nvPicPr>
          <p:cNvPr id="8201" name="Picture 9" descr="page41image10434784">
            <a:extLst>
              <a:ext uri="{FF2B5EF4-FFF2-40B4-BE49-F238E27FC236}">
                <a16:creationId xmlns="" xmlns:a16="http://schemas.microsoft.com/office/drawing/2014/main" id="{A82BD6FA-432D-814C-A410-E46DD0538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36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5" descr="page41image10434784">
            <a:extLst>
              <a:ext uri="{FF2B5EF4-FFF2-40B4-BE49-F238E27FC236}">
                <a16:creationId xmlns="" xmlns:a16="http://schemas.microsoft.com/office/drawing/2014/main" id="{54D3FC60-E2B6-F749-88C4-8C0769E84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36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Sénégal-Emploi : 200 jeunes enrôlés dans le Programme ''Xeyu Ndaw Gni'' |  Icilome">
            <a:extLst>
              <a:ext uri="{FF2B5EF4-FFF2-40B4-BE49-F238E27FC236}">
                <a16:creationId xmlns="" xmlns:a16="http://schemas.microsoft.com/office/drawing/2014/main" id="{593AF80A-78E1-4C7E-8EAC-DD395AC1DD2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568" y="836712"/>
            <a:ext cx="7920880" cy="5616624"/>
          </a:xfrm>
          <a:prstGeom prst="rect">
            <a:avLst/>
          </a:prstGeom>
          <a:noFill/>
          <a:ln>
            <a:noFill/>
          </a:ln>
        </p:spPr>
      </p:pic>
    </p:spTree>
    <p:extLst>
      <p:ext uri="{BB962C8B-B14F-4D97-AF65-F5344CB8AC3E}">
        <p14:creationId xmlns:p14="http://schemas.microsoft.com/office/powerpoint/2010/main" val="886248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683568" y="71168"/>
            <a:ext cx="8064895" cy="400110"/>
          </a:xfrm>
          <a:prstGeom prst="rect">
            <a:avLst/>
          </a:prstGeom>
          <a:solidFill>
            <a:srgbClr val="C4BC9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Formation Professionnelle Apprentissage et Artisanat (FPAA)</a:t>
            </a:r>
            <a:endParaRPr kumimoji="0" lang="fr-FR" sz="3600" b="0" i="0" u="none" strike="noStrike" cap="none" normalizeH="0" baseline="0" dirty="0">
              <a:ln>
                <a:noFill/>
              </a:ln>
              <a:solidFill>
                <a:srgbClr val="7030A0"/>
              </a:solidFill>
              <a:effectLst/>
              <a:latin typeface="Arial" pitchFamily="34" charset="0"/>
              <a:cs typeface="Arial" pitchFamily="34" charset="0"/>
            </a:endParaRPr>
          </a:p>
        </p:txBody>
      </p:sp>
      <p:sp>
        <p:nvSpPr>
          <p:cNvPr id="88066" name="Rectangle 2"/>
          <p:cNvSpPr>
            <a:spLocks noChangeArrowheads="1"/>
          </p:cNvSpPr>
          <p:nvPr/>
        </p:nvSpPr>
        <p:spPr bwMode="auto">
          <a:xfrm>
            <a:off x="1082450" y="1128288"/>
            <a:ext cx="4497661"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Qualit</a:t>
            </a:r>
            <a:r>
              <a:rPr kumimoji="0" lang="fr-FR" sz="2800" b="1" i="0" u="none" strike="noStrike" cap="none" normalizeH="0" baseline="0" dirty="0">
                <a:ln>
                  <a:noFill/>
                </a:ln>
                <a:solidFill>
                  <a:srgbClr val="7030A0"/>
                </a:solidFill>
                <a:effectLst/>
                <a:latin typeface="Calibri"/>
                <a:ea typeface="Times New Roman" pitchFamily="18" charset="0"/>
                <a:cs typeface="Times New Roman" pitchFamily="18" charset="0"/>
              </a:rPr>
              <a:t>é</a:t>
            </a:r>
            <a:r>
              <a:rPr kumimoji="0" lang="fr-FR" sz="2800"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 am</a:t>
            </a:r>
            <a:r>
              <a:rPr kumimoji="0" lang="fr-FR" sz="2800" b="1" i="0" u="none" strike="noStrike" cap="none" normalizeH="0" baseline="0" dirty="0">
                <a:ln>
                  <a:noFill/>
                </a:ln>
                <a:solidFill>
                  <a:srgbClr val="7030A0"/>
                </a:solidFill>
                <a:effectLst/>
                <a:latin typeface="Calibri"/>
                <a:ea typeface="Times New Roman" pitchFamily="18" charset="0"/>
                <a:cs typeface="Times New Roman" pitchFamily="18" charset="0"/>
              </a:rPr>
              <a:t>é</a:t>
            </a:r>
            <a:r>
              <a:rPr kumimoji="0" lang="fr-FR" sz="2800"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lior</a:t>
            </a:r>
            <a:r>
              <a:rPr kumimoji="0" lang="fr-FR" sz="2800" b="1" i="0" u="none" strike="noStrike" cap="none" normalizeH="0" baseline="0" dirty="0">
                <a:ln>
                  <a:noFill/>
                </a:ln>
                <a:solidFill>
                  <a:srgbClr val="7030A0"/>
                </a:solidFill>
                <a:effectLst/>
                <a:latin typeface="Calibri"/>
                <a:ea typeface="Times New Roman" pitchFamily="18" charset="0"/>
                <a:cs typeface="Times New Roman" pitchFamily="18" charset="0"/>
              </a:rPr>
              <a:t>é</a:t>
            </a:r>
            <a:r>
              <a:rPr kumimoji="0" lang="fr-FR" sz="2800"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e </a:t>
            </a:r>
            <a:endParaRPr kumimoji="0" lang="fr-FR" sz="1400" b="1" i="0" u="none" strike="noStrike" cap="none" normalizeH="0" baseline="0" dirty="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Efficacit</a:t>
            </a:r>
            <a:r>
              <a:rPr kumimoji="0" lang="fr-FR" sz="2400" b="1" i="1" u="none" strike="noStrike" cap="none" normalizeH="0" baseline="0" dirty="0">
                <a:ln>
                  <a:noFill/>
                </a:ln>
                <a:solidFill>
                  <a:srgbClr val="7030A0"/>
                </a:solidFill>
                <a:effectLst/>
                <a:latin typeface="Calibri"/>
                <a:ea typeface="Times New Roman" pitchFamily="18" charset="0"/>
                <a:cs typeface="Calibri" pitchFamily="34" charset="0"/>
              </a:rPr>
              <a:t>é</a:t>
            </a:r>
            <a:r>
              <a:rPr kumimoji="0" lang="fr-FR" sz="24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 interne de la </a:t>
            </a:r>
            <a:r>
              <a:rPr kumimoji="0" lang="fr-FR" sz="20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FPAA</a:t>
            </a:r>
            <a:endParaRPr kumimoji="0" lang="fr-FR" sz="4000" b="1" i="0" u="none" strike="noStrike" cap="none" normalizeH="0" baseline="0" dirty="0">
              <a:ln>
                <a:noFill/>
              </a:ln>
              <a:solidFill>
                <a:srgbClr val="7030A0"/>
              </a:solidFill>
              <a:effectLst/>
              <a:latin typeface="Arial" pitchFamily="34" charset="0"/>
              <a:cs typeface="Arial" pitchFamily="34" charset="0"/>
            </a:endParaRPr>
          </a:p>
        </p:txBody>
      </p:sp>
      <p:graphicFrame>
        <p:nvGraphicFramePr>
          <p:cNvPr id="3" name="Tableau 2">
            <a:extLst>
              <a:ext uri="{FF2B5EF4-FFF2-40B4-BE49-F238E27FC236}">
                <a16:creationId xmlns="" xmlns:a16="http://schemas.microsoft.com/office/drawing/2014/main" id="{5E065081-C349-4637-92D7-F3249B1BFB5B}"/>
              </a:ext>
            </a:extLst>
          </p:cNvPr>
          <p:cNvGraphicFramePr>
            <a:graphicFrameLocks noGrp="1"/>
          </p:cNvGraphicFramePr>
          <p:nvPr>
            <p:extLst>
              <p:ext uri="{D42A27DB-BD31-4B8C-83A1-F6EECF244321}">
                <p14:modId xmlns:p14="http://schemas.microsoft.com/office/powerpoint/2010/main" val="279740555"/>
              </p:ext>
            </p:extLst>
          </p:nvPr>
        </p:nvGraphicFramePr>
        <p:xfrm>
          <a:off x="683568" y="2348880"/>
          <a:ext cx="8064895" cy="4152759"/>
        </p:xfrm>
        <a:graphic>
          <a:graphicData uri="http://schemas.openxmlformats.org/drawingml/2006/table">
            <a:tbl>
              <a:tblPr firstRow="1" firstCol="1" bandRow="1">
                <a:tableStyleId>{5C22544A-7EE6-4342-B048-85BDC9FD1C3A}</a:tableStyleId>
              </a:tblPr>
              <a:tblGrid>
                <a:gridCol w="3528111">
                  <a:extLst>
                    <a:ext uri="{9D8B030D-6E8A-4147-A177-3AD203B41FA5}">
                      <a16:colId xmlns="" xmlns:a16="http://schemas.microsoft.com/office/drawing/2014/main" val="914762867"/>
                    </a:ext>
                  </a:extLst>
                </a:gridCol>
                <a:gridCol w="1134196">
                  <a:extLst>
                    <a:ext uri="{9D8B030D-6E8A-4147-A177-3AD203B41FA5}">
                      <a16:colId xmlns="" xmlns:a16="http://schemas.microsoft.com/office/drawing/2014/main" val="1836463315"/>
                    </a:ext>
                  </a:extLst>
                </a:gridCol>
                <a:gridCol w="1134196">
                  <a:extLst>
                    <a:ext uri="{9D8B030D-6E8A-4147-A177-3AD203B41FA5}">
                      <a16:colId xmlns="" xmlns:a16="http://schemas.microsoft.com/office/drawing/2014/main" val="891658033"/>
                    </a:ext>
                  </a:extLst>
                </a:gridCol>
                <a:gridCol w="1134196">
                  <a:extLst>
                    <a:ext uri="{9D8B030D-6E8A-4147-A177-3AD203B41FA5}">
                      <a16:colId xmlns="" xmlns:a16="http://schemas.microsoft.com/office/drawing/2014/main" val="2582603520"/>
                    </a:ext>
                  </a:extLst>
                </a:gridCol>
                <a:gridCol w="1134196">
                  <a:extLst>
                    <a:ext uri="{9D8B030D-6E8A-4147-A177-3AD203B41FA5}">
                      <a16:colId xmlns="" xmlns:a16="http://schemas.microsoft.com/office/drawing/2014/main" val="3427402850"/>
                    </a:ext>
                  </a:extLst>
                </a:gridCol>
              </a:tblGrid>
              <a:tr h="361354">
                <a:tc rowSpan="2">
                  <a:txBody>
                    <a:bodyPr/>
                    <a:lstStyle/>
                    <a:p>
                      <a:pPr algn="ctr">
                        <a:lnSpc>
                          <a:spcPct val="115000"/>
                        </a:lnSpc>
                        <a:spcAft>
                          <a:spcPts val="0"/>
                        </a:spcAft>
                      </a:pPr>
                      <a:r>
                        <a:rPr lang="fr-FR" sz="1400" dirty="0">
                          <a:solidFill>
                            <a:schemeClr val="tx1"/>
                          </a:solidFill>
                          <a:effectLst/>
                        </a:rPr>
                        <a:t>Indicateurs de résultats</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100" dirty="0">
                          <a:solidFill>
                            <a:schemeClr val="tx1"/>
                          </a:solidFill>
                          <a:effectLst/>
                        </a:rPr>
                        <a:t>Référence</a:t>
                      </a:r>
                      <a:endParaRPr lang="fr-SN" sz="10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100" dirty="0">
                          <a:solidFill>
                            <a:schemeClr val="tx1"/>
                          </a:solidFill>
                          <a:effectLst/>
                        </a:rPr>
                        <a:t>Prévu (a)</a:t>
                      </a:r>
                      <a:endParaRPr lang="fr-SN" sz="10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100" dirty="0">
                          <a:solidFill>
                            <a:schemeClr val="tx1"/>
                          </a:solidFill>
                          <a:effectLst/>
                        </a:rPr>
                        <a:t>Réalisé (b)</a:t>
                      </a:r>
                      <a:endParaRPr lang="fr-SN" sz="10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gn="ctr">
                        <a:lnSpc>
                          <a:spcPct val="115000"/>
                        </a:lnSpc>
                        <a:spcAft>
                          <a:spcPts val="0"/>
                        </a:spcAft>
                      </a:pPr>
                      <a:r>
                        <a:rPr lang="fr-FR" sz="1100" dirty="0">
                          <a:solidFill>
                            <a:schemeClr val="tx1"/>
                          </a:solidFill>
                          <a:effectLst/>
                        </a:rPr>
                        <a:t>Ecart (c)</a:t>
                      </a:r>
                      <a:endParaRPr lang="fr-SN" sz="10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27582918"/>
                  </a:ext>
                </a:extLst>
              </a:tr>
              <a:tr h="361354">
                <a:tc vMerge="1">
                  <a:txBody>
                    <a:bodyPr/>
                    <a:lstStyle/>
                    <a:p>
                      <a:endParaRPr lang="fr-SN"/>
                    </a:p>
                  </a:txBody>
                  <a:tcPr/>
                </a:tc>
                <a:tc>
                  <a:txBody>
                    <a:bodyPr/>
                    <a:lstStyle/>
                    <a:p>
                      <a:pPr marL="63500" algn="ctr">
                        <a:lnSpc>
                          <a:spcPct val="115000"/>
                        </a:lnSpc>
                        <a:spcAft>
                          <a:spcPts val="0"/>
                        </a:spcAft>
                      </a:pPr>
                      <a:r>
                        <a:rPr lang="fr-FR" sz="1600" b="1" dirty="0">
                          <a:solidFill>
                            <a:schemeClr val="tx1"/>
                          </a:solidFill>
                          <a:effectLst/>
                        </a:rPr>
                        <a:t>2020</a:t>
                      </a:r>
                      <a:endParaRPr lang="fr-SN" sz="12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600" b="1">
                          <a:solidFill>
                            <a:schemeClr val="tx1"/>
                          </a:solidFill>
                          <a:effectLst/>
                        </a:rPr>
                        <a:t>2021</a:t>
                      </a:r>
                      <a:endParaRPr lang="fr-SN" sz="12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7320" marR="26035" algn="ctr">
                        <a:lnSpc>
                          <a:spcPct val="115000"/>
                        </a:lnSpc>
                        <a:spcAft>
                          <a:spcPts val="0"/>
                        </a:spcAft>
                      </a:pPr>
                      <a:r>
                        <a:rPr lang="fr-FR" sz="1600" b="1">
                          <a:solidFill>
                            <a:schemeClr val="tx1"/>
                          </a:solidFill>
                          <a:effectLst/>
                        </a:rPr>
                        <a:t>2021</a:t>
                      </a:r>
                      <a:endParaRPr lang="fr-SN" sz="12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gn="ctr">
                        <a:lnSpc>
                          <a:spcPct val="115000"/>
                        </a:lnSpc>
                        <a:spcAft>
                          <a:spcPts val="0"/>
                        </a:spcAft>
                      </a:pPr>
                      <a:r>
                        <a:rPr lang="fr-FR" sz="1600" b="1">
                          <a:solidFill>
                            <a:schemeClr val="tx1"/>
                          </a:solidFill>
                          <a:effectLst/>
                        </a:rPr>
                        <a:t>c = (b-a)</a:t>
                      </a:r>
                      <a:endParaRPr lang="fr-SN" sz="12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98776118"/>
                  </a:ext>
                </a:extLst>
              </a:tr>
              <a:tr h="740323">
                <a:tc>
                  <a:txBody>
                    <a:bodyPr/>
                    <a:lstStyle/>
                    <a:p>
                      <a:pPr marL="90805" algn="ctr">
                        <a:lnSpc>
                          <a:spcPct val="115000"/>
                        </a:lnSpc>
                        <a:spcAft>
                          <a:spcPts val="0"/>
                        </a:spcAft>
                      </a:pPr>
                      <a:r>
                        <a:rPr lang="fr-FR" sz="1400" dirty="0">
                          <a:solidFill>
                            <a:schemeClr val="tx1"/>
                          </a:solidFill>
                          <a:effectLst/>
                        </a:rPr>
                        <a:t>Taux de réussite aux examens professionnels (CAP, BEP, BP, BT, BTS)</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57,22%</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82%</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000" b="1">
                          <a:solidFill>
                            <a:schemeClr val="tx1"/>
                          </a:solidFill>
                          <a:effectLst/>
                        </a:rPr>
                        <a:t>59,43%</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-22.57</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24833716"/>
                  </a:ext>
                </a:extLst>
              </a:tr>
              <a:tr h="468759">
                <a:tc>
                  <a:txBody>
                    <a:bodyPr/>
                    <a:lstStyle/>
                    <a:p>
                      <a:pPr marL="90805" algn="ctr">
                        <a:lnSpc>
                          <a:spcPct val="115000"/>
                        </a:lnSpc>
                        <a:spcAft>
                          <a:spcPts val="0"/>
                        </a:spcAft>
                      </a:pPr>
                      <a:r>
                        <a:rPr lang="fr-FR" sz="1400" dirty="0">
                          <a:solidFill>
                            <a:schemeClr val="tx1"/>
                          </a:solidFill>
                          <a:effectLst/>
                        </a:rPr>
                        <a:t>Taux de réussite aux Bacs techniques</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67,01%</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58%</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74%</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+16</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37312366"/>
                  </a:ext>
                </a:extLst>
              </a:tr>
              <a:tr h="740323">
                <a:tc>
                  <a:txBody>
                    <a:bodyPr/>
                    <a:lstStyle/>
                    <a:p>
                      <a:pPr marL="90805" algn="ctr">
                        <a:lnSpc>
                          <a:spcPct val="115000"/>
                        </a:lnSpc>
                        <a:spcAft>
                          <a:spcPts val="0"/>
                        </a:spcAft>
                      </a:pPr>
                      <a:r>
                        <a:rPr lang="fr-FR" sz="1400" dirty="0">
                          <a:solidFill>
                            <a:schemeClr val="tx1"/>
                          </a:solidFill>
                          <a:effectLst/>
                        </a:rPr>
                        <a:t>Pourcentage de jeunes sortants accompagnés dans le parcours d'insertion</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63%</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70%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54.70%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-15.3%</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61873364"/>
                  </a:ext>
                </a:extLst>
              </a:tr>
              <a:tr h="740323">
                <a:tc>
                  <a:txBody>
                    <a:bodyPr/>
                    <a:lstStyle/>
                    <a:p>
                      <a:pPr marL="90805" algn="ctr">
                        <a:lnSpc>
                          <a:spcPct val="115000"/>
                        </a:lnSpc>
                        <a:spcAft>
                          <a:spcPts val="0"/>
                        </a:spcAft>
                      </a:pPr>
                      <a:r>
                        <a:rPr lang="fr-FR" sz="1400" dirty="0">
                          <a:solidFill>
                            <a:schemeClr val="tx1"/>
                          </a:solidFill>
                          <a:effectLst/>
                        </a:rPr>
                        <a:t>Pourcentage de cellules d'appui à l'insertion fonctionnelles</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62,72%</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73%</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100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+27</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23787139"/>
                  </a:ext>
                </a:extLst>
              </a:tr>
              <a:tr h="740323">
                <a:tc>
                  <a:txBody>
                    <a:bodyPr/>
                    <a:lstStyle/>
                    <a:p>
                      <a:pPr marL="90805" algn="ctr">
                        <a:lnSpc>
                          <a:spcPct val="115000"/>
                        </a:lnSpc>
                        <a:spcAft>
                          <a:spcPts val="0"/>
                        </a:spcAft>
                      </a:pPr>
                      <a:r>
                        <a:rPr lang="fr-FR" sz="1400" dirty="0">
                          <a:solidFill>
                            <a:schemeClr val="tx1"/>
                          </a:solidFill>
                          <a:effectLst/>
                        </a:rPr>
                        <a:t>Pourcentage de formateurs ayant un diplôme pédagogique</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75,73 %</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85%</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77%</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000" b="1" dirty="0">
                          <a:solidFill>
                            <a:schemeClr val="tx1"/>
                          </a:solidFill>
                          <a:effectLst/>
                        </a:rPr>
                        <a:t>-8</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72916478"/>
                  </a:ext>
                </a:extLst>
              </a:tr>
            </a:tbl>
          </a:graphicData>
        </a:graphic>
      </p:graphicFrame>
      <p:sp>
        <p:nvSpPr>
          <p:cNvPr id="4" name="Rectangle 3">
            <a:extLst>
              <a:ext uri="{FF2B5EF4-FFF2-40B4-BE49-F238E27FC236}">
                <a16:creationId xmlns="" xmlns:a16="http://schemas.microsoft.com/office/drawing/2014/main" id="{8EF3957A-A51C-4024-8C31-CF255332D563}"/>
              </a:ext>
            </a:extLst>
          </p:cNvPr>
          <p:cNvSpPr/>
          <p:nvPr/>
        </p:nvSpPr>
        <p:spPr>
          <a:xfrm>
            <a:off x="717801" y="589358"/>
            <a:ext cx="7704856" cy="417550"/>
          </a:xfrm>
          <a:prstGeom prst="rect">
            <a:avLst/>
          </a:prstGeom>
        </p:spPr>
        <p:txBody>
          <a:bodyPr wrap="square">
            <a:spAutoFit/>
          </a:bodyPr>
          <a:lstStyle/>
          <a:p>
            <a:pPr lvl="0" algn="ctr">
              <a:lnSpc>
                <a:spcPct val="115000"/>
              </a:lnSpc>
              <a:spcBef>
                <a:spcPts val="1000"/>
              </a:spcBef>
              <a:spcAft>
                <a:spcPts val="0"/>
              </a:spcAft>
              <a:buSzPts val="1100"/>
            </a:pPr>
            <a:r>
              <a:rPr lang="fr-FR" sz="2000" b="1" dirty="0">
                <a:solidFill>
                  <a:srgbClr val="4F81BD"/>
                </a:solidFill>
                <a:latin typeface="Times New Roman" panose="02020603050405020304" pitchFamily="18" charset="0"/>
                <a:ea typeface="Calibri" panose="020F0502020204030204" pitchFamily="34" charset="0"/>
                <a:cs typeface="Times New Roman" panose="02020603050405020304" pitchFamily="18" charset="0"/>
              </a:rPr>
              <a:t>	FORMATION PROFESSIONNELLE ET TECHNIQUE </a:t>
            </a:r>
            <a:endParaRPr lang="fr-SN" sz="2400" b="1" dirty="0">
              <a:solidFill>
                <a:srgbClr val="4F81BD"/>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92126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48FBDFE-82F4-6F44-87E0-3BFD9E2B74FE}"/>
              </a:ext>
            </a:extLst>
          </p:cNvPr>
          <p:cNvSpPr/>
          <p:nvPr/>
        </p:nvSpPr>
        <p:spPr>
          <a:xfrm>
            <a:off x="467544" y="332656"/>
            <a:ext cx="7992888" cy="6186309"/>
          </a:xfrm>
          <a:prstGeom prst="rect">
            <a:avLst/>
          </a:prstGeom>
        </p:spPr>
        <p:txBody>
          <a:bodyPr wrap="square">
            <a:spAutoFit/>
          </a:bodyPr>
          <a:lstStyle/>
          <a:p>
            <a:pPr algn="just"/>
            <a:r>
              <a:rPr lang="fr-FR" sz="2200" dirty="0" smtClean="0">
                <a:latin typeface="Times New Roman" panose="02020603050405020304" pitchFamily="18" charset="0"/>
                <a:cs typeface="Times New Roman" panose="02020603050405020304" pitchFamily="18" charset="0"/>
              </a:rPr>
              <a:t>Entre 2020 et 2021, le taux de réussite aux examens professionnels s’est accru de  02.21%. Cette performance est largement en deçà de la référence cible de 2022 (PAQUET-EF) qui est de 80%.</a:t>
            </a:r>
            <a:endParaRPr lang="fr-SN" sz="2200" dirty="0" smtClean="0">
              <a:latin typeface="Times New Roman" panose="02020603050405020304" pitchFamily="18" charset="0"/>
              <a:cs typeface="Times New Roman" panose="02020603050405020304" pitchFamily="18" charset="0"/>
            </a:endParaRPr>
          </a:p>
          <a:p>
            <a:pPr algn="just"/>
            <a:r>
              <a:rPr lang="fr-FR" sz="2200" dirty="0" smtClean="0">
                <a:latin typeface="Times New Roman" panose="02020603050405020304" pitchFamily="18" charset="0"/>
                <a:cs typeface="Times New Roman" panose="02020603050405020304" pitchFamily="18" charset="0"/>
              </a:rPr>
              <a:t>Le taux de réussite aux examens des baccalauréats techniques est passé de 61.01% en 2020 à 72% en 2022 soit un bond positif de 7 points.</a:t>
            </a:r>
            <a:endParaRPr lang="fr-SN" sz="2200" dirty="0" smtClean="0">
              <a:latin typeface="Times New Roman" panose="02020603050405020304" pitchFamily="18" charset="0"/>
              <a:cs typeface="Times New Roman" panose="02020603050405020304" pitchFamily="18" charset="0"/>
            </a:endParaRPr>
          </a:p>
          <a:p>
            <a:pPr algn="just"/>
            <a:r>
              <a:rPr lang="fr-FR" sz="2200" dirty="0" smtClean="0">
                <a:latin typeface="Times New Roman" panose="02020603050405020304" pitchFamily="18" charset="0"/>
                <a:cs typeface="Times New Roman" panose="02020603050405020304" pitchFamily="18" charset="0"/>
              </a:rPr>
              <a:t>L’amélioration des performances aux baccalauréats techniques s’explique par :</a:t>
            </a:r>
            <a:endParaRPr lang="fr-SN" sz="2200"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fr-FR" sz="2200" dirty="0" smtClean="0">
                <a:latin typeface="Times New Roman" panose="02020603050405020304" pitchFamily="18" charset="0"/>
                <a:cs typeface="Times New Roman" panose="02020603050405020304" pitchFamily="18" charset="0"/>
              </a:rPr>
              <a:t>la mise à niveau des équipements et infrastructures au Lycée Technique FXN de Thiès ;</a:t>
            </a:r>
            <a:endParaRPr lang="fr-SN" sz="2200"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fr-FR" sz="2200" dirty="0" smtClean="0">
                <a:latin typeface="Times New Roman" panose="02020603050405020304" pitchFamily="18" charset="0"/>
                <a:cs typeface="Times New Roman" panose="02020603050405020304" pitchFamily="18" charset="0"/>
              </a:rPr>
              <a:t>le renforcement de capacité technique et pédagogique des formateurs ;</a:t>
            </a:r>
            <a:endParaRPr lang="fr-SN" sz="2200"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fr-FR" sz="2200" dirty="0" smtClean="0">
                <a:latin typeface="Times New Roman" panose="02020603050405020304" pitchFamily="18" charset="0"/>
                <a:cs typeface="Times New Roman" panose="02020603050405020304" pitchFamily="18" charset="0"/>
              </a:rPr>
              <a:t>L’encadrement rapproché des apprenants.</a:t>
            </a:r>
          </a:p>
          <a:p>
            <a:pPr algn="just"/>
            <a:r>
              <a:rPr lang="fr-FR" sz="2200" dirty="0" smtClean="0">
                <a:latin typeface="Times New Roman" panose="02020603050405020304" pitchFamily="18" charset="0"/>
                <a:cs typeface="Times New Roman" panose="02020603050405020304" pitchFamily="18" charset="0"/>
              </a:rPr>
              <a:t>Toutes les cellules d’appui à l’insertion des établissements de formation professionnelle sont mises en place. Toutefois le pourcentage des jeunes sortant accompagné dans le parcours de l’insertion n’est que de 54.70% soit nettement en deçà de la prévision qui est de 70%.</a:t>
            </a:r>
            <a:endParaRPr lang="fr-SN"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48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sp>
        <p:nvSpPr>
          <p:cNvPr id="4" name="Rectangle 1">
            <a:extLst>
              <a:ext uri="{FF2B5EF4-FFF2-40B4-BE49-F238E27FC236}">
                <a16:creationId xmlns="" xmlns:a16="http://schemas.microsoft.com/office/drawing/2014/main" id="{D8CE2769-E47E-48B4-864E-3C89CD266174}"/>
              </a:ext>
            </a:extLst>
          </p:cNvPr>
          <p:cNvSpPr>
            <a:spLocks noChangeArrowheads="1"/>
          </p:cNvSpPr>
          <p:nvPr/>
        </p:nvSpPr>
        <p:spPr bwMode="auto">
          <a:xfrm>
            <a:off x="539552" y="30778"/>
            <a:ext cx="8136904"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600" b="1" dirty="0" smtClean="0">
                <a:solidFill>
                  <a:srgbClr val="7030A0"/>
                </a:solidFill>
              </a:rPr>
              <a:t>Actions </a:t>
            </a:r>
            <a:r>
              <a:rPr lang="fr-FR" sz="3600" b="1" dirty="0">
                <a:solidFill>
                  <a:srgbClr val="7030A0"/>
                </a:solidFill>
              </a:rPr>
              <a:t>mises en œuvre</a:t>
            </a:r>
          </a:p>
          <a:p>
            <a:pPr algn="just"/>
            <a:endParaRPr lang="fr-FR" sz="2800" dirty="0" smtClean="0">
              <a:latin typeface="Times New Roman" panose="02020603050405020304" pitchFamily="18" charset="0"/>
              <a:cs typeface="Times New Roman" panose="02020603050405020304" pitchFamily="18" charset="0"/>
            </a:endParaRPr>
          </a:p>
          <a:p>
            <a:pPr algn="just"/>
            <a:r>
              <a:rPr lang="fr-FR" sz="2800" dirty="0" smtClean="0">
                <a:latin typeface="Times New Roman" panose="02020603050405020304" pitchFamily="18" charset="0"/>
                <a:cs typeface="Times New Roman" panose="02020603050405020304" pitchFamily="18" charset="0"/>
              </a:rPr>
              <a:t>Différentes activités participant à l’amélioration de la qualité ont pu être déroulées. Il en est ainsi de :</a:t>
            </a:r>
          </a:p>
          <a:p>
            <a:pPr algn="just"/>
            <a:r>
              <a:rPr lang="fr-FR" sz="2800" dirty="0" smtClean="0">
                <a:latin typeface="Times New Roman" panose="02020603050405020304" pitchFamily="18" charset="0"/>
                <a:cs typeface="Times New Roman" panose="02020603050405020304" pitchFamily="18" charset="0"/>
              </a:rPr>
              <a:t>- La </a:t>
            </a:r>
            <a:r>
              <a:rPr lang="fr-FR" sz="2800" dirty="0">
                <a:latin typeface="Times New Roman" panose="02020603050405020304" pitchFamily="18" charset="0"/>
                <a:cs typeface="Times New Roman" panose="02020603050405020304" pitchFamily="18" charset="0"/>
              </a:rPr>
              <a:t>formation en Approche Par les Compétences (APC) </a:t>
            </a:r>
            <a:r>
              <a:rPr lang="fr-FR" sz="2800" dirty="0" smtClean="0">
                <a:latin typeface="Times New Roman" panose="02020603050405020304" pitchFamily="18" charset="0"/>
                <a:cs typeface="Times New Roman" panose="02020603050405020304" pitchFamily="18" charset="0"/>
              </a:rPr>
              <a:t>des formateurs </a:t>
            </a:r>
            <a:r>
              <a:rPr lang="fr-FR" sz="2800" dirty="0">
                <a:latin typeface="Times New Roman" panose="02020603050405020304" pitchFamily="18" charset="0"/>
                <a:cs typeface="Times New Roman" panose="02020603050405020304" pitchFamily="18" charset="0"/>
              </a:rPr>
              <a:t>des Centres de Formation Professionnelle (CFP) du département de Mbour ;</a:t>
            </a:r>
            <a:endParaRPr lang="fr-SN" sz="2800" dirty="0">
              <a:latin typeface="Times New Roman" panose="02020603050405020304" pitchFamily="18" charset="0"/>
              <a:cs typeface="Times New Roman" panose="02020603050405020304" pitchFamily="18" charset="0"/>
            </a:endParaRPr>
          </a:p>
          <a:p>
            <a:pPr lvl="0" algn="just"/>
            <a:r>
              <a:rPr lang="fr-FR" sz="2800" dirty="0" smtClean="0">
                <a:latin typeface="Times New Roman" panose="02020603050405020304" pitchFamily="18" charset="0"/>
                <a:cs typeface="Times New Roman" panose="02020603050405020304" pitchFamily="18" charset="0"/>
              </a:rPr>
              <a:t>- La </a:t>
            </a:r>
            <a:r>
              <a:rPr lang="fr-FR" sz="2800" dirty="0">
                <a:latin typeface="Times New Roman" panose="02020603050405020304" pitchFamily="18" charset="0"/>
                <a:cs typeface="Times New Roman" panose="02020603050405020304" pitchFamily="18" charset="0"/>
              </a:rPr>
              <a:t>formation </a:t>
            </a:r>
            <a:r>
              <a:rPr lang="fr-FR" sz="2800" dirty="0" smtClean="0">
                <a:latin typeface="Times New Roman" panose="02020603050405020304" pitchFamily="18" charset="0"/>
                <a:cs typeface="Times New Roman" panose="02020603050405020304" pitchFamily="18" charset="0"/>
              </a:rPr>
              <a:t>(</a:t>
            </a:r>
            <a:r>
              <a:rPr lang="fr-FR" sz="2800" dirty="0">
                <a:latin typeface="Times New Roman" panose="02020603050405020304" pitchFamily="18" charset="0"/>
                <a:cs typeface="Times New Roman" panose="02020603050405020304" pitchFamily="18" charset="0"/>
              </a:rPr>
              <a:t>APC) des tuteurs en entreprise et des formateurs des CFP de Mbour et de </a:t>
            </a:r>
            <a:r>
              <a:rPr lang="fr-FR" sz="2800" dirty="0" err="1">
                <a:latin typeface="Times New Roman" panose="02020603050405020304" pitchFamily="18" charset="0"/>
                <a:cs typeface="Times New Roman" panose="02020603050405020304" pitchFamily="18" charset="0"/>
              </a:rPr>
              <a:t>Joal-Fadiouth</a:t>
            </a:r>
            <a:r>
              <a:rPr lang="fr-FR" sz="2800" dirty="0">
                <a:latin typeface="Times New Roman" panose="02020603050405020304" pitchFamily="18" charset="0"/>
                <a:cs typeface="Times New Roman" panose="02020603050405020304" pitchFamily="18" charset="0"/>
              </a:rPr>
              <a:t>  ;</a:t>
            </a:r>
            <a:endParaRPr lang="fr-SN" sz="2800" dirty="0">
              <a:latin typeface="Times New Roman" panose="02020603050405020304" pitchFamily="18" charset="0"/>
              <a:cs typeface="Times New Roman" panose="02020603050405020304" pitchFamily="18" charset="0"/>
            </a:endParaRPr>
          </a:p>
          <a:p>
            <a:pPr marL="457200" lvl="0" indent="-457200" algn="just">
              <a:buFontTx/>
              <a:buChar char="-"/>
            </a:pPr>
            <a:r>
              <a:rPr lang="fr-FR" sz="2800" dirty="0" smtClean="0">
                <a:latin typeface="Times New Roman" panose="02020603050405020304" pitchFamily="18" charset="0"/>
                <a:cs typeface="Times New Roman" panose="02020603050405020304" pitchFamily="18" charset="0"/>
              </a:rPr>
              <a:t>La </a:t>
            </a:r>
            <a:r>
              <a:rPr lang="fr-FR" sz="2800" dirty="0">
                <a:latin typeface="Times New Roman" panose="02020603050405020304" pitchFamily="18" charset="0"/>
                <a:cs typeface="Times New Roman" panose="02020603050405020304" pitchFamily="18" charset="0"/>
              </a:rPr>
              <a:t>formation </a:t>
            </a:r>
            <a:r>
              <a:rPr lang="fr-FR" sz="2800" dirty="0" smtClean="0">
                <a:latin typeface="Times New Roman" panose="02020603050405020304" pitchFamily="18" charset="0"/>
                <a:cs typeface="Times New Roman" panose="02020603050405020304" pitchFamily="18" charset="0"/>
              </a:rPr>
              <a:t>en </a:t>
            </a:r>
            <a:r>
              <a:rPr lang="fr-FR" sz="2800" dirty="0">
                <a:latin typeface="Times New Roman" panose="02020603050405020304" pitchFamily="18" charset="0"/>
                <a:cs typeface="Times New Roman" panose="02020603050405020304" pitchFamily="18" charset="0"/>
              </a:rPr>
              <a:t>APC des moniteurs de l’Association Nationale de la Promotion Féminine à Mbour et à Thiès. </a:t>
            </a:r>
            <a:endParaRPr lang="fr-FR" sz="2800" dirty="0" smtClean="0">
              <a:latin typeface="Times New Roman" panose="02020603050405020304" pitchFamily="18" charset="0"/>
              <a:cs typeface="Times New Roman" panose="02020603050405020304" pitchFamily="18" charset="0"/>
            </a:endParaRPr>
          </a:p>
          <a:p>
            <a:pPr lvl="0" algn="just"/>
            <a:r>
              <a:rPr lang="fr-FR" sz="2800" dirty="0" smtClean="0">
                <a:latin typeface="Times New Roman" panose="02020603050405020304" pitchFamily="18" charset="0"/>
                <a:cs typeface="Times New Roman" panose="02020603050405020304" pitchFamily="18" charset="0"/>
              </a:rPr>
              <a:t>Ces formations ont pu être déroulées grâce à des partenaires comme le PF2E, l’ONFP et le 3FPT</a:t>
            </a:r>
            <a:endParaRPr lang="fr-S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2539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27584" y="587977"/>
            <a:ext cx="2939779" cy="369332"/>
          </a:xfrm>
          <a:prstGeom prst="rect">
            <a:avLst/>
          </a:prstGeom>
        </p:spPr>
        <p:txBody>
          <a:bodyPr wrap="none">
            <a:spAutoFit/>
          </a:bodyPr>
          <a:lstStyle/>
          <a:p>
            <a:pPr algn="just"/>
            <a:r>
              <a:rPr lang="fr-FR" b="1" dirty="0">
                <a:solidFill>
                  <a:srgbClr val="7030A0"/>
                </a:solidFill>
                <a:latin typeface="Times New Roman" panose="02020603050405020304" pitchFamily="18" charset="0"/>
                <a:cs typeface="Times New Roman" panose="02020603050405020304" pitchFamily="18" charset="0"/>
              </a:rPr>
              <a:t>Accès au Programme FPAA</a:t>
            </a:r>
          </a:p>
        </p:txBody>
      </p:sp>
      <p:sp>
        <p:nvSpPr>
          <p:cNvPr id="5" name="Rectangle 1">
            <a:extLst>
              <a:ext uri="{FF2B5EF4-FFF2-40B4-BE49-F238E27FC236}">
                <a16:creationId xmlns="" xmlns:a16="http://schemas.microsoft.com/office/drawing/2014/main" id="{B4A8A3F2-9A1E-124B-9A30-91F731379E4D}"/>
              </a:ext>
            </a:extLst>
          </p:cNvPr>
          <p:cNvSpPr>
            <a:spLocks noChangeArrowheads="1"/>
          </p:cNvSpPr>
          <p:nvPr/>
        </p:nvSpPr>
        <p:spPr bwMode="auto">
          <a:xfrm>
            <a:off x="251520" y="-2232"/>
            <a:ext cx="8784976" cy="461665"/>
          </a:xfrm>
          <a:prstGeom prst="rect">
            <a:avLst/>
          </a:prstGeom>
          <a:solidFill>
            <a:srgbClr val="C4BC9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Formation Professionnelle Apprentissage et Artisanat (FPAA)</a:t>
            </a:r>
            <a:endParaRPr kumimoji="0" lang="fr-FR" sz="4000" b="0" i="0" u="none" strike="noStrike" cap="none" normalizeH="0" baseline="0" dirty="0">
              <a:ln>
                <a:noFill/>
              </a:ln>
              <a:solidFill>
                <a:srgbClr val="7030A0"/>
              </a:solidFill>
              <a:effectLst/>
              <a:latin typeface="Arial" pitchFamily="34" charset="0"/>
              <a:cs typeface="Arial" pitchFamily="34" charset="0"/>
            </a:endParaRPr>
          </a:p>
        </p:txBody>
      </p:sp>
      <p:graphicFrame>
        <p:nvGraphicFramePr>
          <p:cNvPr id="3" name="Tableau 2">
            <a:extLst>
              <a:ext uri="{FF2B5EF4-FFF2-40B4-BE49-F238E27FC236}">
                <a16:creationId xmlns="" xmlns:a16="http://schemas.microsoft.com/office/drawing/2014/main" id="{C00AAADE-50A6-4A38-A9E6-597DDAAC32E2}"/>
              </a:ext>
            </a:extLst>
          </p:cNvPr>
          <p:cNvGraphicFramePr>
            <a:graphicFrameLocks noGrp="1"/>
          </p:cNvGraphicFramePr>
          <p:nvPr>
            <p:extLst>
              <p:ext uri="{D42A27DB-BD31-4B8C-83A1-F6EECF244321}">
                <p14:modId xmlns:p14="http://schemas.microsoft.com/office/powerpoint/2010/main" val="2075406508"/>
              </p:ext>
            </p:extLst>
          </p:nvPr>
        </p:nvGraphicFramePr>
        <p:xfrm>
          <a:off x="611560" y="1484784"/>
          <a:ext cx="7833736" cy="4983616"/>
        </p:xfrm>
        <a:graphic>
          <a:graphicData uri="http://schemas.openxmlformats.org/drawingml/2006/table">
            <a:tbl>
              <a:tblPr firstRow="1" firstCol="1" bandRow="1">
                <a:tableStyleId>{5C22544A-7EE6-4342-B048-85BDC9FD1C3A}</a:tableStyleId>
              </a:tblPr>
              <a:tblGrid>
                <a:gridCol w="3384376">
                  <a:extLst>
                    <a:ext uri="{9D8B030D-6E8A-4147-A177-3AD203B41FA5}">
                      <a16:colId xmlns="" xmlns:a16="http://schemas.microsoft.com/office/drawing/2014/main" val="307078984"/>
                    </a:ext>
                  </a:extLst>
                </a:gridCol>
                <a:gridCol w="1112340">
                  <a:extLst>
                    <a:ext uri="{9D8B030D-6E8A-4147-A177-3AD203B41FA5}">
                      <a16:colId xmlns="" xmlns:a16="http://schemas.microsoft.com/office/drawing/2014/main" val="2846501778"/>
                    </a:ext>
                  </a:extLst>
                </a:gridCol>
                <a:gridCol w="1112340">
                  <a:extLst>
                    <a:ext uri="{9D8B030D-6E8A-4147-A177-3AD203B41FA5}">
                      <a16:colId xmlns="" xmlns:a16="http://schemas.microsoft.com/office/drawing/2014/main" val="3084746747"/>
                    </a:ext>
                  </a:extLst>
                </a:gridCol>
                <a:gridCol w="1112340">
                  <a:extLst>
                    <a:ext uri="{9D8B030D-6E8A-4147-A177-3AD203B41FA5}">
                      <a16:colId xmlns="" xmlns:a16="http://schemas.microsoft.com/office/drawing/2014/main" val="2360496761"/>
                    </a:ext>
                  </a:extLst>
                </a:gridCol>
                <a:gridCol w="1112340">
                  <a:extLst>
                    <a:ext uri="{9D8B030D-6E8A-4147-A177-3AD203B41FA5}">
                      <a16:colId xmlns="" xmlns:a16="http://schemas.microsoft.com/office/drawing/2014/main" val="158470907"/>
                    </a:ext>
                  </a:extLst>
                </a:gridCol>
              </a:tblGrid>
              <a:tr h="282122">
                <a:tc rowSpan="2">
                  <a:txBody>
                    <a:bodyPr/>
                    <a:lstStyle/>
                    <a:p>
                      <a:pPr algn="ctr">
                        <a:lnSpc>
                          <a:spcPct val="115000"/>
                        </a:lnSpc>
                        <a:spcAft>
                          <a:spcPts val="0"/>
                        </a:spcAft>
                      </a:pPr>
                      <a:r>
                        <a:rPr lang="fr-FR" sz="1100" b="1" dirty="0">
                          <a:solidFill>
                            <a:schemeClr val="tx1"/>
                          </a:solidFill>
                          <a:effectLst/>
                        </a:rPr>
                        <a:t>Indicateurs de résultats</a:t>
                      </a:r>
                      <a:endParaRPr lang="fr-SN" sz="1000" b="1" dirty="0">
                        <a:solidFill>
                          <a:schemeClr val="tx1"/>
                        </a:solidFill>
                        <a:effectLst/>
                        <a:latin typeface="Calibri" panose="020F0502020204030204" pitchFamily="34" charset="0"/>
                        <a:cs typeface="Times New Roman"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100" b="1" dirty="0">
                          <a:solidFill>
                            <a:schemeClr val="tx1"/>
                          </a:solidFill>
                          <a:effectLst/>
                        </a:rPr>
                        <a:t>Référence</a:t>
                      </a:r>
                      <a:endParaRPr lang="fr-SN" sz="10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100" b="1">
                          <a:solidFill>
                            <a:schemeClr val="tx1"/>
                          </a:solidFill>
                          <a:effectLst/>
                        </a:rPr>
                        <a:t>Prévu (a)</a:t>
                      </a:r>
                      <a:endParaRPr lang="fr-SN" sz="10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100" b="1">
                          <a:solidFill>
                            <a:schemeClr val="tx1"/>
                          </a:solidFill>
                          <a:effectLst/>
                        </a:rPr>
                        <a:t>Réalisé (b)</a:t>
                      </a:r>
                      <a:endParaRPr lang="fr-SN" sz="10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gn="ctr">
                        <a:lnSpc>
                          <a:spcPct val="115000"/>
                        </a:lnSpc>
                        <a:spcAft>
                          <a:spcPts val="0"/>
                        </a:spcAft>
                      </a:pPr>
                      <a:r>
                        <a:rPr lang="fr-FR" sz="1100" b="1" dirty="0">
                          <a:solidFill>
                            <a:schemeClr val="tx1"/>
                          </a:solidFill>
                          <a:effectLst/>
                        </a:rPr>
                        <a:t>Ecart (c)</a:t>
                      </a:r>
                      <a:endParaRPr lang="fr-SN" sz="10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91181184"/>
                  </a:ext>
                </a:extLst>
              </a:tr>
              <a:tr h="282122">
                <a:tc vMerge="1">
                  <a:txBody>
                    <a:bodyPr/>
                    <a:lstStyle/>
                    <a:p>
                      <a:endParaRPr lang="fr-SN"/>
                    </a:p>
                  </a:txBody>
                  <a:tcPr/>
                </a:tc>
                <a:tc>
                  <a:txBody>
                    <a:bodyPr/>
                    <a:lstStyle/>
                    <a:p>
                      <a:pPr marL="63500" algn="ctr">
                        <a:lnSpc>
                          <a:spcPct val="115000"/>
                        </a:lnSpc>
                        <a:spcAft>
                          <a:spcPts val="0"/>
                        </a:spcAft>
                      </a:pPr>
                      <a:r>
                        <a:rPr lang="fr-FR" sz="1100" b="1" dirty="0">
                          <a:solidFill>
                            <a:schemeClr val="tx1"/>
                          </a:solidFill>
                          <a:effectLst/>
                        </a:rPr>
                        <a:t>2020</a:t>
                      </a:r>
                      <a:endParaRPr lang="fr-SN" sz="10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100" b="1" dirty="0">
                          <a:solidFill>
                            <a:schemeClr val="tx1"/>
                          </a:solidFill>
                          <a:effectLst/>
                        </a:rPr>
                        <a:t>2021</a:t>
                      </a:r>
                      <a:endParaRPr lang="fr-SN" sz="10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7320" marR="26035" algn="ctr">
                        <a:lnSpc>
                          <a:spcPct val="115000"/>
                        </a:lnSpc>
                        <a:spcAft>
                          <a:spcPts val="0"/>
                        </a:spcAft>
                      </a:pPr>
                      <a:r>
                        <a:rPr lang="fr-FR" sz="1100" b="1">
                          <a:solidFill>
                            <a:schemeClr val="tx1"/>
                          </a:solidFill>
                          <a:effectLst/>
                        </a:rPr>
                        <a:t>2021</a:t>
                      </a:r>
                      <a:endParaRPr lang="fr-SN" sz="10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gn="ctr">
                        <a:lnSpc>
                          <a:spcPct val="115000"/>
                        </a:lnSpc>
                        <a:spcAft>
                          <a:spcPts val="0"/>
                        </a:spcAft>
                      </a:pPr>
                      <a:r>
                        <a:rPr lang="fr-FR" sz="1100" b="1">
                          <a:solidFill>
                            <a:schemeClr val="tx1"/>
                          </a:solidFill>
                          <a:effectLst/>
                        </a:rPr>
                        <a:t>c = (b-a)</a:t>
                      </a:r>
                      <a:endParaRPr lang="fr-SN" sz="10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03828172"/>
                  </a:ext>
                </a:extLst>
              </a:tr>
              <a:tr h="577997">
                <a:tc>
                  <a:txBody>
                    <a:bodyPr/>
                    <a:lstStyle/>
                    <a:p>
                      <a:pPr marL="68580">
                        <a:lnSpc>
                          <a:spcPct val="115000"/>
                        </a:lnSpc>
                        <a:spcAft>
                          <a:spcPts val="0"/>
                        </a:spcAft>
                      </a:pPr>
                      <a:r>
                        <a:rPr lang="fr-FR" sz="1800" b="1" dirty="0">
                          <a:solidFill>
                            <a:schemeClr val="tx1"/>
                          </a:solidFill>
                          <a:effectLst/>
                        </a:rPr>
                        <a:t>Taux d’accroissement des effectifs d’apprenants de la FPT </a:t>
                      </a:r>
                      <a:endParaRPr lang="fr-SN" sz="1400" b="1" dirty="0">
                        <a:solidFill>
                          <a:schemeClr val="tx1"/>
                        </a:solidFill>
                        <a:effectLst/>
                        <a:latin typeface="Calibri" panose="020F0502020204030204" pitchFamily="34" charset="0"/>
                        <a:cs typeface="Times New Roman" pitchFamily="18" charset="0"/>
                      </a:endParaRPr>
                    </a:p>
                  </a:txBody>
                  <a:tcPr marL="1127" marR="19731" marT="5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a:solidFill>
                            <a:schemeClr val="tx1"/>
                          </a:solidFill>
                          <a:effectLst/>
                        </a:rPr>
                        <a:t>6,9%  </a:t>
                      </a:r>
                      <a:endParaRPr lang="fr-SN" sz="14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6,62%</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a:solidFill>
                            <a:schemeClr val="tx1"/>
                          </a:solidFill>
                          <a:effectLst/>
                        </a:rPr>
                        <a:t>3.73%</a:t>
                      </a:r>
                      <a:endParaRPr lang="fr-SN" sz="14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-2.89%</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05065726"/>
                  </a:ext>
                </a:extLst>
              </a:tr>
              <a:tr h="577997">
                <a:tc>
                  <a:txBody>
                    <a:bodyPr/>
                    <a:lstStyle/>
                    <a:p>
                      <a:pPr marL="68580">
                        <a:lnSpc>
                          <a:spcPct val="115000"/>
                        </a:lnSpc>
                        <a:spcAft>
                          <a:spcPts val="0"/>
                        </a:spcAft>
                      </a:pPr>
                      <a:r>
                        <a:rPr lang="fr-FR" sz="1800" b="1" dirty="0">
                          <a:solidFill>
                            <a:schemeClr val="tx1"/>
                          </a:solidFill>
                          <a:effectLst/>
                        </a:rPr>
                        <a:t>Pourcentage des sortants du cycle fondamental inscrit dans l’enseignement technique </a:t>
                      </a:r>
                      <a:endParaRPr lang="fr-SN" sz="1400" b="1" dirty="0">
                        <a:solidFill>
                          <a:schemeClr val="tx1"/>
                        </a:solidFill>
                        <a:effectLst/>
                        <a:latin typeface="Calibri" panose="020F0502020204030204" pitchFamily="34" charset="0"/>
                        <a:cs typeface="Times New Roman" pitchFamily="18" charset="0"/>
                      </a:endParaRPr>
                    </a:p>
                  </a:txBody>
                  <a:tcPr marL="1127" marR="19731" marT="5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2,5%</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0" algn="ctr">
                        <a:lnSpc>
                          <a:spcPct val="115000"/>
                        </a:lnSpc>
                        <a:spcAft>
                          <a:spcPts val="0"/>
                        </a:spcAft>
                      </a:pPr>
                      <a:r>
                        <a:rPr lang="fr-FR" sz="1800" b="1">
                          <a:solidFill>
                            <a:schemeClr val="tx1"/>
                          </a:solidFill>
                          <a:effectLst/>
                        </a:rPr>
                        <a:t>5,78%</a:t>
                      </a:r>
                      <a:endParaRPr lang="fr-SN" sz="14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1.8%</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a:solidFill>
                            <a:schemeClr val="tx1"/>
                          </a:solidFill>
                          <a:effectLst/>
                        </a:rPr>
                        <a:t>-3.98%</a:t>
                      </a:r>
                      <a:endParaRPr lang="fr-SN" sz="14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33601005"/>
                  </a:ext>
                </a:extLst>
              </a:tr>
              <a:tr h="577997">
                <a:tc>
                  <a:txBody>
                    <a:bodyPr/>
                    <a:lstStyle/>
                    <a:p>
                      <a:pPr marL="68580">
                        <a:lnSpc>
                          <a:spcPct val="115000"/>
                        </a:lnSpc>
                        <a:spcAft>
                          <a:spcPts val="0"/>
                        </a:spcAft>
                      </a:pPr>
                      <a:r>
                        <a:rPr lang="fr-FR" sz="1800" b="1">
                          <a:solidFill>
                            <a:schemeClr val="tx1"/>
                          </a:solidFill>
                          <a:effectLst/>
                        </a:rPr>
                        <a:t>Pourcentage des sortants du cycle fondamental inscrit dans la formation professionnelle </a:t>
                      </a:r>
                      <a:endParaRPr lang="fr-SN" sz="1400" b="1">
                        <a:solidFill>
                          <a:schemeClr val="tx1"/>
                        </a:solidFill>
                        <a:effectLst/>
                        <a:latin typeface="Calibri" panose="020F0502020204030204" pitchFamily="34" charset="0"/>
                        <a:cs typeface="Times New Roman" pitchFamily="18" charset="0"/>
                      </a:endParaRPr>
                    </a:p>
                  </a:txBody>
                  <a:tcPr marL="1127" marR="19731" marT="5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7,5%</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0" algn="ctr">
                        <a:lnSpc>
                          <a:spcPct val="115000"/>
                        </a:lnSpc>
                        <a:spcAft>
                          <a:spcPts val="0"/>
                        </a:spcAft>
                      </a:pPr>
                      <a:r>
                        <a:rPr lang="fr-FR" sz="1800" b="1" dirty="0">
                          <a:solidFill>
                            <a:schemeClr val="tx1"/>
                          </a:solidFill>
                          <a:effectLst/>
                        </a:rPr>
                        <a:t>9,40% </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13.5</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+04.10</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92652593"/>
                  </a:ext>
                </a:extLst>
              </a:tr>
              <a:tr h="459417">
                <a:tc>
                  <a:txBody>
                    <a:bodyPr/>
                    <a:lstStyle/>
                    <a:p>
                      <a:pPr marL="68580">
                        <a:lnSpc>
                          <a:spcPct val="115000"/>
                        </a:lnSpc>
                        <a:spcAft>
                          <a:spcPts val="0"/>
                        </a:spcAft>
                      </a:pPr>
                      <a:r>
                        <a:rPr lang="fr-FR" sz="1800" b="1">
                          <a:solidFill>
                            <a:schemeClr val="tx1"/>
                          </a:solidFill>
                          <a:effectLst/>
                        </a:rPr>
                        <a:t>% de filles dans les effectifs de la FPT </a:t>
                      </a:r>
                      <a:endParaRPr lang="fr-SN" sz="1400" b="1">
                        <a:solidFill>
                          <a:schemeClr val="tx1"/>
                        </a:solidFill>
                        <a:effectLst/>
                        <a:latin typeface="Calibri" panose="020F0502020204030204" pitchFamily="34" charset="0"/>
                        <a:cs typeface="Times New Roman"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215" algn="ctr">
                        <a:lnSpc>
                          <a:spcPct val="115000"/>
                        </a:lnSpc>
                        <a:spcAft>
                          <a:spcPts val="0"/>
                        </a:spcAft>
                      </a:pPr>
                      <a:r>
                        <a:rPr lang="fr-FR" sz="1800" b="1" dirty="0">
                          <a:solidFill>
                            <a:schemeClr val="tx1"/>
                          </a:solidFill>
                          <a:effectLst/>
                        </a:rPr>
                        <a:t>51,28%  </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53%</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38%</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-15%</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22888363"/>
                  </a:ext>
                </a:extLst>
              </a:tr>
              <a:tr h="873872">
                <a:tc>
                  <a:txBody>
                    <a:bodyPr/>
                    <a:lstStyle/>
                    <a:p>
                      <a:pPr marL="68580">
                        <a:lnSpc>
                          <a:spcPct val="115000"/>
                        </a:lnSpc>
                        <a:spcAft>
                          <a:spcPts val="0"/>
                        </a:spcAft>
                      </a:pPr>
                      <a:r>
                        <a:rPr lang="fr-FR" sz="1800" b="1" dirty="0">
                          <a:solidFill>
                            <a:schemeClr val="tx1"/>
                          </a:solidFill>
                          <a:effectLst/>
                        </a:rPr>
                        <a:t>Nombre de travailleurs des entreprises et organisation professionnelle bénéficiant de formation continue </a:t>
                      </a:r>
                      <a:endParaRPr lang="fr-SN" sz="1400" b="1" dirty="0">
                        <a:solidFill>
                          <a:schemeClr val="tx1"/>
                        </a:solidFill>
                        <a:effectLst/>
                        <a:latin typeface="Calibri" panose="020F0502020204030204" pitchFamily="34" charset="0"/>
                        <a:cs typeface="Times New Roman" pitchFamily="18" charset="0"/>
                      </a:endParaRPr>
                    </a:p>
                  </a:txBody>
                  <a:tcPr marL="1127" marR="19731" marT="5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a:solidFill>
                            <a:schemeClr val="tx1"/>
                          </a:solidFill>
                          <a:effectLst/>
                        </a:rPr>
                        <a:t>12 385</a:t>
                      </a:r>
                      <a:endParaRPr lang="fr-SN" sz="14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10 000</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ND</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ND</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66163254"/>
                  </a:ext>
                </a:extLst>
              </a:tr>
            </a:tbl>
          </a:graphicData>
        </a:graphic>
      </p:graphicFrame>
    </p:spTree>
    <p:extLst>
      <p:ext uri="{BB962C8B-B14F-4D97-AF65-F5344CB8AC3E}">
        <p14:creationId xmlns:p14="http://schemas.microsoft.com/office/powerpoint/2010/main" val="42091161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6092E11D-7B33-F144-94B2-46FD68B4BA9A}"/>
              </a:ext>
            </a:extLst>
          </p:cNvPr>
          <p:cNvSpPr txBox="1"/>
          <p:nvPr/>
        </p:nvSpPr>
        <p:spPr>
          <a:xfrm>
            <a:off x="3563888" y="31320"/>
            <a:ext cx="1652247" cy="584775"/>
          </a:xfrm>
          <a:prstGeom prst="rect">
            <a:avLst/>
          </a:prstGeom>
          <a:noFill/>
        </p:spPr>
        <p:txBody>
          <a:bodyPr wrap="none" rtlCol="0">
            <a:spAutoFit/>
          </a:bodyPr>
          <a:lstStyle/>
          <a:p>
            <a:r>
              <a:rPr lang="fr-FR" sz="3200" b="1" dirty="0">
                <a:solidFill>
                  <a:srgbClr val="7030A0"/>
                </a:solidFill>
              </a:rPr>
              <a:t>Analyse:</a:t>
            </a:r>
          </a:p>
        </p:txBody>
      </p:sp>
      <p:sp>
        <p:nvSpPr>
          <p:cNvPr id="3" name="Rectangle 2">
            <a:extLst>
              <a:ext uri="{FF2B5EF4-FFF2-40B4-BE49-F238E27FC236}">
                <a16:creationId xmlns="" xmlns:a16="http://schemas.microsoft.com/office/drawing/2014/main" id="{1EC6E30C-E7BE-444F-9054-B04B3E1392EA}"/>
              </a:ext>
            </a:extLst>
          </p:cNvPr>
          <p:cNvSpPr/>
          <p:nvPr/>
        </p:nvSpPr>
        <p:spPr>
          <a:xfrm>
            <a:off x="683568" y="548680"/>
            <a:ext cx="7776864" cy="5693866"/>
          </a:xfrm>
          <a:prstGeom prst="rect">
            <a:avLst/>
          </a:prstGeom>
        </p:spPr>
        <p:txBody>
          <a:bodyPr wrap="square">
            <a:spAutoFit/>
          </a:bodyPr>
          <a:lstStyle/>
          <a:p>
            <a:pPr algn="just"/>
            <a:r>
              <a:rPr lang="fr-FR" sz="2800" dirty="0"/>
              <a:t>Le Taux d’accroissement des effectifs d’apprenants de la FPT est en régression passant de 6,9%  à 3.73% soit une perte de -</a:t>
            </a:r>
            <a:r>
              <a:rPr lang="fr-FR" sz="2800" dirty="0" smtClean="0"/>
              <a:t>2.89%. Pour </a:t>
            </a:r>
            <a:r>
              <a:rPr lang="fr-FR" sz="2800" dirty="0"/>
              <a:t>un  objectif planifié de 5,78%, le pourcentage de transition du cycle fondamental vers l’enseignement technique est de 1.8% contre 2,5% pour l’année d’avant soit un recul de -3.98%. C</a:t>
            </a:r>
            <a:r>
              <a:rPr lang="fr-FR" sz="2800" dirty="0">
                <a:latin typeface="Times New Roman" panose="02020603050405020304" pitchFamily="18" charset="0"/>
                <a:cs typeface="Times New Roman" panose="02020603050405020304" pitchFamily="18" charset="0"/>
              </a:rPr>
              <a:t>ette évolution est relativement faible par rapport à l’ambition d’orienter 30% des sortants du cycle fondamental vers la FPT. </a:t>
            </a:r>
            <a:endParaRPr lang="fr-SN" sz="2800" dirty="0">
              <a:latin typeface="Times New Roman" panose="02020603050405020304" pitchFamily="18" charset="0"/>
              <a:cs typeface="Times New Roman" panose="02020603050405020304" pitchFamily="18" charset="0"/>
            </a:endParaRPr>
          </a:p>
          <a:p>
            <a:pPr algn="just"/>
            <a:r>
              <a:rPr lang="fr-FR" sz="2800" dirty="0" smtClean="0"/>
              <a:t>Toutes </a:t>
            </a:r>
            <a:r>
              <a:rPr lang="fr-FR" sz="2800" dirty="0"/>
              <a:t>choses qui nécessitent une attention particulière eu égard aux objectifs de  développement socio-économique dont le programme en question est investi à travers nos documents de formulation de politique</a:t>
            </a:r>
            <a:r>
              <a:rPr lang="fr-FR" sz="2800" dirty="0" smtClean="0"/>
              <a:t>. </a:t>
            </a:r>
            <a:endParaRPr lang="fr-SN" sz="2000" dirty="0">
              <a:effectLst/>
              <a:ea typeface="MS Mincho" panose="02020609040205080304" pitchFamily="49" charset="-128"/>
            </a:endParaRPr>
          </a:p>
        </p:txBody>
      </p:sp>
    </p:spTree>
    <p:extLst>
      <p:ext uri="{BB962C8B-B14F-4D97-AF65-F5344CB8AC3E}">
        <p14:creationId xmlns:p14="http://schemas.microsoft.com/office/powerpoint/2010/main" val="362873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99592" y="692696"/>
            <a:ext cx="7560840" cy="5509200"/>
          </a:xfrm>
          <a:prstGeom prst="rect">
            <a:avLst/>
          </a:prstGeom>
        </p:spPr>
        <p:txBody>
          <a:bodyPr wrap="square">
            <a:spAutoFit/>
          </a:bodyPr>
          <a:lstStyle/>
          <a:p>
            <a:pPr algn="just"/>
            <a:r>
              <a:rPr lang="fr-FR" sz="3200" dirty="0" smtClean="0">
                <a:latin typeface="Times New Roman" panose="02020603050405020304" pitchFamily="18" charset="0"/>
                <a:cs typeface="Times New Roman" panose="02020603050405020304" pitchFamily="18" charset="0"/>
              </a:rPr>
              <a:t>Parmi </a:t>
            </a:r>
            <a:r>
              <a:rPr lang="fr-FR" sz="3200" dirty="0">
                <a:latin typeface="Times New Roman" panose="02020603050405020304" pitchFamily="18" charset="0"/>
                <a:cs typeface="Times New Roman" panose="02020603050405020304" pitchFamily="18" charset="0"/>
              </a:rPr>
              <a:t>les contraintes liées à l’amélioration de l’accès à la FPT dans l’académie de Thiès, nous pouvons noter :</a:t>
            </a:r>
            <a:endParaRPr lang="fr-SN" sz="3200" dirty="0">
              <a:latin typeface="Times New Roman" panose="02020603050405020304" pitchFamily="18" charset="0"/>
              <a:cs typeface="Times New Roman" panose="02020603050405020304" pitchFamily="18" charset="0"/>
            </a:endParaRPr>
          </a:p>
          <a:p>
            <a:pPr marL="342900" lvl="0" indent="-342900" algn="just">
              <a:buFont typeface="Tahoma" panose="020B0604030504040204" pitchFamily="34" charset="0"/>
              <a:buChar char="-"/>
            </a:pPr>
            <a:r>
              <a:rPr lang="fr-FR" sz="3200" dirty="0">
                <a:latin typeface="Times New Roman" panose="02020603050405020304" pitchFamily="18" charset="0"/>
                <a:ea typeface="MS Mincho" panose="02020609040205080304" pitchFamily="49" charset="-128"/>
                <a:cs typeface="Times New Roman" panose="02020603050405020304" pitchFamily="18" charset="0"/>
              </a:rPr>
              <a:t>La faiblesse </a:t>
            </a:r>
            <a:r>
              <a:rPr lang="fr-FR" sz="3200" dirty="0" smtClean="0">
                <a:latin typeface="Times New Roman" panose="02020603050405020304" pitchFamily="18" charset="0"/>
                <a:ea typeface="MS Mincho" panose="02020609040205080304" pitchFamily="49" charset="-128"/>
                <a:cs typeface="Times New Roman" panose="02020603050405020304" pitchFamily="18" charset="0"/>
              </a:rPr>
              <a:t>de l’offre de la FPT</a:t>
            </a:r>
            <a:r>
              <a:rPr lang="fr-FR" sz="3200" dirty="0">
                <a:latin typeface="Times New Roman" panose="02020603050405020304" pitchFamily="18" charset="0"/>
                <a:ea typeface="MS Mincho" panose="02020609040205080304" pitchFamily="49" charset="-128"/>
                <a:cs typeface="Times New Roman" panose="02020603050405020304" pitchFamily="18" charset="0"/>
              </a:rPr>
              <a:t> ;</a:t>
            </a:r>
            <a:endParaRPr lang="fr-SN" sz="3200" dirty="0">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buFont typeface="Tahoma" panose="020B0604030504040204" pitchFamily="34" charset="0"/>
              <a:buChar char="-"/>
            </a:pPr>
            <a:r>
              <a:rPr lang="fr-FR" sz="3200" dirty="0" smtClean="0">
                <a:latin typeface="Times New Roman" panose="02020603050405020304" pitchFamily="18" charset="0"/>
                <a:ea typeface="MS Mincho" panose="02020609040205080304" pitchFamily="49" charset="-128"/>
                <a:cs typeface="Times New Roman" panose="02020603050405020304" pitchFamily="18" charset="0"/>
              </a:rPr>
              <a:t>L’absence de congruence entre les vocations locales et l’offre de formation</a:t>
            </a:r>
          </a:p>
          <a:p>
            <a:pPr marL="342900" lvl="0" indent="-342900" algn="just">
              <a:buFont typeface="Tahoma" panose="020B0604030504040204" pitchFamily="34" charset="0"/>
              <a:buChar char="-"/>
            </a:pPr>
            <a:r>
              <a:rPr lang="fr-FR" sz="3200" dirty="0" smtClean="0">
                <a:latin typeface="Times New Roman" panose="02020603050405020304" pitchFamily="18" charset="0"/>
                <a:ea typeface="MS Mincho" panose="02020609040205080304" pitchFamily="49" charset="-128"/>
                <a:cs typeface="Times New Roman" panose="02020603050405020304" pitchFamily="18" charset="0"/>
              </a:rPr>
              <a:t>Le déficit de communication  sur les offres </a:t>
            </a:r>
            <a:endParaRPr lang="fr-SN" sz="3200" dirty="0">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buFont typeface="Tahoma" panose="020B0604030504040204" pitchFamily="34" charset="0"/>
              <a:buChar char="-"/>
            </a:pPr>
            <a:r>
              <a:rPr lang="fr-FR" sz="3200" dirty="0">
                <a:latin typeface="Times New Roman" panose="02020603050405020304" pitchFamily="18" charset="0"/>
                <a:ea typeface="MS Mincho" panose="02020609040205080304" pitchFamily="49" charset="-128"/>
                <a:cs typeface="Times New Roman" panose="02020603050405020304" pitchFamily="18" charset="0"/>
              </a:rPr>
              <a:t>La vétusté et l’insuffisance </a:t>
            </a:r>
            <a:r>
              <a:rPr lang="fr-FR" sz="3200" dirty="0" err="1" smtClean="0">
                <a:latin typeface="Times New Roman" panose="02020603050405020304" pitchFamily="18" charset="0"/>
                <a:ea typeface="MS Mincho" panose="02020609040205080304" pitchFamily="49" charset="-128"/>
                <a:cs typeface="Times New Roman" panose="02020603050405020304" pitchFamily="18" charset="0"/>
              </a:rPr>
              <a:t>dss</a:t>
            </a:r>
            <a:r>
              <a:rPr lang="fr-FR" sz="3200" dirty="0" smtClean="0">
                <a:latin typeface="Times New Roman" panose="02020603050405020304" pitchFamily="18" charset="0"/>
                <a:ea typeface="MS Mincho" panose="02020609040205080304" pitchFamily="49" charset="-128"/>
                <a:cs typeface="Times New Roman" panose="02020603050405020304" pitchFamily="18" charset="0"/>
              </a:rPr>
              <a:t> infrastructures et équipements</a:t>
            </a:r>
            <a:r>
              <a:rPr lang="fr-FR" sz="3200" dirty="0">
                <a:latin typeface="Times New Roman" panose="02020603050405020304" pitchFamily="18" charset="0"/>
                <a:ea typeface="MS Mincho" panose="02020609040205080304" pitchFamily="49" charset="-128"/>
                <a:cs typeface="Times New Roman" panose="02020603050405020304" pitchFamily="18" charset="0"/>
              </a:rPr>
              <a:t> ; </a:t>
            </a:r>
            <a:endParaRPr lang="fr-SN" sz="3200" dirty="0">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buFont typeface="Tahoma" panose="020B0604030504040204" pitchFamily="34" charset="0"/>
              <a:buChar char="-"/>
            </a:pPr>
            <a:r>
              <a:rPr lang="fr-FR" sz="3200" dirty="0" smtClean="0">
                <a:latin typeface="Times New Roman" panose="02020603050405020304" pitchFamily="18" charset="0"/>
                <a:ea typeface="MS Mincho" panose="02020609040205080304" pitchFamily="49" charset="-128"/>
                <a:cs typeface="Times New Roman" panose="02020603050405020304" pitchFamily="18" charset="0"/>
              </a:rPr>
              <a:t>L’insuffisance voire l’absence </a:t>
            </a:r>
            <a:r>
              <a:rPr lang="fr-FR" sz="3200" dirty="0">
                <a:latin typeface="Times New Roman" panose="02020603050405020304" pitchFamily="18" charset="0"/>
                <a:ea typeface="MS Mincho" panose="02020609040205080304" pitchFamily="49" charset="-128"/>
                <a:cs typeface="Times New Roman" panose="02020603050405020304" pitchFamily="18" charset="0"/>
              </a:rPr>
              <a:t>de formateurs dans certaines filières</a:t>
            </a:r>
            <a:r>
              <a:rPr lang="fr-FR" sz="3200" dirty="0">
                <a:latin typeface="Times New Roman" panose="02020603050405020304" pitchFamily="18" charset="0"/>
                <a:ea typeface="MS Mincho" panose="02020609040205080304" pitchFamily="49" charset="-128"/>
              </a:rPr>
              <a:t>.   </a:t>
            </a:r>
            <a:endParaRPr lang="fr-SN" sz="3200" dirty="0">
              <a:ea typeface="MS Mincho" panose="02020609040205080304" pitchFamily="49" charset="-128"/>
            </a:endParaRPr>
          </a:p>
        </p:txBody>
      </p:sp>
    </p:spTree>
    <p:extLst>
      <p:ext uri="{BB962C8B-B14F-4D97-AF65-F5344CB8AC3E}">
        <p14:creationId xmlns:p14="http://schemas.microsoft.com/office/powerpoint/2010/main" val="1735718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4E8F898-25F7-4728-9FA4-C7F6E6A6CD7B}"/>
              </a:ext>
            </a:extLst>
          </p:cNvPr>
          <p:cNvSpPr/>
          <p:nvPr/>
        </p:nvSpPr>
        <p:spPr>
          <a:xfrm>
            <a:off x="611560" y="548680"/>
            <a:ext cx="7776864" cy="5903154"/>
          </a:xfrm>
          <a:prstGeom prst="rect">
            <a:avLst/>
          </a:prstGeom>
        </p:spPr>
        <p:txBody>
          <a:bodyPr wrap="square">
            <a:spAutoFit/>
          </a:bodyPr>
          <a:lstStyle/>
          <a:p>
            <a:pPr>
              <a:lnSpc>
                <a:spcPct val="115000"/>
              </a:lnSpc>
              <a:spcAft>
                <a:spcPts val="0"/>
              </a:spcAft>
            </a:pPr>
            <a:r>
              <a:rPr lang="fr-FR" sz="2400" b="1" u="sng" dirty="0">
                <a:latin typeface="Times New Roman" panose="02020603050405020304" pitchFamily="18" charset="0"/>
                <a:ea typeface="Calibri" panose="020F0502020204030204" pitchFamily="34" charset="0"/>
                <a:cs typeface="Times New Roman" panose="02020603050405020304" pitchFamily="18" charset="0"/>
              </a:rPr>
              <a:t>CONTRAINTES/DIFFICULTES RENCONTREES</a:t>
            </a:r>
            <a:endParaRPr lang="fr-SN" sz="2000" dirty="0">
              <a:latin typeface="Calibri" panose="020F0502020204030204" pitchFamily="34" charset="0"/>
              <a:ea typeface="Calibri" panose="020F0502020204030204" pitchFamily="34" charset="0"/>
              <a:cs typeface="Times New Roman" panose="02020603050405020304" pitchFamily="18" charset="0"/>
            </a:endParaRPr>
          </a:p>
          <a:p>
            <a:pPr algn="just" fontAlgn="base">
              <a:spcAft>
                <a:spcPts val="0"/>
              </a:spcAft>
            </a:pPr>
            <a:r>
              <a:rPr lang="fr-FR" sz="2800" dirty="0">
                <a:latin typeface="Times New Roman" panose="02020603050405020304" pitchFamily="18" charset="0"/>
                <a:ea typeface="Calibri" panose="020F0502020204030204" pitchFamily="34" charset="0"/>
              </a:rPr>
              <a:t>Les principales contraintes sont :</a:t>
            </a:r>
            <a:endParaRPr lang="fr-SN" sz="2800" dirty="0">
              <a:latin typeface="Times New Roman" panose="02020603050405020304" pitchFamily="18" charset="0"/>
              <a:ea typeface="Times New Roman" panose="02020603050405020304" pitchFamily="18" charset="0"/>
            </a:endParaRPr>
          </a:p>
          <a:p>
            <a:pPr marL="342900" lvl="0" indent="-342900" algn="just" eaLnBrk="0" fontAlgn="base" hangingPunct="0">
              <a:lnSpc>
                <a:spcPct val="115000"/>
              </a:lnSpc>
              <a:spcAft>
                <a:spcPts val="0"/>
              </a:spcAft>
              <a:buFont typeface="Calibri" panose="020F0502020204030204" pitchFamily="34" charset="0"/>
              <a:buChar char="-"/>
            </a:pPr>
            <a:r>
              <a:rPr lang="fr-FR" sz="2800" dirty="0" smtClean="0">
                <a:latin typeface="Times New Roman" panose="02020603050405020304" pitchFamily="18" charset="0"/>
                <a:ea typeface="Calibri" panose="020F0502020204030204" pitchFamily="34" charset="0"/>
                <a:cs typeface="Calibri" panose="020F0502020204030204" pitchFamily="34" charset="0"/>
              </a:rPr>
              <a:t>Le manque </a:t>
            </a:r>
            <a:r>
              <a:rPr lang="fr-FR" sz="2800" dirty="0">
                <a:latin typeface="Times New Roman" panose="02020603050405020304" pitchFamily="18" charset="0"/>
                <a:ea typeface="Calibri" panose="020F0502020204030204" pitchFamily="34" charset="0"/>
                <a:cs typeface="Calibri" panose="020F0502020204030204" pitchFamily="34" charset="0"/>
              </a:rPr>
              <a:t>d’équipements et de locaux </a:t>
            </a:r>
            <a:r>
              <a:rPr lang="fr-FR" sz="2800" dirty="0" smtClean="0">
                <a:latin typeface="Times New Roman" panose="02020603050405020304" pitchFamily="18" charset="0"/>
                <a:ea typeface="Calibri" panose="020F0502020204030204" pitchFamily="34" charset="0"/>
                <a:cs typeface="Calibri" panose="020F0502020204030204" pitchFamily="34" charset="0"/>
              </a:rPr>
              <a:t>;</a:t>
            </a:r>
          </a:p>
          <a:p>
            <a:pPr marL="342900" lvl="0" indent="-342900" algn="just" eaLnBrk="0" fontAlgn="base" hangingPunct="0">
              <a:lnSpc>
                <a:spcPct val="115000"/>
              </a:lnSpc>
              <a:spcAft>
                <a:spcPts val="0"/>
              </a:spcAft>
              <a:buFont typeface="Calibri" panose="020F0502020204030204" pitchFamily="34" charset="0"/>
              <a:buChar char="-"/>
            </a:pPr>
            <a:r>
              <a:rPr lang="fr-FR" sz="2800" dirty="0" smtClean="0">
                <a:latin typeface="Times New Roman" panose="02020603050405020304" pitchFamily="18" charset="0"/>
                <a:ea typeface="Calibri" panose="020F0502020204030204" pitchFamily="34" charset="0"/>
                <a:cs typeface="Calibri" panose="020F0502020204030204" pitchFamily="34" charset="0"/>
              </a:rPr>
              <a:t>L’inadaptation des locaux </a:t>
            </a:r>
            <a:r>
              <a:rPr lang="fr-FR" sz="2400" dirty="0">
                <a:latin typeface="Times New Roman" panose="02020603050405020304" pitchFamily="18" charset="0"/>
                <a:ea typeface="Calibri" panose="020F0502020204030204" pitchFamily="34" charset="0"/>
                <a:cs typeface="Calibri" panose="020F0502020204030204" pitchFamily="34" charset="0"/>
              </a:rPr>
              <a:t>;</a:t>
            </a:r>
            <a:endParaRPr lang="fr-SN"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fr-FR" sz="2800" dirty="0" smtClean="0">
                <a:latin typeface="Times New Roman" panose="02020603050405020304" pitchFamily="18" charset="0"/>
                <a:ea typeface="Calibri" panose="020F0502020204030204" pitchFamily="34" charset="0"/>
                <a:cs typeface="Calibri" panose="020F0502020204030204" pitchFamily="34" charset="0"/>
              </a:rPr>
              <a:t>Le faible apport </a:t>
            </a:r>
            <a:r>
              <a:rPr lang="fr-FR" sz="2800" dirty="0">
                <a:latin typeface="Times New Roman" panose="02020603050405020304" pitchFamily="18" charset="0"/>
                <a:ea typeface="Calibri" panose="020F0502020204030204" pitchFamily="34" charset="0"/>
                <a:cs typeface="Calibri" panose="020F0502020204030204" pitchFamily="34" charset="0"/>
              </a:rPr>
              <a:t>des collectivités </a:t>
            </a:r>
            <a:r>
              <a:rPr lang="fr-FR" sz="2800" dirty="0" smtClean="0">
                <a:latin typeface="Times New Roman" panose="02020603050405020304" pitchFamily="18" charset="0"/>
                <a:ea typeface="Calibri" panose="020F0502020204030204" pitchFamily="34" charset="0"/>
                <a:cs typeface="Calibri" panose="020F0502020204030204" pitchFamily="34" charset="0"/>
              </a:rPr>
              <a:t>territoriales dans </a:t>
            </a:r>
            <a:r>
              <a:rPr lang="fr-FR" sz="2800" dirty="0">
                <a:latin typeface="Times New Roman" panose="02020603050405020304" pitchFamily="18" charset="0"/>
                <a:ea typeface="Calibri" panose="020F0502020204030204" pitchFamily="34" charset="0"/>
                <a:cs typeface="Calibri" panose="020F0502020204030204" pitchFamily="34" charset="0"/>
              </a:rPr>
              <a:t>le financement de la FPT ;</a:t>
            </a:r>
            <a:endParaRPr lang="fr-SN"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fr-FR" sz="2800" dirty="0" smtClean="0">
                <a:latin typeface="Times New Roman" panose="02020603050405020304" pitchFamily="18" charset="0"/>
                <a:ea typeface="Calibri" panose="020F0502020204030204" pitchFamily="34" charset="0"/>
                <a:cs typeface="Calibri" panose="020F0502020204030204" pitchFamily="34" charset="0"/>
              </a:rPr>
              <a:t>L’insuffisance </a:t>
            </a:r>
            <a:r>
              <a:rPr lang="fr-FR" sz="2800" dirty="0">
                <a:latin typeface="Times New Roman" panose="02020603050405020304" pitchFamily="18" charset="0"/>
                <a:ea typeface="Calibri" panose="020F0502020204030204" pitchFamily="34" charset="0"/>
                <a:cs typeface="Calibri" panose="020F0502020204030204" pitchFamily="34" charset="0"/>
              </a:rPr>
              <a:t>des ressources financières </a:t>
            </a:r>
            <a:r>
              <a:rPr lang="fr-FR" sz="2800" dirty="0" smtClean="0">
                <a:latin typeface="Times New Roman" panose="02020603050405020304" pitchFamily="18" charset="0"/>
                <a:ea typeface="Calibri" panose="020F0502020204030204" pitchFamily="34" charset="0"/>
                <a:cs typeface="Calibri" panose="020F0502020204030204" pitchFamily="34" charset="0"/>
              </a:rPr>
              <a:t>allouées;</a:t>
            </a:r>
            <a:endParaRPr lang="fr-SN"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fr-FR" sz="2800" dirty="0" smtClean="0">
                <a:latin typeface="Times New Roman" panose="02020603050405020304" pitchFamily="18" charset="0"/>
                <a:ea typeface="Calibri" panose="020F0502020204030204" pitchFamily="34" charset="0"/>
                <a:cs typeface="Calibri" panose="020F0502020204030204" pitchFamily="34" charset="0"/>
              </a:rPr>
              <a:t>La conformité des  profils quant aux  </a:t>
            </a:r>
            <a:r>
              <a:rPr lang="fr-FR" sz="2800" dirty="0">
                <a:latin typeface="Times New Roman" panose="02020603050405020304" pitchFamily="18" charset="0"/>
                <a:ea typeface="Calibri" panose="020F0502020204030204" pitchFamily="34" charset="0"/>
                <a:cs typeface="Calibri" panose="020F0502020204030204" pitchFamily="34" charset="0"/>
              </a:rPr>
              <a:t>formation </a:t>
            </a:r>
            <a:r>
              <a:rPr lang="fr-FR" sz="2800" dirty="0" smtClean="0">
                <a:latin typeface="Times New Roman" panose="02020603050405020304" pitchFamily="18" charset="0"/>
                <a:ea typeface="Calibri" panose="020F0502020204030204" pitchFamily="34" charset="0"/>
                <a:cs typeface="Calibri" panose="020F0502020204030204" pitchFamily="34" charset="0"/>
              </a:rPr>
              <a:t>à dérouler</a:t>
            </a:r>
            <a:r>
              <a:rPr lang="fr-FR" sz="2800" dirty="0">
                <a:latin typeface="Times New Roman" panose="02020603050405020304" pitchFamily="18" charset="0"/>
                <a:ea typeface="Calibri" panose="020F0502020204030204" pitchFamily="34" charset="0"/>
                <a:cs typeface="Calibri" panose="020F0502020204030204" pitchFamily="34" charset="0"/>
              </a:rPr>
              <a:t> ;</a:t>
            </a:r>
            <a:endParaRPr lang="fr-SN"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2800" dirty="0" smtClean="0">
                <a:latin typeface="Times New Roman" panose="02020603050405020304" pitchFamily="18" charset="0"/>
                <a:ea typeface="Calibri" panose="020F0502020204030204" pitchFamily="34" charset="0"/>
                <a:cs typeface="Calibri" panose="020F0502020204030204" pitchFamily="34" charset="0"/>
              </a:rPr>
              <a:t>L’absence </a:t>
            </a:r>
            <a:r>
              <a:rPr lang="fr-FR" sz="2800" dirty="0">
                <a:latin typeface="Times New Roman" panose="02020603050405020304" pitchFamily="18" charset="0"/>
                <a:ea typeface="Calibri" panose="020F0502020204030204" pitchFamily="34" charset="0"/>
                <a:cs typeface="Calibri" panose="020F0502020204030204" pitchFamily="34" charset="0"/>
              </a:rPr>
              <a:t>des moyens de communication dans les nouvelles créations ;</a:t>
            </a:r>
            <a:endParaRPr lang="fr-SN"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2800" dirty="0" smtClean="0">
                <a:latin typeface="Times New Roman" panose="02020603050405020304" pitchFamily="18" charset="0"/>
                <a:ea typeface="Calibri" panose="020F0502020204030204" pitchFamily="34" charset="0"/>
                <a:cs typeface="Calibri" panose="020F0502020204030204" pitchFamily="34" charset="0"/>
              </a:rPr>
              <a:t>Le déficit en logistique de mobilité.</a:t>
            </a:r>
            <a:endParaRPr lang="fr-S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5793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4B5F9F4-AE34-465E-9BA9-9F8FE03AB369}"/>
              </a:ext>
            </a:extLst>
          </p:cNvPr>
          <p:cNvSpPr/>
          <p:nvPr/>
        </p:nvSpPr>
        <p:spPr>
          <a:xfrm>
            <a:off x="467544" y="260648"/>
            <a:ext cx="8208912" cy="6109365"/>
          </a:xfrm>
          <a:prstGeom prst="rect">
            <a:avLst/>
          </a:prstGeom>
        </p:spPr>
        <p:txBody>
          <a:bodyPr wrap="square">
            <a:spAutoFit/>
          </a:bodyPr>
          <a:lstStyle/>
          <a:p>
            <a:pPr algn="just">
              <a:lnSpc>
                <a:spcPct val="115000"/>
              </a:lnSpc>
              <a:spcAft>
                <a:spcPts val="0"/>
              </a:spcAft>
            </a:pPr>
            <a:endParaRPr lang="fr-FR" sz="2800" b="1" u="sng"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fr-FR" sz="2800" b="1" u="sng"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RECOMMANDATIONS</a:t>
            </a:r>
            <a:r>
              <a:rPr lang="fr-FR" sz="2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endParaRPr lang="fr-SN" sz="2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3200" b="1" dirty="0">
                <a:latin typeface="Times New Roman" panose="02020603050405020304" pitchFamily="18" charset="0"/>
                <a:ea typeface="Calibri" panose="020F0502020204030204" pitchFamily="34" charset="0"/>
                <a:cs typeface="Times New Roman" panose="02020603050405020304" pitchFamily="18" charset="0"/>
              </a:rPr>
              <a:t>Sur l’amélioration de l’accès :</a:t>
            </a:r>
            <a:endParaRPr lang="fr-SN"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a:latin typeface="Times New Roman" panose="02020603050405020304" pitchFamily="18" charset="0"/>
                <a:ea typeface="Calibri" panose="020F0502020204030204" pitchFamily="34" charset="0"/>
                <a:cs typeface="Calibri" panose="020F0502020204030204" pitchFamily="34" charset="0"/>
              </a:rPr>
              <a:t>D</a:t>
            </a:r>
            <a:r>
              <a:rPr lang="fr-FR" sz="3200" dirty="0" smtClean="0">
                <a:latin typeface="Times New Roman" panose="02020603050405020304" pitchFamily="18" charset="0"/>
                <a:ea typeface="Calibri" panose="020F0502020204030204" pitchFamily="34" charset="0"/>
                <a:cs typeface="Calibri" panose="020F0502020204030204" pitchFamily="34" charset="0"/>
              </a:rPr>
              <a:t>évelopper </a:t>
            </a:r>
            <a:r>
              <a:rPr lang="fr-FR" sz="3200" dirty="0">
                <a:latin typeface="Times New Roman" panose="02020603050405020304" pitchFamily="18" charset="0"/>
                <a:ea typeface="Calibri" panose="020F0502020204030204" pitchFamily="34" charset="0"/>
                <a:cs typeface="Calibri" panose="020F0502020204030204" pitchFamily="34" charset="0"/>
              </a:rPr>
              <a:t>un plan de communication efficace en collaboration avec le Centre Académique de l’Orientation Scolaire et Professionnelle(C.A.O.S.P)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a:latin typeface="Times New Roman" panose="02020603050405020304" pitchFamily="18" charset="0"/>
                <a:ea typeface="Calibri" panose="020F0502020204030204" pitchFamily="34" charset="0"/>
                <a:cs typeface="Calibri" panose="020F0502020204030204" pitchFamily="34" charset="0"/>
              </a:rPr>
              <a:t>P</a:t>
            </a:r>
            <a:r>
              <a:rPr lang="fr-FR" sz="3200" dirty="0" smtClean="0">
                <a:latin typeface="Times New Roman" panose="02020603050405020304" pitchFamily="18" charset="0"/>
                <a:ea typeface="Calibri" panose="020F0502020204030204" pitchFamily="34" charset="0"/>
                <a:cs typeface="Calibri" panose="020F0502020204030204" pitchFamily="34" charset="0"/>
              </a:rPr>
              <a:t>romouvoir </a:t>
            </a:r>
            <a:r>
              <a:rPr lang="fr-FR" sz="3200" dirty="0">
                <a:latin typeface="Times New Roman" panose="02020603050405020304" pitchFamily="18" charset="0"/>
                <a:ea typeface="Calibri" panose="020F0502020204030204" pitchFamily="34" charset="0"/>
                <a:cs typeface="Calibri" panose="020F0502020204030204" pitchFamily="34" charset="0"/>
              </a:rPr>
              <a:t>l’accès et le maintien  des </a:t>
            </a:r>
            <a:r>
              <a:rPr lang="fr-FR" sz="3200" dirty="0" smtClean="0">
                <a:latin typeface="Times New Roman" panose="02020603050405020304" pitchFamily="18" charset="0"/>
                <a:ea typeface="Calibri" panose="020F0502020204030204" pitchFamily="34" charset="0"/>
                <a:cs typeface="Calibri" panose="020F0502020204030204" pitchFamily="34" charset="0"/>
              </a:rPr>
              <a:t>apprenants particulièrement des filles </a:t>
            </a:r>
            <a:r>
              <a:rPr lang="fr-FR" sz="3200" dirty="0">
                <a:latin typeface="Times New Roman" panose="02020603050405020304" pitchFamily="18" charset="0"/>
                <a:ea typeface="Calibri" panose="020F0502020204030204" pitchFamily="34" charset="0"/>
                <a:cs typeface="Calibri" panose="020F0502020204030204" pitchFamily="34" charset="0"/>
              </a:rPr>
              <a:t>dans les filières industrielles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2800" dirty="0">
                <a:latin typeface="Times New Roman" panose="02020603050405020304" pitchFamily="18" charset="0"/>
                <a:ea typeface="Calibri" panose="020F0502020204030204" pitchFamily="34" charset="0"/>
                <a:cs typeface="Calibri" panose="020F0502020204030204" pitchFamily="34" charset="0"/>
              </a:rPr>
              <a:t> </a:t>
            </a:r>
            <a:endParaRPr lang="fr-S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7918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39552" y="548680"/>
            <a:ext cx="7848872" cy="5684633"/>
          </a:xfrm>
          <a:prstGeom prst="rect">
            <a:avLst/>
          </a:prstGeom>
        </p:spPr>
        <p:txBody>
          <a:bodyPr wrap="square">
            <a:spAutoFit/>
          </a:bodyPr>
          <a:lstStyle/>
          <a:p>
            <a:pPr marL="457200" indent="-457200" algn="just" eaLnBrk="0" fontAlgn="base" hangingPunct="0">
              <a:lnSpc>
                <a:spcPct val="115000"/>
              </a:lnSpc>
              <a:buFont typeface="Wingdings" panose="05000000000000000000" pitchFamily="2" charset="2"/>
              <a:buChar char="Ø"/>
            </a:pPr>
            <a:r>
              <a:rPr lang="fr-FR" sz="3200" b="1" dirty="0">
                <a:latin typeface="Times New Roman" panose="02020603050405020304" pitchFamily="18" charset="0"/>
                <a:ea typeface="Calibri" panose="020F0502020204030204" pitchFamily="34" charset="0"/>
                <a:cs typeface="Times New Roman" panose="02020603050405020304" pitchFamily="18" charset="0"/>
              </a:rPr>
              <a:t>Sur l’amélioration de la qualité : </a:t>
            </a:r>
            <a:endParaRPr lang="fr-SN"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smtClean="0">
                <a:latin typeface="Times New Roman" panose="02020603050405020304" pitchFamily="18" charset="0"/>
                <a:ea typeface="Calibri" panose="020F0502020204030204" pitchFamily="34" charset="0"/>
                <a:cs typeface="Calibri" panose="020F0502020204030204" pitchFamily="34" charset="0"/>
              </a:rPr>
              <a:t>Appliquer </a:t>
            </a:r>
            <a:r>
              <a:rPr lang="fr-FR" sz="3200" dirty="0">
                <a:latin typeface="Times New Roman" panose="02020603050405020304" pitchFamily="18" charset="0"/>
                <a:ea typeface="Calibri" panose="020F0502020204030204" pitchFamily="34" charset="0"/>
                <a:cs typeface="Calibri" panose="020F0502020204030204" pitchFamily="34" charset="0"/>
              </a:rPr>
              <a:t>les lettres circulaires du MEFPAI relatives au fonctionnement des cellules pédagogiques, au fonctionnement des CGE et à la transmission des pièces périodiques</a:t>
            </a:r>
            <a:r>
              <a:rPr lang="fr-FR" sz="3200" dirty="0" smtClean="0">
                <a:latin typeface="Times New Roman" panose="02020603050405020304" pitchFamily="18" charset="0"/>
                <a:ea typeface="Calibri" panose="020F0502020204030204" pitchFamily="34" charset="0"/>
                <a:cs typeface="Calibri" panose="020F0502020204030204" pitchFamily="34" charset="0"/>
              </a:rPr>
              <a:t>.</a:t>
            </a:r>
          </a:p>
          <a:p>
            <a:pPr marL="342900" indent="-342900" algn="just" eaLnBrk="0" fontAlgn="base" hangingPunct="0">
              <a:lnSpc>
                <a:spcPct val="115000"/>
              </a:lnSpc>
              <a:buFont typeface="Calibri" panose="020F0502020204030204" pitchFamily="34" charset="0"/>
              <a:buChar char="-"/>
            </a:pPr>
            <a:r>
              <a:rPr lang="fr-FR" sz="3200" dirty="0">
                <a:latin typeface="Times New Roman" panose="02020603050405020304" pitchFamily="18" charset="0"/>
                <a:ea typeface="Calibri" panose="020F0502020204030204" pitchFamily="34" charset="0"/>
                <a:cs typeface="Calibri" panose="020F0502020204030204" pitchFamily="34" charset="0"/>
              </a:rPr>
              <a:t>Assurer l’encadrement des formateurs en pratiques professionnelles</a:t>
            </a:r>
            <a:r>
              <a:rPr lang="fr-FR" sz="3200" dirty="0" smtClean="0">
                <a:latin typeface="Times New Roman" panose="02020603050405020304" pitchFamily="18" charset="0"/>
                <a:ea typeface="Calibri" panose="020F0502020204030204" pitchFamily="34" charset="0"/>
                <a:cs typeface="Calibri" panose="020F0502020204030204" pitchFamily="34" charset="0"/>
              </a:rPr>
              <a:t>;</a:t>
            </a:r>
          </a:p>
          <a:p>
            <a:pPr marL="342900" indent="-342900" algn="just" eaLnBrk="0" fontAlgn="base" hangingPunct="0">
              <a:lnSpc>
                <a:spcPct val="115000"/>
              </a:lnSpc>
              <a:buFont typeface="Calibri" panose="020F0502020204030204" pitchFamily="34" charset="0"/>
              <a:buChar char="-"/>
            </a:pPr>
            <a:r>
              <a:rPr lang="fr-FR" sz="3200" dirty="0" smtClean="0">
                <a:latin typeface="Times New Roman" panose="02020603050405020304" pitchFamily="18" charset="0"/>
                <a:ea typeface="Calibri" panose="020F0502020204030204" pitchFamily="34" charset="0"/>
                <a:cs typeface="Calibri" panose="020F0502020204030204" pitchFamily="34" charset="0"/>
              </a:rPr>
              <a:t>Mutualiser les bonnes pratiques et partager les connaissances;</a:t>
            </a:r>
            <a:endParaRPr lang="fr-SN" sz="3200" dirty="0" smtClean="0">
              <a:latin typeface="Times New Roman" panose="02020603050405020304" pitchFamily="18" charset="0"/>
              <a:ea typeface="Calibri" panose="020F0502020204030204" pitchFamily="34" charset="0"/>
              <a:cs typeface="Calibri" panose="020F0502020204030204" pitchFamily="34" charset="0"/>
            </a:endParaRPr>
          </a:p>
          <a:p>
            <a:pPr marL="342900" indent="-342900" algn="just" eaLnBrk="0" fontAlgn="base" hangingPunct="0">
              <a:lnSpc>
                <a:spcPct val="115000"/>
              </a:lnSpc>
              <a:buFont typeface="Calibri" panose="020F0502020204030204" pitchFamily="34" charset="0"/>
              <a:buChar char="-"/>
            </a:pPr>
            <a:endParaRPr lang="fr-SN" sz="2800" dirty="0">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5748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4D7EA3BC-2225-414A-A804-294A72D2FD5D}"/>
              </a:ext>
            </a:extLst>
          </p:cNvPr>
          <p:cNvSpPr txBox="1">
            <a:spLocks/>
          </p:cNvSpPr>
          <p:nvPr/>
        </p:nvSpPr>
        <p:spPr>
          <a:xfrm>
            <a:off x="179512" y="-183234"/>
            <a:ext cx="8686800" cy="936104"/>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7030A0"/>
                </a:solidFill>
              </a:rPr>
              <a:t>PRÉSENTATION DU SECTEUR DE L’EDUCATION ET DE LA FORMATION</a:t>
            </a:r>
            <a:r>
              <a:rPr lang="fr-FR" sz="1800" dirty="0"/>
              <a:t>.</a:t>
            </a:r>
          </a:p>
        </p:txBody>
      </p:sp>
      <p:sp>
        <p:nvSpPr>
          <p:cNvPr id="10" name="Titre 1">
            <a:extLst>
              <a:ext uri="{FF2B5EF4-FFF2-40B4-BE49-F238E27FC236}">
                <a16:creationId xmlns="" xmlns:a16="http://schemas.microsoft.com/office/drawing/2014/main" id="{E26A1E7A-95CF-4A96-A943-31BCFA445277}"/>
              </a:ext>
            </a:extLst>
          </p:cNvPr>
          <p:cNvSpPr>
            <a:spLocks noGrp="1"/>
          </p:cNvSpPr>
          <p:nvPr>
            <p:ph type="title"/>
          </p:nvPr>
        </p:nvSpPr>
        <p:spPr>
          <a:xfrm>
            <a:off x="2843808" y="752870"/>
            <a:ext cx="2736304" cy="731914"/>
          </a:xfrm>
        </p:spPr>
        <p:txBody>
          <a:bodyPr>
            <a:noAutofit/>
          </a:bodyPr>
          <a:lstStyle/>
          <a:p>
            <a:pPr lvl="0"/>
            <a:r>
              <a:rPr lang="fr-FR" sz="4400" b="1" dirty="0">
                <a:solidFill>
                  <a:srgbClr val="0070C0"/>
                </a:solidFill>
              </a:rPr>
              <a:t>Analyse</a:t>
            </a:r>
          </a:p>
        </p:txBody>
      </p:sp>
      <p:sp>
        <p:nvSpPr>
          <p:cNvPr id="9" name="Espace réservé du contenu 2">
            <a:extLst>
              <a:ext uri="{FF2B5EF4-FFF2-40B4-BE49-F238E27FC236}">
                <a16:creationId xmlns="" xmlns:a16="http://schemas.microsoft.com/office/drawing/2014/main" id="{B2677E57-7E35-4DEA-9342-ADD7F39DAE00}"/>
              </a:ext>
            </a:extLst>
          </p:cNvPr>
          <p:cNvSpPr>
            <a:spLocks noGrp="1"/>
          </p:cNvSpPr>
          <p:nvPr>
            <p:ph idx="1"/>
          </p:nvPr>
        </p:nvSpPr>
        <p:spPr>
          <a:xfrm>
            <a:off x="636571" y="1589762"/>
            <a:ext cx="8208912" cy="5601518"/>
          </a:xfrm>
        </p:spPr>
        <p:txBody>
          <a:bodyPr>
            <a:noAutofit/>
          </a:bodyPr>
          <a:lstStyle/>
          <a:p>
            <a:pPr marL="0" indent="0" algn="just">
              <a:buNone/>
            </a:pPr>
            <a:r>
              <a:rPr lang="fr-FR" dirty="0"/>
              <a:t>La lecture des résultats du tableau permet de faire quelques constats :</a:t>
            </a:r>
          </a:p>
          <a:p>
            <a:pPr lvl="0" algn="just"/>
            <a:r>
              <a:rPr lang="fr-FR" dirty="0"/>
              <a:t>La </a:t>
            </a:r>
            <a:r>
              <a:rPr lang="fr-FR" b="1" dirty="0">
                <a:solidFill>
                  <a:schemeClr val="tx1"/>
                </a:solidFill>
              </a:rPr>
              <a:t>forte densité du réseau </a:t>
            </a:r>
            <a:r>
              <a:rPr lang="fr-FR" dirty="0">
                <a:solidFill>
                  <a:schemeClr val="tx1"/>
                </a:solidFill>
              </a:rPr>
              <a:t>notamment de la Petite Enfance et de l’élémentaire ;</a:t>
            </a:r>
          </a:p>
          <a:p>
            <a:pPr lvl="0" algn="just"/>
            <a:r>
              <a:rPr lang="fr-FR" dirty="0">
                <a:solidFill>
                  <a:schemeClr val="tx1"/>
                </a:solidFill>
              </a:rPr>
              <a:t>La </a:t>
            </a:r>
            <a:r>
              <a:rPr lang="fr-FR" b="1" dirty="0">
                <a:solidFill>
                  <a:schemeClr val="tx1"/>
                </a:solidFill>
              </a:rPr>
              <a:t>prédominance du privé dans le réseau de l’enseignement secondaire général </a:t>
            </a:r>
            <a:r>
              <a:rPr lang="fr-FR" dirty="0">
                <a:solidFill>
                  <a:schemeClr val="tx1"/>
                </a:solidFill>
              </a:rPr>
              <a:t>(</a:t>
            </a:r>
            <a:r>
              <a:rPr lang="fr-SN" dirty="0">
                <a:solidFill>
                  <a:schemeClr val="tx1"/>
                </a:solidFill>
              </a:rPr>
              <a:t>72,1</a:t>
            </a:r>
            <a:r>
              <a:rPr lang="fr-FR" dirty="0">
                <a:solidFill>
                  <a:schemeClr val="tx1"/>
                </a:solidFill>
              </a:rPr>
              <a:t>%) ;</a:t>
            </a:r>
          </a:p>
          <a:p>
            <a:pPr lvl="0" algn="just"/>
            <a:r>
              <a:rPr lang="fr-FR" b="1" dirty="0">
                <a:solidFill>
                  <a:schemeClr val="tx1"/>
                </a:solidFill>
              </a:rPr>
              <a:t>La faiblesse de l’offre d’éducation secondaire technique </a:t>
            </a:r>
            <a:r>
              <a:rPr lang="fr-FR" dirty="0"/>
              <a:t>(1% du réseau secondaire) ; </a:t>
            </a:r>
          </a:p>
          <a:p>
            <a:pPr lvl="0" algn="just"/>
            <a:endParaRPr lang="fr-FR" dirty="0"/>
          </a:p>
          <a:p>
            <a:pPr marL="0" indent="0" algn="just">
              <a:buNone/>
            </a:pPr>
            <a:endParaRPr lang="fr-FR" sz="1800" dirty="0"/>
          </a:p>
        </p:txBody>
      </p:sp>
    </p:spTree>
    <p:extLst>
      <p:ext uri="{BB962C8B-B14F-4D97-AF65-F5344CB8AC3E}">
        <p14:creationId xmlns:p14="http://schemas.microsoft.com/office/powerpoint/2010/main" val="1586305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67544" y="515895"/>
            <a:ext cx="8136904" cy="5755422"/>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
            </a:pPr>
            <a:r>
              <a:rPr lang="fr-FR" sz="3200" b="1" dirty="0" smtClean="0">
                <a:latin typeface="Times New Roman" panose="02020603050405020304" pitchFamily="18" charset="0"/>
                <a:ea typeface="Calibri" panose="020F0502020204030204" pitchFamily="34" charset="0"/>
                <a:cs typeface="Times New Roman" panose="02020603050405020304" pitchFamily="18" charset="0"/>
              </a:rPr>
              <a:t>Sur </a:t>
            </a:r>
            <a:r>
              <a:rPr lang="fr-FR" sz="3200" b="1" dirty="0">
                <a:latin typeface="Times New Roman" panose="02020603050405020304" pitchFamily="18" charset="0"/>
                <a:ea typeface="Calibri" panose="020F0502020204030204" pitchFamily="34" charset="0"/>
                <a:cs typeface="Times New Roman" panose="02020603050405020304" pitchFamily="18" charset="0"/>
              </a:rPr>
              <a:t>l’amélioration de la gestion et du pilotage : </a:t>
            </a:r>
            <a:endParaRPr lang="fr-SN"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smtClean="0">
                <a:latin typeface="Times New Roman" panose="02020603050405020304" pitchFamily="18" charset="0"/>
                <a:ea typeface="Calibri" panose="020F0502020204030204" pitchFamily="34" charset="0"/>
                <a:cs typeface="Calibri" panose="020F0502020204030204" pitchFamily="34" charset="0"/>
              </a:rPr>
              <a:t>Former les acteurs sur leurs rôles, missions et responsabilités</a:t>
            </a:r>
            <a:r>
              <a:rPr lang="fr-FR" sz="3200" dirty="0">
                <a:latin typeface="Times New Roman" panose="02020603050405020304" pitchFamily="18" charset="0"/>
                <a:ea typeface="Calibri" panose="020F0502020204030204" pitchFamily="34" charset="0"/>
                <a:cs typeface="Calibri" panose="020F0502020204030204" pitchFamily="34" charset="0"/>
              </a:rPr>
              <a:t>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smtClean="0">
                <a:latin typeface="Times New Roman" panose="02020603050405020304" pitchFamily="18" charset="0"/>
                <a:ea typeface="Calibri" panose="020F0502020204030204" pitchFamily="34" charset="0"/>
                <a:cs typeface="Calibri" panose="020F0502020204030204" pitchFamily="34" charset="0"/>
              </a:rPr>
              <a:t>Promouvoir l’intégrité et la citoyenneté</a:t>
            </a:r>
            <a:r>
              <a:rPr lang="fr-FR" sz="3200" dirty="0">
                <a:latin typeface="Times New Roman" panose="02020603050405020304" pitchFamily="18" charset="0"/>
                <a:ea typeface="Calibri" panose="020F0502020204030204" pitchFamily="34" charset="0"/>
                <a:cs typeface="Calibri" panose="020F0502020204030204" pitchFamily="34" charset="0"/>
              </a:rPr>
              <a:t>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smtClean="0">
                <a:latin typeface="Times New Roman" panose="02020603050405020304" pitchFamily="18" charset="0"/>
                <a:ea typeface="Calibri" panose="020F0502020204030204" pitchFamily="34" charset="0"/>
                <a:cs typeface="Calibri" panose="020F0502020204030204" pitchFamily="34" charset="0"/>
              </a:rPr>
              <a:t>Respecter les délais dans la reddition des comptes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smtClean="0">
                <a:latin typeface="Times New Roman" panose="02020603050405020304" pitchFamily="18" charset="0"/>
                <a:ea typeface="Calibri" panose="020F0502020204030204" pitchFamily="34" charset="0"/>
                <a:cs typeface="Calibri" panose="020F0502020204030204" pitchFamily="34" charset="0"/>
              </a:rPr>
              <a:t>Veiller à la mise en place et au fonctionnement des cadres de concertations et des organes de gestion et de participation.</a:t>
            </a:r>
            <a:endParaRPr lang="fr-S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5473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1CA44E5-F82F-41FF-ACF8-1DDCE8450909}"/>
              </a:ext>
            </a:extLst>
          </p:cNvPr>
          <p:cNvSpPr/>
          <p:nvPr/>
        </p:nvSpPr>
        <p:spPr>
          <a:xfrm>
            <a:off x="395536" y="476672"/>
            <a:ext cx="8208912" cy="5607689"/>
          </a:xfrm>
          <a:prstGeom prst="rect">
            <a:avLst/>
          </a:prstGeom>
        </p:spPr>
        <p:txBody>
          <a:bodyPr wrap="square">
            <a:spAutoFit/>
          </a:bodyPr>
          <a:lstStyle/>
          <a:p>
            <a:pPr algn="ctr">
              <a:spcAft>
                <a:spcPts val="0"/>
              </a:spcAft>
            </a:pPr>
            <a:r>
              <a:rPr lang="fr-FR" sz="3200" b="1" u="sng" dirty="0">
                <a:solidFill>
                  <a:srgbClr val="00B050"/>
                </a:solidFill>
                <a:latin typeface="Times New Roman" panose="02020603050405020304" pitchFamily="18" charset="0"/>
                <a:ea typeface="Times New Roman" panose="02020603050405020304" pitchFamily="18" charset="0"/>
              </a:rPr>
              <a:t>DEFIS</a:t>
            </a:r>
            <a:endParaRPr lang="fr-SN" sz="3200" dirty="0">
              <a:solidFill>
                <a:srgbClr val="00B050"/>
              </a:solidFill>
              <a:latin typeface="Times New Roman" panose="02020603050405020304" pitchFamily="18" charset="0"/>
              <a:ea typeface="Times New Roman" panose="02020603050405020304" pitchFamily="18" charset="0"/>
            </a:endParaRPr>
          </a:p>
          <a:p>
            <a:pPr algn="just">
              <a:spcAft>
                <a:spcPts val="0"/>
              </a:spcAft>
            </a:pPr>
            <a:r>
              <a:rPr lang="fr-FR" sz="3200" b="1" dirty="0">
                <a:latin typeface="Times New Roman" panose="02020603050405020304" pitchFamily="18" charset="0"/>
                <a:ea typeface="Times New Roman" panose="02020603050405020304" pitchFamily="18" charset="0"/>
              </a:rPr>
              <a:t> </a:t>
            </a:r>
            <a:r>
              <a:rPr lang="fr-FR" sz="3200" b="1" dirty="0" smtClean="0">
                <a:latin typeface="Times New Roman" panose="02020603050405020304" pitchFamily="18" charset="0"/>
                <a:ea typeface="Times New Roman" panose="02020603050405020304" pitchFamily="18" charset="0"/>
              </a:rPr>
              <a:t>Les </a:t>
            </a:r>
            <a:r>
              <a:rPr lang="fr-FR" sz="3200" b="1" dirty="0">
                <a:latin typeface="Times New Roman" panose="02020603050405020304" pitchFamily="18" charset="0"/>
                <a:ea typeface="Times New Roman" panose="02020603050405020304" pitchFamily="18" charset="0"/>
              </a:rPr>
              <a:t>principaux défis à relever :</a:t>
            </a:r>
            <a:endParaRPr lang="fr-SN" sz="3200" dirty="0">
              <a:latin typeface="Times New Roman" panose="02020603050405020304" pitchFamily="18" charset="0"/>
              <a:ea typeface="Times New Roman" panose="02020603050405020304" pitchFamily="18"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a:latin typeface="Times New Roman" panose="02020603050405020304" pitchFamily="18" charset="0"/>
                <a:ea typeface="Calibri" panose="020F0502020204030204" pitchFamily="34" charset="0"/>
                <a:cs typeface="Calibri" panose="020F0502020204030204" pitchFamily="34" charset="0"/>
              </a:rPr>
              <a:t>la mise à niveau </a:t>
            </a:r>
            <a:r>
              <a:rPr lang="fr-FR" sz="3200" dirty="0" smtClean="0">
                <a:latin typeface="Times New Roman" panose="02020603050405020304" pitchFamily="18" charset="0"/>
                <a:ea typeface="Calibri" panose="020F0502020204030204" pitchFamily="34" charset="0"/>
                <a:cs typeface="Calibri" panose="020F0502020204030204" pitchFamily="34" charset="0"/>
              </a:rPr>
              <a:t>des </a:t>
            </a:r>
            <a:r>
              <a:rPr lang="fr-FR" sz="3200" dirty="0">
                <a:latin typeface="Times New Roman" panose="02020603050405020304" pitchFamily="18" charset="0"/>
                <a:ea typeface="Calibri" panose="020F0502020204030204" pitchFamily="34" charset="0"/>
                <a:cs typeface="Calibri" panose="020F0502020204030204" pitchFamily="34" charset="0"/>
              </a:rPr>
              <a:t>équipements et infrastructures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a:latin typeface="Times New Roman" panose="02020603050405020304" pitchFamily="18" charset="0"/>
                <a:ea typeface="Calibri" panose="020F0502020204030204" pitchFamily="34" charset="0"/>
                <a:cs typeface="Calibri" panose="020F0502020204030204" pitchFamily="34" charset="0"/>
              </a:rPr>
              <a:t>la généralisation de l’implantation de l’APC dans tous les établissements </a:t>
            </a:r>
            <a:r>
              <a:rPr lang="fr-FR" sz="3200" dirty="0" smtClean="0">
                <a:latin typeface="Times New Roman" panose="02020603050405020304" pitchFamily="18" charset="0"/>
                <a:ea typeface="Calibri" panose="020F0502020204030204" pitchFamily="34" charset="0"/>
                <a:cs typeface="Calibri" panose="020F0502020204030204" pitchFamily="34" charset="0"/>
              </a:rPr>
              <a:t>publics et privés</a:t>
            </a:r>
            <a:r>
              <a:rPr lang="fr-FR" sz="3200" dirty="0">
                <a:latin typeface="Times New Roman" panose="02020603050405020304" pitchFamily="18" charset="0"/>
                <a:ea typeface="Calibri" panose="020F0502020204030204" pitchFamily="34" charset="0"/>
                <a:cs typeface="Calibri" panose="020F0502020204030204" pitchFamily="34" charset="0"/>
              </a:rPr>
              <a:t>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a:latin typeface="Times New Roman" panose="02020603050405020304" pitchFamily="18" charset="0"/>
                <a:ea typeface="Calibri" panose="020F0502020204030204" pitchFamily="34" charset="0"/>
                <a:cs typeface="Calibri" panose="020F0502020204030204" pitchFamily="34" charset="0"/>
              </a:rPr>
              <a:t>la diversification de l’offre de formation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a:latin typeface="Times New Roman" panose="02020603050405020304" pitchFamily="18" charset="0"/>
                <a:ea typeface="Calibri" panose="020F0502020204030204" pitchFamily="34" charset="0"/>
                <a:cs typeface="Calibri" panose="020F0502020204030204" pitchFamily="34" charset="0"/>
              </a:rPr>
              <a:t>la correction des </a:t>
            </a:r>
            <a:r>
              <a:rPr lang="fr-FR" sz="3200" dirty="0" smtClean="0">
                <a:latin typeface="Times New Roman" panose="02020603050405020304" pitchFamily="18" charset="0"/>
                <a:ea typeface="Calibri" panose="020F0502020204030204" pitchFamily="34" charset="0"/>
                <a:cs typeface="Calibri" panose="020F0502020204030204" pitchFamily="34" charset="0"/>
              </a:rPr>
              <a:t>disparités géographique et de genre </a:t>
            </a:r>
            <a:r>
              <a:rPr lang="fr-FR" sz="2800" dirty="0">
                <a:latin typeface="Times New Roman" panose="02020603050405020304" pitchFamily="18" charset="0"/>
                <a:ea typeface="Calibri" panose="020F0502020204030204" pitchFamily="34" charset="0"/>
                <a:cs typeface="Calibri" panose="020F0502020204030204" pitchFamily="34" charset="0"/>
              </a:rPr>
              <a:t>;</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smtClean="0">
                <a:latin typeface="Times New Roman" panose="02020603050405020304" pitchFamily="18" charset="0"/>
                <a:ea typeface="Calibri" panose="020F0502020204030204" pitchFamily="34" charset="0"/>
                <a:cs typeface="Calibri" panose="020F0502020204030204" pitchFamily="34" charset="0"/>
              </a:rPr>
              <a:t>L’amélioration du </a:t>
            </a:r>
            <a:r>
              <a:rPr lang="fr-FR" sz="3200" dirty="0">
                <a:latin typeface="Times New Roman" panose="02020603050405020304" pitchFamily="18" charset="0"/>
                <a:ea typeface="Calibri" panose="020F0502020204030204" pitchFamily="34" charset="0"/>
                <a:cs typeface="Calibri" panose="020F0502020204030204" pitchFamily="34" charset="0"/>
              </a:rPr>
              <a:t>taux d’insertion des sortis.</a:t>
            </a:r>
            <a:endParaRPr lang="fr-SN"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61317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940807" y="28545"/>
            <a:ext cx="7375609" cy="400110"/>
          </a:xfrm>
          <a:prstGeom prst="rect">
            <a:avLst/>
          </a:prstGeom>
          <a:solidFill>
            <a:srgbClr val="C4BC96"/>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Formation Professionnelle Apprentissage et Artisanat (FPAA)</a:t>
            </a:r>
            <a:endParaRPr kumimoji="0" lang="fr-FR" sz="3600" b="0" i="0" u="none" strike="noStrike" cap="none" normalizeH="0" baseline="0" dirty="0">
              <a:ln>
                <a:noFill/>
              </a:ln>
              <a:solidFill>
                <a:srgbClr val="7030A0"/>
              </a:solidFill>
              <a:effectLst/>
              <a:latin typeface="Arial" pitchFamily="34" charset="0"/>
              <a:cs typeface="Arial" pitchFamily="34" charset="0"/>
            </a:endParaRPr>
          </a:p>
        </p:txBody>
      </p:sp>
      <p:sp>
        <p:nvSpPr>
          <p:cNvPr id="88066" name="Rectangle 2"/>
          <p:cNvSpPr>
            <a:spLocks noChangeArrowheads="1"/>
          </p:cNvSpPr>
          <p:nvPr/>
        </p:nvSpPr>
        <p:spPr bwMode="auto">
          <a:xfrm>
            <a:off x="827584" y="764704"/>
            <a:ext cx="3633564"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Qualit</a:t>
            </a:r>
            <a:r>
              <a:rPr kumimoji="0" lang="fr-FR" b="1" i="0" u="none" strike="noStrike" cap="none" normalizeH="0" baseline="0" dirty="0">
                <a:ln>
                  <a:noFill/>
                </a:ln>
                <a:solidFill>
                  <a:srgbClr val="7030A0"/>
                </a:solidFill>
                <a:effectLst/>
                <a:latin typeface="Calibri"/>
                <a:ea typeface="Times New Roman" pitchFamily="18" charset="0"/>
                <a:cs typeface="Times New Roman" pitchFamily="18" charset="0"/>
              </a:rPr>
              <a:t>é</a:t>
            </a:r>
            <a:r>
              <a:rPr kumimoji="0" lang="fr-FR"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 am</a:t>
            </a:r>
            <a:r>
              <a:rPr kumimoji="0" lang="fr-FR" b="1" i="0" u="none" strike="noStrike" cap="none" normalizeH="0" baseline="0" dirty="0">
                <a:ln>
                  <a:noFill/>
                </a:ln>
                <a:solidFill>
                  <a:srgbClr val="7030A0"/>
                </a:solidFill>
                <a:effectLst/>
                <a:latin typeface="Calibri"/>
                <a:ea typeface="Times New Roman" pitchFamily="18" charset="0"/>
                <a:cs typeface="Times New Roman" pitchFamily="18" charset="0"/>
              </a:rPr>
              <a:t>é</a:t>
            </a:r>
            <a:r>
              <a:rPr kumimoji="0" lang="fr-FR"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lior</a:t>
            </a:r>
            <a:r>
              <a:rPr kumimoji="0" lang="fr-FR" b="1" i="0" u="none" strike="noStrike" cap="none" normalizeH="0" baseline="0" dirty="0">
                <a:ln>
                  <a:noFill/>
                </a:ln>
                <a:solidFill>
                  <a:srgbClr val="7030A0"/>
                </a:solidFill>
                <a:effectLst/>
                <a:latin typeface="Calibri"/>
                <a:ea typeface="Times New Roman" pitchFamily="18" charset="0"/>
                <a:cs typeface="Times New Roman" pitchFamily="18" charset="0"/>
              </a:rPr>
              <a:t>é</a:t>
            </a:r>
            <a:r>
              <a:rPr kumimoji="0" lang="fr-FR"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e </a:t>
            </a:r>
            <a:endParaRPr kumimoji="0" lang="fr-FR" sz="1050" b="1" i="0" u="none" strike="noStrike" cap="none" normalizeH="0" baseline="0" dirty="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Efficacit</a:t>
            </a:r>
            <a:r>
              <a:rPr kumimoji="0" lang="fr-FR" sz="1600" b="1" i="1" u="none" strike="noStrike" cap="none" normalizeH="0" baseline="0" dirty="0">
                <a:ln>
                  <a:noFill/>
                </a:ln>
                <a:solidFill>
                  <a:srgbClr val="7030A0"/>
                </a:solidFill>
                <a:effectLst/>
                <a:latin typeface="Calibri"/>
                <a:ea typeface="Times New Roman" pitchFamily="18" charset="0"/>
                <a:cs typeface="Calibri" pitchFamily="34" charset="0"/>
              </a:rPr>
              <a:t>é</a:t>
            </a:r>
            <a:r>
              <a:rPr kumimoji="0" lang="fr-FR" sz="16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 interne de la </a:t>
            </a:r>
            <a:r>
              <a:rPr kumimoji="0" lang="fr-FR" sz="14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FPAA</a:t>
            </a:r>
            <a:endParaRPr kumimoji="0" lang="fr-FR" sz="2800" b="1" i="0" u="none" strike="noStrike" cap="none" normalizeH="0" baseline="0" dirty="0">
              <a:ln>
                <a:noFill/>
              </a:ln>
              <a:solidFill>
                <a:srgbClr val="7030A0"/>
              </a:solidFill>
              <a:effectLst/>
              <a:latin typeface="Arial" pitchFamily="34" charset="0"/>
              <a:cs typeface="Arial" pitchFamily="34" charset="0"/>
            </a:endParaRPr>
          </a:p>
        </p:txBody>
      </p:sp>
      <p:sp>
        <p:nvSpPr>
          <p:cNvPr id="4" name="Rectangle 3">
            <a:extLst>
              <a:ext uri="{FF2B5EF4-FFF2-40B4-BE49-F238E27FC236}">
                <a16:creationId xmlns="" xmlns:a16="http://schemas.microsoft.com/office/drawing/2014/main" id="{8EF3957A-A51C-4024-8C31-CF255332D563}"/>
              </a:ext>
            </a:extLst>
          </p:cNvPr>
          <p:cNvSpPr/>
          <p:nvPr/>
        </p:nvSpPr>
        <p:spPr>
          <a:xfrm>
            <a:off x="683568" y="476672"/>
            <a:ext cx="4968552" cy="385042"/>
          </a:xfrm>
          <a:prstGeom prst="rect">
            <a:avLst/>
          </a:prstGeom>
        </p:spPr>
        <p:txBody>
          <a:bodyPr wrap="square">
            <a:spAutoFit/>
          </a:bodyPr>
          <a:lstStyle/>
          <a:p>
            <a:pPr lvl="0">
              <a:lnSpc>
                <a:spcPct val="115000"/>
              </a:lnSpc>
              <a:spcBef>
                <a:spcPts val="1000"/>
              </a:spcBef>
              <a:spcAft>
                <a:spcPts val="0"/>
              </a:spcAft>
              <a:buSzPts val="1100"/>
            </a:pPr>
            <a:r>
              <a:rPr lang="fr-FR" b="1" dirty="0">
                <a:solidFill>
                  <a:srgbClr val="4F81BD"/>
                </a:solidFill>
                <a:latin typeface="Times New Roman" panose="02020603050405020304" pitchFamily="18" charset="0"/>
                <a:cs typeface="Times New Roman" panose="02020603050405020304" pitchFamily="18" charset="0"/>
              </a:rPr>
              <a:t>DEVELOPPEMENT DE L’APPRENTISSAGE </a:t>
            </a:r>
            <a:r>
              <a:rPr lang="fr-FR" b="1" dirty="0">
                <a:solidFill>
                  <a:srgbClr val="4F81BD"/>
                </a:solidFill>
                <a:latin typeface="Times New Roman" panose="02020603050405020304" pitchFamily="18" charset="0"/>
                <a:ea typeface="Calibri" panose="020F0502020204030204" pitchFamily="34" charset="0"/>
                <a:cs typeface="Times New Roman" panose="02020603050405020304" pitchFamily="18" charset="0"/>
              </a:rPr>
              <a:t> </a:t>
            </a:r>
            <a:endParaRPr lang="fr-SN" sz="2000" b="1" dirty="0">
              <a:solidFill>
                <a:srgbClr val="4F81BD"/>
              </a:solidFill>
              <a:effectLst/>
              <a:latin typeface="Cambria" panose="02040503050406030204" pitchFamily="18" charset="0"/>
              <a:ea typeface="Calibri" panose="020F0502020204030204" pitchFamily="34" charset="0"/>
              <a:cs typeface="Times New Roman" panose="02020603050405020304" pitchFamily="18" charset="0"/>
            </a:endParaRPr>
          </a:p>
        </p:txBody>
      </p:sp>
      <p:graphicFrame>
        <p:nvGraphicFramePr>
          <p:cNvPr id="2" name="Tableau 1">
            <a:extLst>
              <a:ext uri="{FF2B5EF4-FFF2-40B4-BE49-F238E27FC236}">
                <a16:creationId xmlns="" xmlns:a16="http://schemas.microsoft.com/office/drawing/2014/main" id="{653FA049-0D78-449D-B4E3-3980FEE6F488}"/>
              </a:ext>
            </a:extLst>
          </p:cNvPr>
          <p:cNvGraphicFramePr>
            <a:graphicFrameLocks noGrp="1"/>
          </p:cNvGraphicFramePr>
          <p:nvPr>
            <p:extLst>
              <p:ext uri="{D42A27DB-BD31-4B8C-83A1-F6EECF244321}">
                <p14:modId xmlns:p14="http://schemas.microsoft.com/office/powerpoint/2010/main" val="2964858677"/>
              </p:ext>
            </p:extLst>
          </p:nvPr>
        </p:nvGraphicFramePr>
        <p:xfrm>
          <a:off x="683566" y="1412776"/>
          <a:ext cx="7632852" cy="3456384"/>
        </p:xfrm>
        <a:graphic>
          <a:graphicData uri="http://schemas.openxmlformats.org/drawingml/2006/table">
            <a:tbl>
              <a:tblPr firstRow="1" firstCol="1" bandRow="1">
                <a:tableStyleId>{5C22544A-7EE6-4342-B048-85BDC9FD1C3A}</a:tableStyleId>
              </a:tblPr>
              <a:tblGrid>
                <a:gridCol w="3290020">
                  <a:extLst>
                    <a:ext uri="{9D8B030D-6E8A-4147-A177-3AD203B41FA5}">
                      <a16:colId xmlns="" xmlns:a16="http://schemas.microsoft.com/office/drawing/2014/main" val="1054126356"/>
                    </a:ext>
                  </a:extLst>
                </a:gridCol>
                <a:gridCol w="1085708">
                  <a:extLst>
                    <a:ext uri="{9D8B030D-6E8A-4147-A177-3AD203B41FA5}">
                      <a16:colId xmlns="" xmlns:a16="http://schemas.microsoft.com/office/drawing/2014/main" val="2701363570"/>
                    </a:ext>
                  </a:extLst>
                </a:gridCol>
                <a:gridCol w="1085708">
                  <a:extLst>
                    <a:ext uri="{9D8B030D-6E8A-4147-A177-3AD203B41FA5}">
                      <a16:colId xmlns="" xmlns:a16="http://schemas.microsoft.com/office/drawing/2014/main" val="1176279323"/>
                    </a:ext>
                  </a:extLst>
                </a:gridCol>
                <a:gridCol w="1085708">
                  <a:extLst>
                    <a:ext uri="{9D8B030D-6E8A-4147-A177-3AD203B41FA5}">
                      <a16:colId xmlns="" xmlns:a16="http://schemas.microsoft.com/office/drawing/2014/main" val="387933371"/>
                    </a:ext>
                  </a:extLst>
                </a:gridCol>
                <a:gridCol w="1085708">
                  <a:extLst>
                    <a:ext uri="{9D8B030D-6E8A-4147-A177-3AD203B41FA5}">
                      <a16:colId xmlns="" xmlns:a16="http://schemas.microsoft.com/office/drawing/2014/main" val="340894816"/>
                    </a:ext>
                  </a:extLst>
                </a:gridCol>
              </a:tblGrid>
              <a:tr h="267822">
                <a:tc rowSpan="2">
                  <a:txBody>
                    <a:bodyPr/>
                    <a:lstStyle/>
                    <a:p>
                      <a:pPr marL="54610" algn="ctr">
                        <a:lnSpc>
                          <a:spcPct val="115000"/>
                        </a:lnSpc>
                        <a:spcAft>
                          <a:spcPts val="0"/>
                        </a:spcAft>
                      </a:pPr>
                      <a:r>
                        <a:rPr lang="fr-FR" sz="1400" dirty="0">
                          <a:solidFill>
                            <a:schemeClr val="tx1"/>
                          </a:solidFill>
                          <a:effectLst/>
                        </a:rPr>
                        <a:t>Indicateurs de résultats</a:t>
                      </a:r>
                      <a:endParaRPr lang="fr-SN" sz="1100"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dirty="0">
                          <a:solidFill>
                            <a:schemeClr val="tx1"/>
                          </a:solidFill>
                          <a:effectLst/>
                        </a:rPr>
                        <a:t>Référence</a:t>
                      </a:r>
                      <a:endParaRPr lang="fr-SN" sz="1100"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a:solidFill>
                            <a:schemeClr val="tx1"/>
                          </a:solidFill>
                          <a:effectLst/>
                        </a:rPr>
                        <a:t>Prévu (a)</a:t>
                      </a:r>
                      <a:endParaRPr lang="fr-SN" sz="110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nSpc>
                          <a:spcPct val="115000"/>
                        </a:lnSpc>
                        <a:spcAft>
                          <a:spcPts val="0"/>
                        </a:spcAft>
                      </a:pPr>
                      <a:r>
                        <a:rPr lang="fr-FR" sz="1400">
                          <a:solidFill>
                            <a:schemeClr val="tx1"/>
                          </a:solidFill>
                          <a:effectLst/>
                        </a:rPr>
                        <a:t>Réalisé (b)</a:t>
                      </a:r>
                      <a:endParaRPr lang="fr-SN" sz="110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nSpc>
                          <a:spcPct val="115000"/>
                        </a:lnSpc>
                        <a:spcAft>
                          <a:spcPts val="0"/>
                        </a:spcAft>
                      </a:pPr>
                      <a:r>
                        <a:rPr lang="fr-FR" sz="1400">
                          <a:solidFill>
                            <a:schemeClr val="tx1"/>
                          </a:solidFill>
                          <a:effectLst/>
                        </a:rPr>
                        <a:t> Ecart (c)</a:t>
                      </a:r>
                      <a:endParaRPr lang="fr-SN" sz="110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48433443"/>
                  </a:ext>
                </a:extLst>
              </a:tr>
              <a:tr h="305996">
                <a:tc vMerge="1">
                  <a:txBody>
                    <a:bodyPr/>
                    <a:lstStyle/>
                    <a:p>
                      <a:endParaRPr lang="fr-SN"/>
                    </a:p>
                  </a:txBody>
                  <a:tcPr/>
                </a:tc>
                <a:tc>
                  <a:txBody>
                    <a:bodyPr/>
                    <a:lstStyle/>
                    <a:p>
                      <a:pPr marL="63500" algn="ctr">
                        <a:lnSpc>
                          <a:spcPct val="115000"/>
                        </a:lnSpc>
                        <a:spcAft>
                          <a:spcPts val="0"/>
                        </a:spcAft>
                      </a:pPr>
                      <a:r>
                        <a:rPr lang="fr-FR" sz="1600" b="1" dirty="0">
                          <a:solidFill>
                            <a:schemeClr val="tx1"/>
                          </a:solidFill>
                          <a:effectLst/>
                        </a:rPr>
                        <a:t>2020</a:t>
                      </a:r>
                      <a:endParaRPr lang="fr-SN" sz="12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600" b="1" dirty="0">
                          <a:solidFill>
                            <a:schemeClr val="tx1"/>
                          </a:solidFill>
                          <a:effectLst/>
                        </a:rPr>
                        <a:t>2021</a:t>
                      </a:r>
                      <a:endParaRPr lang="fr-SN" sz="12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7320" marR="26035" algn="ctr">
                        <a:lnSpc>
                          <a:spcPct val="115000"/>
                        </a:lnSpc>
                        <a:spcAft>
                          <a:spcPts val="0"/>
                        </a:spcAft>
                      </a:pPr>
                      <a:r>
                        <a:rPr lang="fr-FR" sz="1600" b="1">
                          <a:solidFill>
                            <a:schemeClr val="tx1"/>
                          </a:solidFill>
                          <a:effectLst/>
                        </a:rPr>
                        <a:t>2021</a:t>
                      </a:r>
                      <a:endParaRPr lang="fr-SN" sz="12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gn="ctr">
                        <a:lnSpc>
                          <a:spcPct val="115000"/>
                        </a:lnSpc>
                        <a:spcAft>
                          <a:spcPts val="0"/>
                        </a:spcAft>
                      </a:pPr>
                      <a:r>
                        <a:rPr lang="fr-FR" sz="1600" b="1" dirty="0">
                          <a:solidFill>
                            <a:schemeClr val="tx1"/>
                          </a:solidFill>
                          <a:effectLst/>
                        </a:rPr>
                        <a:t> c = (b-a)</a:t>
                      </a:r>
                      <a:endParaRPr lang="fr-SN" sz="12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96402198"/>
                  </a:ext>
                </a:extLst>
              </a:tr>
              <a:tr h="535036">
                <a:tc>
                  <a:txBody>
                    <a:bodyPr/>
                    <a:lstStyle/>
                    <a:p>
                      <a:pPr marR="97155" indent="-6350">
                        <a:lnSpc>
                          <a:spcPct val="115000"/>
                        </a:lnSpc>
                        <a:spcAft>
                          <a:spcPts val="0"/>
                        </a:spcAft>
                      </a:pPr>
                      <a:r>
                        <a:rPr lang="fr-FR" sz="1400">
                          <a:solidFill>
                            <a:schemeClr val="tx1"/>
                          </a:solidFill>
                          <a:effectLst/>
                        </a:rPr>
                        <a:t>Taux de réussite à la certification des apprentis </a:t>
                      </a:r>
                      <a:endParaRPr lang="fr-SN" sz="1100">
                        <a:solidFill>
                          <a:schemeClr val="tx1"/>
                        </a:solidFill>
                        <a:effectLst/>
                        <a:latin typeface="Calibri" panose="020F0502020204030204" pitchFamily="34" charset="0"/>
                        <a:cs typeface="Times New Roman" panose="02020603050405020304" pitchFamily="18" charset="0"/>
                      </a:endParaRPr>
                    </a:p>
                  </a:txBody>
                  <a:tcPr marL="1117" marR="19550" marT="5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98,05%</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90%</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a:solidFill>
                            <a:schemeClr val="tx1"/>
                          </a:solidFill>
                          <a:effectLst/>
                        </a:rPr>
                        <a:t>83,72</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a:solidFill>
                            <a:schemeClr val="tx1"/>
                          </a:solidFill>
                          <a:effectLst/>
                        </a:rPr>
                        <a:t>-6,28</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98346079"/>
                  </a:ext>
                </a:extLst>
              </a:tr>
              <a:tr h="535036">
                <a:tc>
                  <a:txBody>
                    <a:bodyPr/>
                    <a:lstStyle/>
                    <a:p>
                      <a:pPr indent="-6350">
                        <a:lnSpc>
                          <a:spcPct val="115000"/>
                        </a:lnSpc>
                        <a:spcAft>
                          <a:spcPts val="0"/>
                        </a:spcAft>
                      </a:pPr>
                      <a:r>
                        <a:rPr lang="fr-FR" sz="1400">
                          <a:solidFill>
                            <a:schemeClr val="tx1"/>
                          </a:solidFill>
                          <a:effectLst/>
                        </a:rPr>
                        <a:t>Pourcentage d’apprentis accompagnés à l’insertion </a:t>
                      </a:r>
                      <a:endParaRPr lang="fr-SN" sz="1100">
                        <a:solidFill>
                          <a:schemeClr val="tx1"/>
                        </a:solidFill>
                        <a:effectLst/>
                        <a:latin typeface="Calibri" panose="020F0502020204030204" pitchFamily="34" charset="0"/>
                        <a:cs typeface="Times New Roman" panose="02020603050405020304" pitchFamily="18" charset="0"/>
                      </a:endParaRPr>
                    </a:p>
                  </a:txBody>
                  <a:tcPr marL="1117" marR="19550" marT="5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0%</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48%</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800" b="1" dirty="0">
                          <a:solidFill>
                            <a:schemeClr val="tx1"/>
                          </a:solidFill>
                          <a:effectLst/>
                        </a:rPr>
                        <a:t>     ND</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a:solidFill>
                            <a:schemeClr val="tx1"/>
                          </a:solidFill>
                          <a:effectLst/>
                        </a:rPr>
                        <a:t>ND</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29891157"/>
                  </a:ext>
                </a:extLst>
              </a:tr>
              <a:tr h="535036">
                <a:tc>
                  <a:txBody>
                    <a:bodyPr/>
                    <a:lstStyle/>
                    <a:p>
                      <a:pPr marL="2540">
                        <a:lnSpc>
                          <a:spcPct val="115000"/>
                        </a:lnSpc>
                        <a:spcAft>
                          <a:spcPts val="0"/>
                        </a:spcAft>
                      </a:pPr>
                      <a:r>
                        <a:rPr lang="fr-FR" sz="1400">
                          <a:solidFill>
                            <a:schemeClr val="tx1"/>
                          </a:solidFill>
                          <a:effectLst/>
                        </a:rPr>
                        <a:t>% d’ateliers sélectionnés répondant aux normes </a:t>
                      </a:r>
                      <a:endParaRPr lang="fr-SN" sz="1100">
                        <a:solidFill>
                          <a:schemeClr val="tx1"/>
                        </a:solidFill>
                        <a:effectLst/>
                        <a:latin typeface="Calibri" panose="020F0502020204030204" pitchFamily="34" charset="0"/>
                        <a:cs typeface="Times New Roman" panose="02020603050405020304" pitchFamily="18" charset="0"/>
                      </a:endParaRPr>
                    </a:p>
                  </a:txBody>
                  <a:tcPr marL="1117" marR="19550" marT="5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1800" b="1">
                          <a:solidFill>
                            <a:schemeClr val="tx1"/>
                          </a:solidFill>
                          <a:effectLst/>
                        </a:rPr>
                        <a:t>34.18%</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1800" b="1" dirty="0">
                          <a:solidFill>
                            <a:schemeClr val="tx1"/>
                          </a:solidFill>
                          <a:effectLst/>
                        </a:rPr>
                        <a:t>25%</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12%</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-13%</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33450814"/>
                  </a:ext>
                </a:extLst>
              </a:tr>
              <a:tr h="535036">
                <a:tc>
                  <a:txBody>
                    <a:bodyPr/>
                    <a:lstStyle/>
                    <a:p>
                      <a:pPr>
                        <a:lnSpc>
                          <a:spcPct val="115000"/>
                        </a:lnSpc>
                        <a:spcAft>
                          <a:spcPts val="0"/>
                        </a:spcAft>
                      </a:pPr>
                      <a:r>
                        <a:rPr lang="fr-FR" sz="1400">
                          <a:solidFill>
                            <a:schemeClr val="tx1"/>
                          </a:solidFill>
                          <a:effectLst/>
                        </a:rPr>
                        <a:t>Nombre de MA et d’apprentis ayant accès à la plateforme </a:t>
                      </a:r>
                      <a:endParaRPr lang="fr-SN" sz="1100">
                        <a:solidFill>
                          <a:schemeClr val="tx1"/>
                        </a:solidFill>
                        <a:effectLst/>
                        <a:latin typeface="Calibri" panose="020F0502020204030204" pitchFamily="34" charset="0"/>
                        <a:cs typeface="Times New Roman" panose="02020603050405020304" pitchFamily="18" charset="0"/>
                      </a:endParaRPr>
                    </a:p>
                  </a:txBody>
                  <a:tcPr marL="1117" marR="19550" marT="5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1800" b="1">
                          <a:solidFill>
                            <a:schemeClr val="tx1"/>
                          </a:solidFill>
                          <a:effectLst/>
                        </a:rPr>
                        <a:t>7 229</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1800" b="1">
                          <a:solidFill>
                            <a:schemeClr val="tx1"/>
                          </a:solidFill>
                          <a:effectLst/>
                        </a:rPr>
                        <a:t>18 000</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ND</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ND</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5766386"/>
                  </a:ext>
                </a:extLst>
              </a:tr>
              <a:tr h="742422">
                <a:tc>
                  <a:txBody>
                    <a:bodyPr/>
                    <a:lstStyle/>
                    <a:p>
                      <a:pPr marL="2540">
                        <a:lnSpc>
                          <a:spcPct val="115000"/>
                        </a:lnSpc>
                        <a:spcAft>
                          <a:spcPts val="0"/>
                        </a:spcAft>
                      </a:pPr>
                      <a:r>
                        <a:rPr lang="fr-FR" sz="1400" dirty="0">
                          <a:solidFill>
                            <a:schemeClr val="tx1"/>
                          </a:solidFill>
                          <a:effectLst/>
                        </a:rPr>
                        <a:t>Existence d’un système d’évaluation de la formation par apprentissage fonctionnel </a:t>
                      </a:r>
                      <a:endParaRPr lang="fr-SN" sz="1100" dirty="0">
                        <a:solidFill>
                          <a:schemeClr val="tx1"/>
                        </a:solidFill>
                        <a:effectLst/>
                        <a:latin typeface="Calibri" panose="020F0502020204030204" pitchFamily="34" charset="0"/>
                        <a:cs typeface="Times New Roman" panose="02020603050405020304" pitchFamily="18" charset="0"/>
                      </a:endParaRPr>
                    </a:p>
                  </a:txBody>
                  <a:tcPr marL="1117" marR="19550" marT="5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1800" b="1">
                          <a:solidFill>
                            <a:schemeClr val="tx1"/>
                          </a:solidFill>
                          <a:effectLst/>
                        </a:rPr>
                        <a:t>1</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1800" b="1">
                          <a:solidFill>
                            <a:schemeClr val="tx1"/>
                          </a:solidFill>
                          <a:effectLst/>
                        </a:rPr>
                        <a:t>1</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1</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0</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16819285"/>
                  </a:ext>
                </a:extLst>
              </a:tr>
            </a:tbl>
          </a:graphicData>
        </a:graphic>
      </p:graphicFrame>
      <p:sp>
        <p:nvSpPr>
          <p:cNvPr id="5" name="Rectangle 4">
            <a:extLst>
              <a:ext uri="{FF2B5EF4-FFF2-40B4-BE49-F238E27FC236}">
                <a16:creationId xmlns="" xmlns:a16="http://schemas.microsoft.com/office/drawing/2014/main" id="{D7730017-154A-4CBE-BBC2-5E5EE7CD3A34}"/>
              </a:ext>
            </a:extLst>
          </p:cNvPr>
          <p:cNvSpPr/>
          <p:nvPr/>
        </p:nvSpPr>
        <p:spPr>
          <a:xfrm>
            <a:off x="681332" y="5085184"/>
            <a:ext cx="7848872" cy="1200329"/>
          </a:xfrm>
          <a:prstGeom prst="rect">
            <a:avLst/>
          </a:prstGeom>
        </p:spPr>
        <p:txBody>
          <a:bodyPr wrap="square">
            <a:spAutoFit/>
          </a:bodyPr>
          <a:lstStyle/>
          <a:p>
            <a:pPr indent="-6350" algn="just">
              <a:spcAft>
                <a:spcPts val="0"/>
              </a:spcAft>
            </a:pPr>
            <a:r>
              <a:rPr lang="fr-FR" sz="2400" dirty="0" smtClean="0">
                <a:latin typeface="Times New Roman" panose="02020603050405020304" pitchFamily="18" charset="0"/>
                <a:ea typeface="Times New Roman" panose="02020603050405020304" pitchFamily="18" charset="0"/>
              </a:rPr>
              <a:t>Les </a:t>
            </a:r>
            <a:r>
              <a:rPr lang="fr-FR" sz="2400" dirty="0">
                <a:latin typeface="Times New Roman" panose="02020603050405020304" pitchFamily="18" charset="0"/>
                <a:ea typeface="Times New Roman" panose="02020603050405020304" pitchFamily="18" charset="0"/>
              </a:rPr>
              <a:t>résultats attendus n’ont pas été atteints parce que les ateliers aux normes ne sont pas </a:t>
            </a:r>
            <a:r>
              <a:rPr lang="fr-FR" sz="2400" dirty="0" smtClean="0">
                <a:latin typeface="Times New Roman" panose="02020603050405020304" pitchFamily="18" charset="0"/>
                <a:ea typeface="Times New Roman" panose="02020603050405020304" pitchFamily="18" charset="0"/>
              </a:rPr>
              <a:t>suffisants. Il en est de même pour les </a:t>
            </a:r>
            <a:r>
              <a:rPr lang="fr-FR" sz="2400" dirty="0">
                <a:latin typeface="Times New Roman" panose="02020603050405020304" pitchFamily="18" charset="0"/>
                <a:ea typeface="Times New Roman" panose="02020603050405020304" pitchFamily="18" charset="0"/>
              </a:rPr>
              <a:t>résultats </a:t>
            </a:r>
            <a:r>
              <a:rPr lang="fr-FR" sz="2400" dirty="0" smtClean="0">
                <a:latin typeface="Times New Roman" panose="02020603050405020304" pitchFamily="18" charset="0"/>
                <a:ea typeface="Times New Roman" panose="02020603050405020304" pitchFamily="18" charset="0"/>
              </a:rPr>
              <a:t>de certifications.</a:t>
            </a:r>
            <a:endParaRPr lang="fr-SN" sz="2400" dirty="0"/>
          </a:p>
        </p:txBody>
      </p:sp>
    </p:spTree>
    <p:extLst>
      <p:ext uri="{BB962C8B-B14F-4D97-AF65-F5344CB8AC3E}">
        <p14:creationId xmlns:p14="http://schemas.microsoft.com/office/powerpoint/2010/main" val="11837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940807" y="28545"/>
            <a:ext cx="7375609" cy="400110"/>
          </a:xfrm>
          <a:prstGeom prst="rect">
            <a:avLst/>
          </a:prstGeom>
          <a:solidFill>
            <a:srgbClr val="C4BC96"/>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Formation Professionnelle Apprentissage et Artisanat (FPAA)</a:t>
            </a:r>
            <a:endParaRPr kumimoji="0" lang="fr-FR" sz="3600" b="0" i="0" u="none" strike="noStrike" cap="none" normalizeH="0" baseline="0" dirty="0">
              <a:ln>
                <a:noFill/>
              </a:ln>
              <a:solidFill>
                <a:srgbClr val="7030A0"/>
              </a:solidFill>
              <a:effectLst/>
              <a:latin typeface="Arial" pitchFamily="34" charset="0"/>
              <a:cs typeface="Arial" pitchFamily="34" charset="0"/>
            </a:endParaRPr>
          </a:p>
        </p:txBody>
      </p:sp>
      <p:sp>
        <p:nvSpPr>
          <p:cNvPr id="88066" name="Rectangle 2"/>
          <p:cNvSpPr>
            <a:spLocks noChangeArrowheads="1"/>
          </p:cNvSpPr>
          <p:nvPr/>
        </p:nvSpPr>
        <p:spPr bwMode="auto">
          <a:xfrm>
            <a:off x="827584" y="780093"/>
            <a:ext cx="363356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fr-FR" sz="1600" b="1" i="1" dirty="0">
                <a:solidFill>
                  <a:srgbClr val="7030A0"/>
                </a:solidFill>
                <a:latin typeface="Cambria" pitchFamily="18" charset="0"/>
                <a:cs typeface="Calibri" pitchFamily="34" charset="0"/>
              </a:rPr>
              <a:t>ACCES EQUITABLE </a:t>
            </a:r>
          </a:p>
          <a:p>
            <a:pPr lvl="0" defTabSz="914400" fontAlgn="base">
              <a:spcBef>
                <a:spcPct val="0"/>
              </a:spcBef>
              <a:spcAft>
                <a:spcPct val="0"/>
              </a:spcAft>
            </a:pPr>
            <a:r>
              <a:rPr kumimoji="0" lang="fr-FR" sz="16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Efficacit</a:t>
            </a:r>
            <a:r>
              <a:rPr kumimoji="0" lang="fr-FR" sz="1600" b="1" i="1" u="none" strike="noStrike" cap="none" normalizeH="0" baseline="0" dirty="0">
                <a:ln>
                  <a:noFill/>
                </a:ln>
                <a:solidFill>
                  <a:srgbClr val="7030A0"/>
                </a:solidFill>
                <a:effectLst/>
                <a:latin typeface="Calibri"/>
                <a:ea typeface="Times New Roman" pitchFamily="18" charset="0"/>
                <a:cs typeface="Calibri" pitchFamily="34" charset="0"/>
              </a:rPr>
              <a:t>é</a:t>
            </a:r>
            <a:r>
              <a:rPr kumimoji="0" lang="fr-FR" sz="16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 interne de la </a:t>
            </a:r>
            <a:r>
              <a:rPr kumimoji="0" lang="fr-FR" sz="14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FPAA</a:t>
            </a:r>
            <a:endParaRPr kumimoji="0" lang="fr-FR" sz="2800" b="1" i="0" u="none" strike="noStrike" cap="none" normalizeH="0" baseline="0" dirty="0">
              <a:ln>
                <a:noFill/>
              </a:ln>
              <a:solidFill>
                <a:srgbClr val="7030A0"/>
              </a:solidFill>
              <a:effectLst/>
              <a:latin typeface="Arial" pitchFamily="34" charset="0"/>
              <a:cs typeface="Arial" pitchFamily="34" charset="0"/>
            </a:endParaRPr>
          </a:p>
        </p:txBody>
      </p:sp>
      <p:sp>
        <p:nvSpPr>
          <p:cNvPr id="4" name="Rectangle 3">
            <a:extLst>
              <a:ext uri="{FF2B5EF4-FFF2-40B4-BE49-F238E27FC236}">
                <a16:creationId xmlns="" xmlns:a16="http://schemas.microsoft.com/office/drawing/2014/main" id="{8EF3957A-A51C-4024-8C31-CF255332D563}"/>
              </a:ext>
            </a:extLst>
          </p:cNvPr>
          <p:cNvSpPr/>
          <p:nvPr/>
        </p:nvSpPr>
        <p:spPr>
          <a:xfrm>
            <a:off x="683568" y="476672"/>
            <a:ext cx="4968552" cy="385042"/>
          </a:xfrm>
          <a:prstGeom prst="rect">
            <a:avLst/>
          </a:prstGeom>
        </p:spPr>
        <p:txBody>
          <a:bodyPr wrap="square">
            <a:spAutoFit/>
          </a:bodyPr>
          <a:lstStyle/>
          <a:p>
            <a:pPr lvl="0">
              <a:lnSpc>
                <a:spcPct val="115000"/>
              </a:lnSpc>
              <a:spcBef>
                <a:spcPts val="1000"/>
              </a:spcBef>
              <a:spcAft>
                <a:spcPts val="0"/>
              </a:spcAft>
              <a:buSzPts val="1100"/>
            </a:pPr>
            <a:r>
              <a:rPr lang="fr-FR" b="1" dirty="0">
                <a:solidFill>
                  <a:srgbClr val="4F81BD"/>
                </a:solidFill>
                <a:latin typeface="Times New Roman" panose="02020603050405020304" pitchFamily="18" charset="0"/>
                <a:cs typeface="Times New Roman" panose="02020603050405020304" pitchFamily="18" charset="0"/>
              </a:rPr>
              <a:t>DEVELOPPEMENT DE L’APPRENTISSAGE </a:t>
            </a:r>
            <a:r>
              <a:rPr lang="fr-FR" b="1" dirty="0">
                <a:solidFill>
                  <a:srgbClr val="4F81BD"/>
                </a:solidFill>
                <a:latin typeface="Times New Roman" panose="02020603050405020304" pitchFamily="18" charset="0"/>
                <a:ea typeface="Calibri" panose="020F0502020204030204" pitchFamily="34" charset="0"/>
                <a:cs typeface="Times New Roman" panose="02020603050405020304" pitchFamily="18" charset="0"/>
              </a:rPr>
              <a:t> </a:t>
            </a:r>
            <a:endParaRPr lang="fr-SN" sz="2000" b="1" dirty="0">
              <a:solidFill>
                <a:srgbClr val="4F81BD"/>
              </a:solidFill>
              <a:effectLst/>
              <a:latin typeface="Cambria" panose="02040503050406030204" pitchFamily="18" charset="0"/>
              <a:ea typeface="Calibri" panose="020F0502020204030204" pitchFamily="34" charset="0"/>
              <a:cs typeface="Times New Roman" panose="02020603050405020304" pitchFamily="18" charset="0"/>
            </a:endParaRPr>
          </a:p>
        </p:txBody>
      </p:sp>
      <p:graphicFrame>
        <p:nvGraphicFramePr>
          <p:cNvPr id="3" name="Tableau 2">
            <a:extLst>
              <a:ext uri="{FF2B5EF4-FFF2-40B4-BE49-F238E27FC236}">
                <a16:creationId xmlns="" xmlns:a16="http://schemas.microsoft.com/office/drawing/2014/main" id="{BA807176-C5CC-4665-A5E9-849F246CDCEE}"/>
              </a:ext>
            </a:extLst>
          </p:cNvPr>
          <p:cNvGraphicFramePr>
            <a:graphicFrameLocks noGrp="1"/>
          </p:cNvGraphicFramePr>
          <p:nvPr>
            <p:extLst>
              <p:ext uri="{D42A27DB-BD31-4B8C-83A1-F6EECF244321}">
                <p14:modId xmlns:p14="http://schemas.microsoft.com/office/powerpoint/2010/main" val="3916052784"/>
              </p:ext>
            </p:extLst>
          </p:nvPr>
        </p:nvGraphicFramePr>
        <p:xfrm>
          <a:off x="683568" y="1340768"/>
          <a:ext cx="7704857" cy="2952327"/>
        </p:xfrm>
        <a:graphic>
          <a:graphicData uri="http://schemas.openxmlformats.org/drawingml/2006/table">
            <a:tbl>
              <a:tblPr firstRow="1" firstCol="1" bandRow="1">
                <a:tableStyleId>{5C22544A-7EE6-4342-B048-85BDC9FD1C3A}</a:tableStyleId>
              </a:tblPr>
              <a:tblGrid>
                <a:gridCol w="3505709">
                  <a:extLst>
                    <a:ext uri="{9D8B030D-6E8A-4147-A177-3AD203B41FA5}">
                      <a16:colId xmlns="" xmlns:a16="http://schemas.microsoft.com/office/drawing/2014/main" val="953608140"/>
                    </a:ext>
                  </a:extLst>
                </a:gridCol>
                <a:gridCol w="878354">
                  <a:extLst>
                    <a:ext uri="{9D8B030D-6E8A-4147-A177-3AD203B41FA5}">
                      <a16:colId xmlns="" xmlns:a16="http://schemas.microsoft.com/office/drawing/2014/main" val="3757499451"/>
                    </a:ext>
                  </a:extLst>
                </a:gridCol>
                <a:gridCol w="878354">
                  <a:extLst>
                    <a:ext uri="{9D8B030D-6E8A-4147-A177-3AD203B41FA5}">
                      <a16:colId xmlns="" xmlns:a16="http://schemas.microsoft.com/office/drawing/2014/main" val="3381165039"/>
                    </a:ext>
                  </a:extLst>
                </a:gridCol>
                <a:gridCol w="881436">
                  <a:extLst>
                    <a:ext uri="{9D8B030D-6E8A-4147-A177-3AD203B41FA5}">
                      <a16:colId xmlns="" xmlns:a16="http://schemas.microsoft.com/office/drawing/2014/main" val="958577054"/>
                    </a:ext>
                  </a:extLst>
                </a:gridCol>
                <a:gridCol w="881436">
                  <a:extLst>
                    <a:ext uri="{9D8B030D-6E8A-4147-A177-3AD203B41FA5}">
                      <a16:colId xmlns="" xmlns:a16="http://schemas.microsoft.com/office/drawing/2014/main" val="38989167"/>
                    </a:ext>
                  </a:extLst>
                </a:gridCol>
                <a:gridCol w="679568">
                  <a:extLst>
                    <a:ext uri="{9D8B030D-6E8A-4147-A177-3AD203B41FA5}">
                      <a16:colId xmlns="" xmlns:a16="http://schemas.microsoft.com/office/drawing/2014/main" val="565095216"/>
                    </a:ext>
                  </a:extLst>
                </a:gridCol>
              </a:tblGrid>
              <a:tr h="341990">
                <a:tc rowSpan="2">
                  <a:txBody>
                    <a:bodyPr/>
                    <a:lstStyle/>
                    <a:p>
                      <a:pPr marL="85725" algn="ctr">
                        <a:lnSpc>
                          <a:spcPct val="115000"/>
                        </a:lnSpc>
                        <a:spcAft>
                          <a:spcPts val="0"/>
                        </a:spcAft>
                      </a:pPr>
                      <a:r>
                        <a:rPr lang="fr-FR" sz="1400" dirty="0">
                          <a:solidFill>
                            <a:schemeClr val="tx1"/>
                          </a:solidFill>
                          <a:effectLst/>
                        </a:rPr>
                        <a:t>Indicateurs de résultats</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a:solidFill>
                            <a:schemeClr val="tx1"/>
                          </a:solidFill>
                          <a:effectLst/>
                        </a:rPr>
                        <a:t>Référence</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a:solidFill>
                            <a:schemeClr val="tx1"/>
                          </a:solidFill>
                          <a:effectLst/>
                        </a:rPr>
                        <a:t>Prévu (a)</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nSpc>
                          <a:spcPct val="115000"/>
                        </a:lnSpc>
                        <a:spcAft>
                          <a:spcPts val="0"/>
                        </a:spcAft>
                      </a:pPr>
                      <a:r>
                        <a:rPr lang="fr-FR" sz="1400" dirty="0">
                          <a:solidFill>
                            <a:schemeClr val="tx1"/>
                          </a:solidFill>
                          <a:effectLst/>
                        </a:rPr>
                        <a:t>Réalisé</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nSpc>
                          <a:spcPct val="115000"/>
                        </a:lnSpc>
                        <a:spcAft>
                          <a:spcPts val="0"/>
                        </a:spcAft>
                      </a:pPr>
                      <a:r>
                        <a:rPr lang="fr-FR" sz="1400">
                          <a:solidFill>
                            <a:schemeClr val="tx1"/>
                          </a:solidFill>
                          <a:effectLst/>
                        </a:rPr>
                        <a:t> Ecart (c)</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7320" marR="26035">
                        <a:lnSpc>
                          <a:spcPct val="115000"/>
                        </a:lnSpc>
                        <a:spcAft>
                          <a:spcPts val="0"/>
                        </a:spcAft>
                      </a:pPr>
                      <a:r>
                        <a:rPr lang="fr-FR" sz="1400">
                          <a:solidFill>
                            <a:schemeClr val="tx1"/>
                          </a:solidFill>
                          <a:effectLst/>
                        </a:rPr>
                        <a:t>Cible</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0720793"/>
                  </a:ext>
                </a:extLst>
              </a:tr>
              <a:tr h="341990">
                <a:tc vMerge="1">
                  <a:txBody>
                    <a:bodyPr/>
                    <a:lstStyle/>
                    <a:p>
                      <a:endParaRPr lang="fr-SN"/>
                    </a:p>
                  </a:txBody>
                  <a:tcPr/>
                </a:tc>
                <a:tc>
                  <a:txBody>
                    <a:bodyPr/>
                    <a:lstStyle/>
                    <a:p>
                      <a:pPr marL="63500" algn="ctr">
                        <a:lnSpc>
                          <a:spcPct val="115000"/>
                        </a:lnSpc>
                        <a:spcAft>
                          <a:spcPts val="0"/>
                        </a:spcAft>
                      </a:pPr>
                      <a:r>
                        <a:rPr lang="fr-FR" sz="1400" dirty="0">
                          <a:solidFill>
                            <a:schemeClr val="tx1"/>
                          </a:solidFill>
                          <a:effectLst/>
                        </a:rPr>
                        <a:t>2020</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a:solidFill>
                            <a:schemeClr val="tx1"/>
                          </a:solidFill>
                          <a:effectLst/>
                        </a:rPr>
                        <a:t>2021</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7320" marR="26035">
                        <a:lnSpc>
                          <a:spcPct val="115000"/>
                        </a:lnSpc>
                        <a:spcAft>
                          <a:spcPts val="0"/>
                        </a:spcAft>
                      </a:pPr>
                      <a:r>
                        <a:rPr lang="fr-FR" sz="1400">
                          <a:solidFill>
                            <a:schemeClr val="tx1"/>
                          </a:solidFill>
                          <a:effectLst/>
                        </a:rPr>
                        <a:t>2021</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nSpc>
                          <a:spcPct val="115000"/>
                        </a:lnSpc>
                        <a:spcAft>
                          <a:spcPts val="0"/>
                        </a:spcAft>
                      </a:pPr>
                      <a:r>
                        <a:rPr lang="fr-FR" sz="1400">
                          <a:solidFill>
                            <a:schemeClr val="tx1"/>
                          </a:solidFill>
                          <a:effectLst/>
                        </a:rPr>
                        <a:t> c = (b-a)</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7320" marR="26035">
                        <a:lnSpc>
                          <a:spcPct val="115000"/>
                        </a:lnSpc>
                        <a:spcAft>
                          <a:spcPts val="0"/>
                        </a:spcAft>
                      </a:pPr>
                      <a:r>
                        <a:rPr lang="fr-FR" sz="1400">
                          <a:solidFill>
                            <a:schemeClr val="tx1"/>
                          </a:solidFill>
                          <a:effectLst/>
                        </a:rPr>
                        <a:t>2022</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08441079"/>
                  </a:ext>
                </a:extLst>
              </a:tr>
              <a:tr h="598008">
                <a:tc>
                  <a:txBody>
                    <a:bodyPr/>
                    <a:lstStyle/>
                    <a:p>
                      <a:pPr>
                        <a:lnSpc>
                          <a:spcPct val="115000"/>
                        </a:lnSpc>
                        <a:spcAft>
                          <a:spcPts val="0"/>
                        </a:spcAft>
                      </a:pPr>
                      <a:r>
                        <a:rPr lang="fr-FR" sz="1600" dirty="0">
                          <a:solidFill>
                            <a:schemeClr val="tx1"/>
                          </a:solidFill>
                          <a:effectLst/>
                        </a:rPr>
                        <a:t>Taux d'accroissement des effectifs des apprentis enrôlés </a:t>
                      </a:r>
                      <a:endParaRPr lang="fr-SN" sz="1200" dirty="0">
                        <a:solidFill>
                          <a:schemeClr val="tx1"/>
                        </a:solidFill>
                        <a:effectLst/>
                        <a:latin typeface="Calibri" panose="020F0502020204030204" pitchFamily="34" charset="0"/>
                        <a:cs typeface="Times New Roman" panose="02020603050405020304" pitchFamily="18" charset="0"/>
                      </a:endParaRPr>
                    </a:p>
                  </a:txBody>
                  <a:tcPr marL="1127" marR="19731" marT="5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2000" b="1" dirty="0">
                          <a:solidFill>
                            <a:schemeClr val="tx1"/>
                          </a:solidFill>
                          <a:effectLst/>
                        </a:rPr>
                        <a:t>41,11%</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2000" b="1" dirty="0">
                          <a:solidFill>
                            <a:schemeClr val="tx1"/>
                          </a:solidFill>
                          <a:effectLst/>
                        </a:rPr>
                        <a:t>21%</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22</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23</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21</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02347101"/>
                  </a:ext>
                </a:extLst>
              </a:tr>
              <a:tr h="587928">
                <a:tc>
                  <a:txBody>
                    <a:bodyPr/>
                    <a:lstStyle/>
                    <a:p>
                      <a:pPr marL="2540">
                        <a:lnSpc>
                          <a:spcPct val="115000"/>
                        </a:lnSpc>
                        <a:spcAft>
                          <a:spcPts val="0"/>
                        </a:spcAft>
                      </a:pPr>
                      <a:r>
                        <a:rPr lang="fr-FR" sz="1600" dirty="0">
                          <a:solidFill>
                            <a:schemeClr val="tx1"/>
                          </a:solidFill>
                          <a:effectLst/>
                        </a:rPr>
                        <a:t>% d'apprentis vivant avec handicap dans les effectifs enrôlés </a:t>
                      </a:r>
                      <a:endParaRPr lang="fr-SN" sz="1200" dirty="0">
                        <a:solidFill>
                          <a:schemeClr val="tx1"/>
                        </a:solidFill>
                        <a:effectLst/>
                        <a:latin typeface="Calibri" panose="020F0502020204030204" pitchFamily="34" charset="0"/>
                        <a:cs typeface="Times New Roman" panose="02020603050405020304" pitchFamily="18" charset="0"/>
                      </a:endParaRPr>
                    </a:p>
                  </a:txBody>
                  <a:tcPr marL="1127" marR="19731" marT="5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3%</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2,11</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0,89</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3%</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67504760"/>
                  </a:ext>
                </a:extLst>
              </a:tr>
              <a:tr h="1082411">
                <a:tc>
                  <a:txBody>
                    <a:bodyPr/>
                    <a:lstStyle/>
                    <a:p>
                      <a:pPr marL="2540">
                        <a:lnSpc>
                          <a:spcPct val="115000"/>
                        </a:lnSpc>
                        <a:spcAft>
                          <a:spcPts val="0"/>
                        </a:spcAft>
                      </a:pPr>
                      <a:r>
                        <a:rPr lang="fr-FR" sz="1600" dirty="0">
                          <a:solidFill>
                            <a:schemeClr val="tx1"/>
                          </a:solidFill>
                          <a:effectLst/>
                        </a:rPr>
                        <a:t>Nombre de jeunes enrôlés dans les dispositifs de formation par apprentissage (duale, Ecole-entreprise)  </a:t>
                      </a:r>
                      <a:endParaRPr lang="fr-SN" sz="1200" dirty="0">
                        <a:solidFill>
                          <a:schemeClr val="tx1"/>
                        </a:solidFill>
                        <a:effectLst/>
                        <a:latin typeface="Calibri" panose="020F0502020204030204" pitchFamily="34" charset="0"/>
                        <a:cs typeface="Times New Roman" panose="02020603050405020304" pitchFamily="18" charset="0"/>
                      </a:endParaRPr>
                    </a:p>
                  </a:txBody>
                  <a:tcPr marL="1127" marR="19731" marT="5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250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64</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-186</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250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94150619"/>
                  </a:ext>
                </a:extLst>
              </a:tr>
            </a:tbl>
          </a:graphicData>
        </a:graphic>
      </p:graphicFrame>
      <p:sp>
        <p:nvSpPr>
          <p:cNvPr id="6" name="Rectangle 5">
            <a:extLst>
              <a:ext uri="{FF2B5EF4-FFF2-40B4-BE49-F238E27FC236}">
                <a16:creationId xmlns="" xmlns:a16="http://schemas.microsoft.com/office/drawing/2014/main" id="{0BC5FF75-E448-4591-8121-682F610AB125}"/>
              </a:ext>
            </a:extLst>
          </p:cNvPr>
          <p:cNvSpPr/>
          <p:nvPr/>
        </p:nvSpPr>
        <p:spPr>
          <a:xfrm>
            <a:off x="575556" y="4293096"/>
            <a:ext cx="7920880" cy="2308324"/>
          </a:xfrm>
          <a:prstGeom prst="rect">
            <a:avLst/>
          </a:prstGeom>
        </p:spPr>
        <p:txBody>
          <a:bodyPr wrap="square">
            <a:spAutoFit/>
          </a:bodyPr>
          <a:lstStyle/>
          <a:p>
            <a:pPr algn="just">
              <a:spcAft>
                <a:spcPts val="0"/>
              </a:spcAft>
            </a:pPr>
            <a:r>
              <a:rPr lang="fr-FR" sz="2400" dirty="0" smtClean="0">
                <a:solidFill>
                  <a:srgbClr val="000000"/>
                </a:solidFill>
                <a:latin typeface="Times New Roman" panose="02020603050405020304" pitchFamily="18" charset="0"/>
                <a:ea typeface="Calibri" panose="020F0502020204030204" pitchFamily="34" charset="0"/>
              </a:rPr>
              <a:t>Le </a:t>
            </a:r>
            <a:r>
              <a:rPr lang="fr-FR" sz="2400" dirty="0">
                <a:solidFill>
                  <a:srgbClr val="000000"/>
                </a:solidFill>
                <a:latin typeface="Times New Roman" panose="02020603050405020304" pitchFamily="18" charset="0"/>
                <a:ea typeface="Calibri" panose="020F0502020204030204" pitchFamily="34" charset="0"/>
              </a:rPr>
              <a:t>nombre d’apprentis enrôlés dans la formation duale n’est pas </a:t>
            </a:r>
            <a:r>
              <a:rPr lang="fr-FR" sz="2400" dirty="0" smtClean="0">
                <a:solidFill>
                  <a:srgbClr val="000000"/>
                </a:solidFill>
                <a:latin typeface="Times New Roman" panose="02020603050405020304" pitchFamily="18" charset="0"/>
                <a:ea typeface="Calibri" panose="020F0502020204030204" pitchFamily="34" charset="0"/>
              </a:rPr>
              <a:t>à la </a:t>
            </a:r>
            <a:r>
              <a:rPr lang="fr-FR" sz="2400" dirty="0">
                <a:solidFill>
                  <a:srgbClr val="000000"/>
                </a:solidFill>
                <a:latin typeface="Times New Roman" panose="02020603050405020304" pitchFamily="18" charset="0"/>
                <a:ea typeface="Calibri" panose="020F0502020204030204" pitchFamily="34" charset="0"/>
              </a:rPr>
              <a:t>hauteur des </a:t>
            </a:r>
            <a:r>
              <a:rPr lang="fr-FR" sz="2400" dirty="0" smtClean="0">
                <a:solidFill>
                  <a:srgbClr val="000000"/>
                </a:solidFill>
                <a:latin typeface="Times New Roman" panose="02020603050405020304" pitchFamily="18" charset="0"/>
                <a:ea typeface="Calibri" panose="020F0502020204030204" pitchFamily="34" charset="0"/>
              </a:rPr>
              <a:t>attentes parce </a:t>
            </a:r>
            <a:r>
              <a:rPr lang="fr-FR" sz="2400" dirty="0">
                <a:solidFill>
                  <a:srgbClr val="000000"/>
                </a:solidFill>
                <a:latin typeface="Times New Roman" panose="02020603050405020304" pitchFamily="18" charset="0"/>
                <a:ea typeface="Calibri" panose="020F0502020204030204" pitchFamily="34" charset="0"/>
              </a:rPr>
              <a:t>que les entreprises n’ont </a:t>
            </a:r>
            <a:r>
              <a:rPr lang="fr-FR" sz="2400" dirty="0" smtClean="0">
                <a:solidFill>
                  <a:srgbClr val="000000"/>
                </a:solidFill>
                <a:latin typeface="Times New Roman" panose="02020603050405020304" pitchFamily="18" charset="0"/>
                <a:ea typeface="Calibri" panose="020F0502020204030204" pitchFamily="34" charset="0"/>
              </a:rPr>
              <a:t>pas assez </a:t>
            </a:r>
            <a:r>
              <a:rPr lang="fr-FR" sz="2400" dirty="0">
                <a:solidFill>
                  <a:srgbClr val="000000"/>
                </a:solidFill>
                <a:latin typeface="Times New Roman" panose="02020603050405020304" pitchFamily="18" charset="0"/>
                <a:ea typeface="Calibri" panose="020F0502020204030204" pitchFamily="34" charset="0"/>
              </a:rPr>
              <a:t>d’informations sur le projet mais </a:t>
            </a:r>
            <a:r>
              <a:rPr lang="fr-FR" sz="2400" dirty="0" smtClean="0">
                <a:solidFill>
                  <a:srgbClr val="000000"/>
                </a:solidFill>
                <a:latin typeface="Times New Roman" panose="02020603050405020304" pitchFamily="18" charset="0"/>
                <a:ea typeface="Calibri" panose="020F0502020204030204" pitchFamily="34" charset="0"/>
              </a:rPr>
              <a:t>ne </a:t>
            </a:r>
            <a:r>
              <a:rPr lang="fr-FR" sz="2400" dirty="0">
                <a:solidFill>
                  <a:srgbClr val="000000"/>
                </a:solidFill>
                <a:latin typeface="Times New Roman" panose="02020603050405020304" pitchFamily="18" charset="0"/>
                <a:ea typeface="Calibri" panose="020F0502020204030204" pitchFamily="34" charset="0"/>
              </a:rPr>
              <a:t>trouvent pas </a:t>
            </a:r>
            <a:r>
              <a:rPr lang="fr-FR" sz="2400" dirty="0" smtClean="0">
                <a:solidFill>
                  <a:srgbClr val="000000"/>
                </a:solidFill>
                <a:latin typeface="Times New Roman" panose="02020603050405020304" pitchFamily="18" charset="0"/>
                <a:ea typeface="Calibri" panose="020F0502020204030204" pitchFamily="34" charset="0"/>
              </a:rPr>
              <a:t>non plus de </a:t>
            </a:r>
            <a:r>
              <a:rPr lang="fr-FR" sz="2400" dirty="0">
                <a:solidFill>
                  <a:srgbClr val="000000"/>
                </a:solidFill>
                <a:latin typeface="Times New Roman" panose="02020603050405020304" pitchFamily="18" charset="0"/>
                <a:ea typeface="Calibri" panose="020F0502020204030204" pitchFamily="34" charset="0"/>
              </a:rPr>
              <a:t>bénéfice à abriter ce type de formation. </a:t>
            </a:r>
            <a:endParaRPr lang="fr-FR" sz="2400" dirty="0" smtClean="0">
              <a:solidFill>
                <a:srgbClr val="000000"/>
              </a:solidFill>
              <a:latin typeface="Times New Roman" panose="02020603050405020304" pitchFamily="18" charset="0"/>
              <a:ea typeface="Calibri" panose="020F0502020204030204" pitchFamily="34" charset="0"/>
            </a:endParaRPr>
          </a:p>
          <a:p>
            <a:pPr algn="just">
              <a:spcAft>
                <a:spcPts val="0"/>
              </a:spcAft>
            </a:pPr>
            <a:r>
              <a:rPr lang="fr-FR" sz="2400" dirty="0" smtClean="0">
                <a:solidFill>
                  <a:srgbClr val="000000"/>
                </a:solidFill>
                <a:latin typeface="Times New Roman" panose="02020603050405020304" pitchFamily="18" charset="0"/>
                <a:ea typeface="Calibri" panose="020F0502020204030204" pitchFamily="34" charset="0"/>
              </a:rPr>
              <a:t>Il s’y ajoute la non disponibilité </a:t>
            </a:r>
            <a:r>
              <a:rPr lang="fr-FR" sz="2400" dirty="0">
                <a:solidFill>
                  <a:srgbClr val="000000"/>
                </a:solidFill>
                <a:latin typeface="Times New Roman" panose="02020603050405020304" pitchFamily="18" charset="0"/>
                <a:ea typeface="Calibri" panose="020F0502020204030204" pitchFamily="34" charset="0"/>
              </a:rPr>
              <a:t>des formateurs </a:t>
            </a:r>
            <a:r>
              <a:rPr lang="fr-FR" sz="2400" dirty="0" smtClean="0">
                <a:solidFill>
                  <a:srgbClr val="000000"/>
                </a:solidFill>
                <a:latin typeface="Times New Roman" panose="02020603050405020304" pitchFamily="18" charset="0"/>
                <a:ea typeface="Calibri" panose="020F0502020204030204" pitchFamily="34" charset="0"/>
              </a:rPr>
              <a:t>du fait de leur emploi du temps chargés. </a:t>
            </a:r>
            <a:endParaRPr lang="fr-SN" sz="2400" dirty="0">
              <a:solidFill>
                <a:srgbClr val="000000"/>
              </a:solidFill>
              <a:latin typeface="Tahoma" panose="020B0604030504040204" pitchFamily="34" charset="0"/>
              <a:ea typeface="Calibri" panose="020F0502020204030204" pitchFamily="34" charset="0"/>
            </a:endParaRPr>
          </a:p>
        </p:txBody>
      </p:sp>
    </p:spTree>
    <p:extLst>
      <p:ext uri="{BB962C8B-B14F-4D97-AF65-F5344CB8AC3E}">
        <p14:creationId xmlns:p14="http://schemas.microsoft.com/office/powerpoint/2010/main" val="1527039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940807" y="28545"/>
            <a:ext cx="7375609" cy="400110"/>
          </a:xfrm>
          <a:prstGeom prst="rect">
            <a:avLst/>
          </a:prstGeom>
          <a:solidFill>
            <a:srgbClr val="C4BC96"/>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Formation Professionnelle Apprentissage et Artisanat (FPAA)</a:t>
            </a:r>
            <a:endParaRPr kumimoji="0" lang="fr-FR" sz="3600" b="0" i="0" u="none" strike="noStrike" cap="none" normalizeH="0" baseline="0" dirty="0">
              <a:ln>
                <a:noFill/>
              </a:ln>
              <a:solidFill>
                <a:srgbClr val="7030A0"/>
              </a:solidFill>
              <a:effectLst/>
              <a:latin typeface="Arial" pitchFamily="34" charset="0"/>
              <a:cs typeface="Arial" pitchFamily="34" charset="0"/>
            </a:endParaRPr>
          </a:p>
        </p:txBody>
      </p:sp>
      <p:sp>
        <p:nvSpPr>
          <p:cNvPr id="88066" name="Rectangle 2"/>
          <p:cNvSpPr>
            <a:spLocks noChangeArrowheads="1"/>
          </p:cNvSpPr>
          <p:nvPr/>
        </p:nvSpPr>
        <p:spPr bwMode="auto">
          <a:xfrm>
            <a:off x="827584" y="780093"/>
            <a:ext cx="363356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fr-FR" sz="1600" b="1" i="1" dirty="0">
                <a:solidFill>
                  <a:srgbClr val="7030A0"/>
                </a:solidFill>
                <a:latin typeface="Cambria" pitchFamily="18" charset="0"/>
                <a:cs typeface="Calibri" pitchFamily="34" charset="0"/>
              </a:rPr>
              <a:t>GOUVERNANCE TRANSPARENTE</a:t>
            </a:r>
          </a:p>
          <a:p>
            <a:pPr lvl="0" defTabSz="914400" fontAlgn="base">
              <a:spcBef>
                <a:spcPct val="0"/>
              </a:spcBef>
              <a:spcAft>
                <a:spcPct val="0"/>
              </a:spcAft>
            </a:pPr>
            <a:r>
              <a:rPr kumimoji="0" lang="fr-FR" sz="16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Efficacit</a:t>
            </a:r>
            <a:r>
              <a:rPr kumimoji="0" lang="fr-FR" sz="1600" b="1" i="1" u="none" strike="noStrike" cap="none" normalizeH="0" baseline="0" dirty="0">
                <a:ln>
                  <a:noFill/>
                </a:ln>
                <a:solidFill>
                  <a:srgbClr val="7030A0"/>
                </a:solidFill>
                <a:effectLst/>
                <a:latin typeface="Calibri"/>
                <a:ea typeface="Times New Roman" pitchFamily="18" charset="0"/>
                <a:cs typeface="Calibri" pitchFamily="34" charset="0"/>
              </a:rPr>
              <a:t>é</a:t>
            </a:r>
            <a:r>
              <a:rPr kumimoji="0" lang="fr-FR" sz="16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 interne de la </a:t>
            </a:r>
            <a:r>
              <a:rPr kumimoji="0" lang="fr-FR" sz="14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FPAA</a:t>
            </a:r>
            <a:endParaRPr kumimoji="0" lang="fr-FR" sz="2800" b="1" i="0" u="none" strike="noStrike" cap="none" normalizeH="0" baseline="0" dirty="0">
              <a:ln>
                <a:noFill/>
              </a:ln>
              <a:solidFill>
                <a:srgbClr val="7030A0"/>
              </a:solidFill>
              <a:effectLst/>
              <a:latin typeface="Arial" pitchFamily="34" charset="0"/>
              <a:cs typeface="Arial" pitchFamily="34" charset="0"/>
            </a:endParaRPr>
          </a:p>
        </p:txBody>
      </p:sp>
      <p:sp>
        <p:nvSpPr>
          <p:cNvPr id="4" name="Rectangle 3">
            <a:extLst>
              <a:ext uri="{FF2B5EF4-FFF2-40B4-BE49-F238E27FC236}">
                <a16:creationId xmlns="" xmlns:a16="http://schemas.microsoft.com/office/drawing/2014/main" id="{8EF3957A-A51C-4024-8C31-CF255332D563}"/>
              </a:ext>
            </a:extLst>
          </p:cNvPr>
          <p:cNvSpPr/>
          <p:nvPr/>
        </p:nvSpPr>
        <p:spPr>
          <a:xfrm>
            <a:off x="683568" y="476672"/>
            <a:ext cx="4968552" cy="385042"/>
          </a:xfrm>
          <a:prstGeom prst="rect">
            <a:avLst/>
          </a:prstGeom>
        </p:spPr>
        <p:txBody>
          <a:bodyPr wrap="square">
            <a:spAutoFit/>
          </a:bodyPr>
          <a:lstStyle/>
          <a:p>
            <a:pPr lvl="0">
              <a:lnSpc>
                <a:spcPct val="115000"/>
              </a:lnSpc>
              <a:spcBef>
                <a:spcPts val="1000"/>
              </a:spcBef>
              <a:spcAft>
                <a:spcPts val="0"/>
              </a:spcAft>
              <a:buSzPts val="1100"/>
            </a:pPr>
            <a:r>
              <a:rPr lang="fr-FR" b="1" dirty="0">
                <a:solidFill>
                  <a:srgbClr val="4F81BD"/>
                </a:solidFill>
                <a:latin typeface="Times New Roman" panose="02020603050405020304" pitchFamily="18" charset="0"/>
                <a:cs typeface="Times New Roman" panose="02020603050405020304" pitchFamily="18" charset="0"/>
              </a:rPr>
              <a:t>DEVELOPPEMENT DE L’APPRENTISSAGE </a:t>
            </a:r>
            <a:r>
              <a:rPr lang="fr-FR" b="1" dirty="0">
                <a:solidFill>
                  <a:srgbClr val="4F81BD"/>
                </a:solidFill>
                <a:latin typeface="Times New Roman" panose="02020603050405020304" pitchFamily="18" charset="0"/>
                <a:ea typeface="Calibri" panose="020F0502020204030204" pitchFamily="34" charset="0"/>
                <a:cs typeface="Times New Roman" panose="02020603050405020304" pitchFamily="18" charset="0"/>
              </a:rPr>
              <a:t> </a:t>
            </a:r>
            <a:endParaRPr lang="fr-SN" sz="2000" b="1" dirty="0">
              <a:solidFill>
                <a:srgbClr val="4F81BD"/>
              </a:solidFill>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A0D64CE9-8665-4350-97F7-3C8BA05B9215}"/>
              </a:ext>
            </a:extLst>
          </p:cNvPr>
          <p:cNvSpPr/>
          <p:nvPr/>
        </p:nvSpPr>
        <p:spPr>
          <a:xfrm>
            <a:off x="2658495" y="3244334"/>
            <a:ext cx="242374" cy="369332"/>
          </a:xfrm>
          <a:prstGeom prst="rect">
            <a:avLst/>
          </a:prstGeom>
        </p:spPr>
        <p:txBody>
          <a:bodyPr wrap="none">
            <a:spAutoFit/>
          </a:bodyPr>
          <a:lstStyle/>
          <a:p>
            <a:r>
              <a:rPr lang="fr-FR" u="sng" dirty="0">
                <a:latin typeface="Times New Roman" panose="02020603050405020304" pitchFamily="18" charset="0"/>
                <a:ea typeface="Calibri" panose="020F0502020204030204" pitchFamily="34" charset="0"/>
              </a:rPr>
              <a:t> </a:t>
            </a:r>
            <a:endParaRPr lang="fr-SN" dirty="0"/>
          </a:p>
        </p:txBody>
      </p:sp>
      <p:graphicFrame>
        <p:nvGraphicFramePr>
          <p:cNvPr id="5" name="Tableau 4">
            <a:extLst>
              <a:ext uri="{FF2B5EF4-FFF2-40B4-BE49-F238E27FC236}">
                <a16:creationId xmlns="" xmlns:a16="http://schemas.microsoft.com/office/drawing/2014/main" id="{89B919B1-A124-4E93-84E8-EBD08DB22C67}"/>
              </a:ext>
            </a:extLst>
          </p:cNvPr>
          <p:cNvGraphicFramePr>
            <a:graphicFrameLocks noGrp="1"/>
          </p:cNvGraphicFramePr>
          <p:nvPr>
            <p:extLst>
              <p:ext uri="{D42A27DB-BD31-4B8C-83A1-F6EECF244321}">
                <p14:modId xmlns:p14="http://schemas.microsoft.com/office/powerpoint/2010/main" val="3073986643"/>
              </p:ext>
            </p:extLst>
          </p:nvPr>
        </p:nvGraphicFramePr>
        <p:xfrm>
          <a:off x="683568" y="1340768"/>
          <a:ext cx="7848873" cy="4089558"/>
        </p:xfrm>
        <a:graphic>
          <a:graphicData uri="http://schemas.openxmlformats.org/drawingml/2006/table">
            <a:tbl>
              <a:tblPr firstRow="1" firstCol="1" bandRow="1">
                <a:tableStyleId>{5C22544A-7EE6-4342-B048-85BDC9FD1C3A}</a:tableStyleId>
              </a:tblPr>
              <a:tblGrid>
                <a:gridCol w="3105077">
                  <a:extLst>
                    <a:ext uri="{9D8B030D-6E8A-4147-A177-3AD203B41FA5}">
                      <a16:colId xmlns="" xmlns:a16="http://schemas.microsoft.com/office/drawing/2014/main" val="3172742847"/>
                    </a:ext>
                  </a:extLst>
                </a:gridCol>
                <a:gridCol w="1185949">
                  <a:extLst>
                    <a:ext uri="{9D8B030D-6E8A-4147-A177-3AD203B41FA5}">
                      <a16:colId xmlns="" xmlns:a16="http://schemas.microsoft.com/office/drawing/2014/main" val="3842286048"/>
                    </a:ext>
                  </a:extLst>
                </a:gridCol>
                <a:gridCol w="1185949">
                  <a:extLst>
                    <a:ext uri="{9D8B030D-6E8A-4147-A177-3AD203B41FA5}">
                      <a16:colId xmlns="" xmlns:a16="http://schemas.microsoft.com/office/drawing/2014/main" val="654829853"/>
                    </a:ext>
                  </a:extLst>
                </a:gridCol>
                <a:gridCol w="1185949">
                  <a:extLst>
                    <a:ext uri="{9D8B030D-6E8A-4147-A177-3AD203B41FA5}">
                      <a16:colId xmlns="" xmlns:a16="http://schemas.microsoft.com/office/drawing/2014/main" val="3724211210"/>
                    </a:ext>
                  </a:extLst>
                </a:gridCol>
                <a:gridCol w="1185949">
                  <a:extLst>
                    <a:ext uri="{9D8B030D-6E8A-4147-A177-3AD203B41FA5}">
                      <a16:colId xmlns="" xmlns:a16="http://schemas.microsoft.com/office/drawing/2014/main" val="3678495692"/>
                    </a:ext>
                  </a:extLst>
                </a:gridCol>
              </a:tblGrid>
              <a:tr h="462670">
                <a:tc rowSpan="2">
                  <a:txBody>
                    <a:bodyPr/>
                    <a:lstStyle/>
                    <a:p>
                      <a:pPr algn="ctr">
                        <a:lnSpc>
                          <a:spcPct val="115000"/>
                        </a:lnSpc>
                        <a:spcAft>
                          <a:spcPts val="0"/>
                        </a:spcAft>
                      </a:pPr>
                      <a:r>
                        <a:rPr lang="fr-FR" sz="1400" b="1" dirty="0">
                          <a:solidFill>
                            <a:schemeClr val="tx1"/>
                          </a:solidFill>
                          <a:effectLst/>
                        </a:rPr>
                        <a:t>Indicateurs de résultats</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b="1" dirty="0">
                          <a:solidFill>
                            <a:schemeClr val="tx1"/>
                          </a:solidFill>
                          <a:effectLst/>
                        </a:rPr>
                        <a:t>Référence</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b="1">
                          <a:solidFill>
                            <a:schemeClr val="tx1"/>
                          </a:solidFill>
                          <a:effectLst/>
                        </a:rPr>
                        <a:t>Prévu (a)</a:t>
                      </a:r>
                      <a:endParaRPr lang="fr-SN" sz="11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b="1">
                          <a:solidFill>
                            <a:schemeClr val="tx1"/>
                          </a:solidFill>
                          <a:effectLst/>
                        </a:rPr>
                        <a:t>Réalisé (b)</a:t>
                      </a:r>
                      <a:endParaRPr lang="fr-SN" sz="11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gn="ctr">
                        <a:lnSpc>
                          <a:spcPct val="115000"/>
                        </a:lnSpc>
                        <a:spcAft>
                          <a:spcPts val="0"/>
                        </a:spcAft>
                      </a:pPr>
                      <a:r>
                        <a:rPr lang="fr-FR" sz="1400" b="1">
                          <a:solidFill>
                            <a:schemeClr val="tx1"/>
                          </a:solidFill>
                          <a:effectLst/>
                        </a:rPr>
                        <a:t>Ecart (c)</a:t>
                      </a:r>
                      <a:endParaRPr lang="fr-SN" sz="11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58705092"/>
                  </a:ext>
                </a:extLst>
              </a:tr>
              <a:tr h="462670">
                <a:tc vMerge="1">
                  <a:txBody>
                    <a:bodyPr/>
                    <a:lstStyle/>
                    <a:p>
                      <a:endParaRPr lang="fr-SN"/>
                    </a:p>
                  </a:txBody>
                  <a:tcPr/>
                </a:tc>
                <a:tc>
                  <a:txBody>
                    <a:bodyPr/>
                    <a:lstStyle/>
                    <a:p>
                      <a:pPr marL="63500" algn="ctr">
                        <a:lnSpc>
                          <a:spcPct val="115000"/>
                        </a:lnSpc>
                        <a:spcAft>
                          <a:spcPts val="0"/>
                        </a:spcAft>
                      </a:pPr>
                      <a:r>
                        <a:rPr lang="fr-FR" sz="1400" b="1" dirty="0">
                          <a:solidFill>
                            <a:schemeClr val="tx1"/>
                          </a:solidFill>
                          <a:effectLst/>
                        </a:rPr>
                        <a:t>2020</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b="1" dirty="0">
                          <a:solidFill>
                            <a:schemeClr val="tx1"/>
                          </a:solidFill>
                          <a:effectLst/>
                        </a:rPr>
                        <a:t>2021</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7320" marR="26035" algn="ctr">
                        <a:lnSpc>
                          <a:spcPct val="115000"/>
                        </a:lnSpc>
                        <a:spcAft>
                          <a:spcPts val="0"/>
                        </a:spcAft>
                      </a:pPr>
                      <a:r>
                        <a:rPr lang="fr-FR" sz="1400" b="1" dirty="0">
                          <a:solidFill>
                            <a:schemeClr val="tx1"/>
                          </a:solidFill>
                          <a:effectLst/>
                        </a:rPr>
                        <a:t>2021</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gn="ctr">
                        <a:lnSpc>
                          <a:spcPct val="115000"/>
                        </a:lnSpc>
                        <a:spcAft>
                          <a:spcPts val="0"/>
                        </a:spcAft>
                      </a:pPr>
                      <a:r>
                        <a:rPr lang="fr-FR" sz="1400" b="1" dirty="0">
                          <a:solidFill>
                            <a:schemeClr val="tx1"/>
                          </a:solidFill>
                          <a:effectLst/>
                        </a:rPr>
                        <a:t> c = (b-a)</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57735619"/>
                  </a:ext>
                </a:extLst>
              </a:tr>
              <a:tr h="722771">
                <a:tc>
                  <a:txBody>
                    <a:bodyPr/>
                    <a:lstStyle/>
                    <a:p>
                      <a:pPr marL="2540">
                        <a:lnSpc>
                          <a:spcPct val="115000"/>
                        </a:lnSpc>
                        <a:spcAft>
                          <a:spcPts val="0"/>
                        </a:spcAft>
                      </a:pPr>
                      <a:r>
                        <a:rPr lang="fr-FR" sz="1400" b="1" dirty="0">
                          <a:solidFill>
                            <a:schemeClr val="tx1"/>
                          </a:solidFill>
                          <a:effectLst/>
                        </a:rPr>
                        <a:t>% d’organes partenariaux fonctionnels (Comité régional d’Apprentissage (CRA), Comité partenarial de suivi et de supervision </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100%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100%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100%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32115067"/>
                  </a:ext>
                </a:extLst>
              </a:tr>
              <a:tr h="722771">
                <a:tc>
                  <a:txBody>
                    <a:bodyPr/>
                    <a:lstStyle/>
                    <a:p>
                      <a:pPr marL="2540">
                        <a:lnSpc>
                          <a:spcPct val="115000"/>
                        </a:lnSpc>
                        <a:spcAft>
                          <a:spcPts val="0"/>
                        </a:spcAft>
                      </a:pPr>
                      <a:r>
                        <a:rPr lang="fr-FR" sz="1400" b="1" dirty="0">
                          <a:solidFill>
                            <a:schemeClr val="tx1"/>
                          </a:solidFill>
                          <a:effectLst/>
                        </a:rPr>
                        <a:t>Taux d'exécution budgétaire du programme </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164,5%</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100%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ND</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ND</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46145995"/>
                  </a:ext>
                </a:extLst>
              </a:tr>
              <a:tr h="722771">
                <a:tc>
                  <a:txBody>
                    <a:bodyPr/>
                    <a:lstStyle/>
                    <a:p>
                      <a:pPr marL="2540">
                        <a:lnSpc>
                          <a:spcPct val="115000"/>
                        </a:lnSpc>
                        <a:spcAft>
                          <a:spcPts val="0"/>
                        </a:spcAft>
                      </a:pPr>
                      <a:r>
                        <a:rPr lang="fr-FR" sz="1400" b="1">
                          <a:solidFill>
                            <a:schemeClr val="tx1"/>
                          </a:solidFill>
                          <a:effectLst/>
                        </a:rPr>
                        <a:t>Part des Collectivités territoriales dans le financement de l'apprentissage </a:t>
                      </a:r>
                      <a:endParaRPr lang="fr-SN" sz="11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4%</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ND</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ND</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52332313"/>
                  </a:ext>
                </a:extLst>
              </a:tr>
              <a:tr h="722771">
                <a:tc>
                  <a:txBody>
                    <a:bodyPr/>
                    <a:lstStyle/>
                    <a:p>
                      <a:pPr marL="2540">
                        <a:lnSpc>
                          <a:spcPct val="115000"/>
                        </a:lnSpc>
                        <a:spcAft>
                          <a:spcPts val="0"/>
                        </a:spcAft>
                      </a:pPr>
                      <a:r>
                        <a:rPr lang="fr-FR" sz="1400" b="1">
                          <a:solidFill>
                            <a:schemeClr val="tx1"/>
                          </a:solidFill>
                          <a:effectLst/>
                        </a:rPr>
                        <a:t>Disponibilité d'un système d'information intégré du programme fonctionnel </a:t>
                      </a:r>
                      <a:endParaRPr lang="fr-SN" sz="11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1</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1</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-1</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69237264"/>
                  </a:ext>
                </a:extLst>
              </a:tr>
            </a:tbl>
          </a:graphicData>
        </a:graphic>
      </p:graphicFrame>
      <p:sp>
        <p:nvSpPr>
          <p:cNvPr id="7" name="Rectangle 6">
            <a:extLst>
              <a:ext uri="{FF2B5EF4-FFF2-40B4-BE49-F238E27FC236}">
                <a16:creationId xmlns="" xmlns:a16="http://schemas.microsoft.com/office/drawing/2014/main" id="{546F7133-6298-450A-A4DD-590160377868}"/>
              </a:ext>
            </a:extLst>
          </p:cNvPr>
          <p:cNvSpPr/>
          <p:nvPr/>
        </p:nvSpPr>
        <p:spPr>
          <a:xfrm>
            <a:off x="683568" y="5439657"/>
            <a:ext cx="7848872" cy="707886"/>
          </a:xfrm>
          <a:prstGeom prst="rect">
            <a:avLst/>
          </a:prstGeom>
        </p:spPr>
        <p:txBody>
          <a:bodyPr wrap="square">
            <a:spAutoFit/>
          </a:bodyPr>
          <a:lstStyle/>
          <a:p>
            <a:pPr marL="2540" algn="just">
              <a:spcAft>
                <a:spcPts val="0"/>
              </a:spcAft>
            </a:pPr>
            <a:r>
              <a:rPr lang="fr-FR" sz="2000" dirty="0" smtClean="0">
                <a:latin typeface="Times New Roman" panose="02020603050405020304" pitchFamily="18" charset="0"/>
                <a:ea typeface="Times New Roman" panose="02020603050405020304" pitchFamily="18" charset="0"/>
              </a:rPr>
              <a:t>Fonctionnement difficile du CRA du fait de l’insuffisance des moyens. L’appui des CT reste faible à ce niveau.</a:t>
            </a:r>
            <a:endParaRPr lang="fr-SN" sz="2000" dirty="0">
              <a:effectLst/>
            </a:endParaRPr>
          </a:p>
        </p:txBody>
      </p:sp>
    </p:spTree>
    <p:extLst>
      <p:ext uri="{BB962C8B-B14F-4D97-AF65-F5344CB8AC3E}">
        <p14:creationId xmlns:p14="http://schemas.microsoft.com/office/powerpoint/2010/main" val="1105450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940807" y="28545"/>
            <a:ext cx="7375609" cy="400110"/>
          </a:xfrm>
          <a:prstGeom prst="rect">
            <a:avLst/>
          </a:prstGeom>
          <a:solidFill>
            <a:srgbClr val="C4BC96"/>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Formation Professionnelle Apprentissage et Artisanat (FPAA)</a:t>
            </a:r>
            <a:endParaRPr kumimoji="0" lang="fr-FR" sz="3600" b="0" i="0" u="none" strike="noStrike" cap="none" normalizeH="0" baseline="0" dirty="0">
              <a:ln>
                <a:noFill/>
              </a:ln>
              <a:solidFill>
                <a:srgbClr val="7030A0"/>
              </a:solidFill>
              <a:effectLst/>
              <a:latin typeface="Arial" pitchFamily="34" charset="0"/>
              <a:cs typeface="Arial" pitchFamily="34" charset="0"/>
            </a:endParaRPr>
          </a:p>
        </p:txBody>
      </p:sp>
      <p:sp>
        <p:nvSpPr>
          <p:cNvPr id="4" name="Rectangle 3">
            <a:extLst>
              <a:ext uri="{FF2B5EF4-FFF2-40B4-BE49-F238E27FC236}">
                <a16:creationId xmlns="" xmlns:a16="http://schemas.microsoft.com/office/drawing/2014/main" id="{8EF3957A-A51C-4024-8C31-CF255332D563}"/>
              </a:ext>
            </a:extLst>
          </p:cNvPr>
          <p:cNvSpPr/>
          <p:nvPr/>
        </p:nvSpPr>
        <p:spPr>
          <a:xfrm>
            <a:off x="2144335" y="624904"/>
            <a:ext cx="4968552" cy="385042"/>
          </a:xfrm>
          <a:prstGeom prst="rect">
            <a:avLst/>
          </a:prstGeom>
        </p:spPr>
        <p:txBody>
          <a:bodyPr wrap="square">
            <a:spAutoFit/>
          </a:bodyPr>
          <a:lstStyle/>
          <a:p>
            <a:pPr lvl="0">
              <a:lnSpc>
                <a:spcPct val="115000"/>
              </a:lnSpc>
              <a:spcBef>
                <a:spcPts val="1000"/>
              </a:spcBef>
              <a:spcAft>
                <a:spcPts val="0"/>
              </a:spcAft>
              <a:buSzPts val="1100"/>
            </a:pPr>
            <a:r>
              <a:rPr lang="fr-FR" b="1" dirty="0">
                <a:solidFill>
                  <a:srgbClr val="4F81BD"/>
                </a:solidFill>
                <a:latin typeface="Times New Roman" panose="02020603050405020304" pitchFamily="18" charset="0"/>
                <a:cs typeface="Times New Roman" panose="02020603050405020304" pitchFamily="18" charset="0"/>
              </a:rPr>
              <a:t>DEVELOPPEMENT DE L’APPRENTISSAGE </a:t>
            </a:r>
            <a:r>
              <a:rPr lang="fr-FR" b="1" dirty="0">
                <a:solidFill>
                  <a:srgbClr val="4F81BD"/>
                </a:solidFill>
                <a:latin typeface="Times New Roman" panose="02020603050405020304" pitchFamily="18" charset="0"/>
                <a:ea typeface="Calibri" panose="020F0502020204030204" pitchFamily="34" charset="0"/>
                <a:cs typeface="Times New Roman" panose="02020603050405020304" pitchFamily="18" charset="0"/>
              </a:rPr>
              <a:t> </a:t>
            </a:r>
            <a:endParaRPr lang="fr-SN" sz="2000" b="1" dirty="0">
              <a:solidFill>
                <a:srgbClr val="4F81BD"/>
              </a:solidFill>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A0D64CE9-8665-4350-97F7-3C8BA05B9215}"/>
              </a:ext>
            </a:extLst>
          </p:cNvPr>
          <p:cNvSpPr/>
          <p:nvPr/>
        </p:nvSpPr>
        <p:spPr>
          <a:xfrm>
            <a:off x="2658495" y="3244334"/>
            <a:ext cx="242374" cy="369332"/>
          </a:xfrm>
          <a:prstGeom prst="rect">
            <a:avLst/>
          </a:prstGeom>
        </p:spPr>
        <p:txBody>
          <a:bodyPr wrap="none">
            <a:spAutoFit/>
          </a:bodyPr>
          <a:lstStyle/>
          <a:p>
            <a:r>
              <a:rPr lang="fr-FR" u="sng" dirty="0">
                <a:latin typeface="Times New Roman" panose="02020603050405020304" pitchFamily="18" charset="0"/>
                <a:ea typeface="Calibri" panose="020F0502020204030204" pitchFamily="34" charset="0"/>
              </a:rPr>
              <a:t> </a:t>
            </a:r>
            <a:endParaRPr lang="fr-SN" dirty="0"/>
          </a:p>
        </p:txBody>
      </p:sp>
      <p:sp>
        <p:nvSpPr>
          <p:cNvPr id="3" name="Rectangle 2">
            <a:extLst>
              <a:ext uri="{FF2B5EF4-FFF2-40B4-BE49-F238E27FC236}">
                <a16:creationId xmlns="" xmlns:a16="http://schemas.microsoft.com/office/drawing/2014/main" id="{C5CF97E7-4DD1-4429-9BEC-48632EC26EE1}"/>
              </a:ext>
            </a:extLst>
          </p:cNvPr>
          <p:cNvSpPr/>
          <p:nvPr/>
        </p:nvSpPr>
        <p:spPr>
          <a:xfrm>
            <a:off x="683568" y="980728"/>
            <a:ext cx="8064896" cy="5059847"/>
          </a:xfrm>
          <a:prstGeom prst="rect">
            <a:avLst/>
          </a:prstGeom>
        </p:spPr>
        <p:txBody>
          <a:bodyPr wrap="square">
            <a:spAutoFit/>
          </a:bodyPr>
          <a:lstStyle/>
          <a:p>
            <a:pPr>
              <a:lnSpc>
                <a:spcPct val="115000"/>
              </a:lnSpc>
              <a:spcAft>
                <a:spcPts val="0"/>
              </a:spcAft>
            </a:pPr>
            <a:r>
              <a:rPr lang="fr-FR" sz="2400" b="1" u="sng" dirty="0">
                <a:latin typeface="Times New Roman" panose="02020603050405020304" pitchFamily="18" charset="0"/>
                <a:ea typeface="Calibri" panose="020F0502020204030204" pitchFamily="34" charset="0"/>
                <a:cs typeface="Times New Roman" panose="02020603050405020304" pitchFamily="18" charset="0"/>
              </a:rPr>
              <a:t>CONTRAINTES/DIFFICULTES RENCONTREES</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a:latin typeface="Times New Roman" panose="02020603050405020304" pitchFamily="18" charset="0"/>
                <a:ea typeface="Calibri" panose="020F0502020204030204" pitchFamily="34" charset="0"/>
                <a:cs typeface="Times New Roman" panose="02020603050405020304" pitchFamily="18" charset="0"/>
              </a:rPr>
              <a:t>Réticence des entreprises par rapport à la formation duale</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a:latin typeface="Times New Roman" panose="02020603050405020304" pitchFamily="18" charset="0"/>
                <a:ea typeface="Calibri" panose="020F0502020204030204" pitchFamily="34" charset="0"/>
                <a:cs typeface="Times New Roman" panose="02020603050405020304" pitchFamily="18" charset="0"/>
              </a:rPr>
              <a:t>Fonctionnements difficiles des CRA </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Absence de système d’informations sur l’apprentissage </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fr-FR" sz="2400" b="1" u="sng" dirty="0">
                <a:latin typeface="Times New Roman" panose="02020603050405020304" pitchFamily="18" charset="0"/>
                <a:ea typeface="Calibri" panose="020F0502020204030204" pitchFamily="34" charset="0"/>
                <a:cs typeface="Times New Roman" panose="02020603050405020304" pitchFamily="18" charset="0"/>
              </a:rPr>
              <a:t>RECOMMANDATIONS</a:t>
            </a:r>
            <a:r>
              <a:rPr lang="fr-FR" sz="2400" b="1" dirty="0">
                <a:latin typeface="Times New Roman" panose="02020603050405020304" pitchFamily="18" charset="0"/>
                <a:ea typeface="Calibri" panose="020F0502020204030204" pitchFamily="34" charset="0"/>
                <a:cs typeface="Times New Roman" panose="02020603050405020304" pitchFamily="18" charset="0"/>
              </a:rPr>
              <a:t> </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Renforcer l’encadrement </a:t>
            </a:r>
            <a:r>
              <a:rPr lang="fr-FR" sz="2400" dirty="0">
                <a:latin typeface="Times New Roman" panose="02020603050405020304" pitchFamily="18" charset="0"/>
                <a:ea typeface="Calibri" panose="020F0502020204030204" pitchFamily="34" charset="0"/>
                <a:cs typeface="Times New Roman" panose="02020603050405020304" pitchFamily="18" charset="0"/>
              </a:rPr>
              <a:t>des jeunes </a:t>
            </a:r>
            <a:r>
              <a:rPr lang="fr-FR" sz="2400" dirty="0" smtClean="0">
                <a:latin typeface="Times New Roman" panose="02020603050405020304" pitchFamily="18" charset="0"/>
                <a:ea typeface="Calibri" panose="020F0502020204030204" pitchFamily="34" charset="0"/>
                <a:cs typeface="Times New Roman" panose="02020603050405020304" pitchFamily="18" charset="0"/>
              </a:rPr>
              <a:t>apprentis positionnés en  </a:t>
            </a:r>
            <a:r>
              <a:rPr lang="fr-FR" sz="2400" dirty="0">
                <a:latin typeface="Times New Roman" panose="02020603050405020304" pitchFamily="18" charset="0"/>
                <a:ea typeface="Calibri" panose="020F0502020204030204" pitchFamily="34" charset="0"/>
                <a:cs typeface="Times New Roman" panose="02020603050405020304" pitchFamily="18" charset="0"/>
              </a:rPr>
              <a:t>entreprises </a:t>
            </a:r>
            <a:endParaRPr lang="fr-FR"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Convaincre </a:t>
            </a:r>
            <a:r>
              <a:rPr lang="fr-FR" sz="2400" dirty="0">
                <a:latin typeface="Times New Roman" panose="02020603050405020304" pitchFamily="18" charset="0"/>
                <a:ea typeface="Calibri" panose="020F0502020204030204" pitchFamily="34" charset="0"/>
                <a:cs typeface="Times New Roman" panose="02020603050405020304" pitchFamily="18" charset="0"/>
              </a:rPr>
              <a:t>les collectivités à investir dans l’apprentissage</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fr-FR" sz="2400" b="1" u="sng" dirty="0">
                <a:latin typeface="Times New Roman" panose="02020603050405020304" pitchFamily="18" charset="0"/>
                <a:ea typeface="Calibri" panose="020F0502020204030204" pitchFamily="34" charset="0"/>
                <a:cs typeface="Times New Roman" panose="02020603050405020304" pitchFamily="18" charset="0"/>
              </a:rPr>
              <a:t>DEFIS</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a:latin typeface="Times New Roman" panose="02020603050405020304" pitchFamily="18" charset="0"/>
                <a:ea typeface="Calibri" panose="020F0502020204030204" pitchFamily="34" charset="0"/>
                <a:cs typeface="Times New Roman" panose="02020603050405020304" pitchFamily="18" charset="0"/>
              </a:rPr>
              <a:t>Rendre plus fonctionnels les CRA</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a:latin typeface="Times New Roman" panose="02020603050405020304" pitchFamily="18" charset="0"/>
                <a:ea typeface="Calibri" panose="020F0502020204030204" pitchFamily="34" charset="0"/>
                <a:cs typeface="Times New Roman" panose="02020603050405020304" pitchFamily="18" charset="0"/>
              </a:rPr>
              <a:t>Amener les collectivités </a:t>
            </a:r>
            <a:r>
              <a:rPr lang="fr-FR" sz="2400" dirty="0" smtClean="0">
                <a:latin typeface="Times New Roman" panose="02020603050405020304" pitchFamily="18" charset="0"/>
                <a:ea typeface="Calibri" panose="020F0502020204030204" pitchFamily="34" charset="0"/>
                <a:cs typeface="Times New Roman" panose="02020603050405020304" pitchFamily="18" charset="0"/>
              </a:rPr>
              <a:t>territoriales à </a:t>
            </a:r>
            <a:r>
              <a:rPr lang="fr-FR" sz="2400" dirty="0">
                <a:latin typeface="Times New Roman" panose="02020603050405020304" pitchFamily="18" charset="0"/>
                <a:ea typeface="Calibri" panose="020F0502020204030204" pitchFamily="34" charset="0"/>
                <a:cs typeface="Times New Roman" panose="02020603050405020304" pitchFamily="18" charset="0"/>
              </a:rPr>
              <a:t>participer </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Mettre </a:t>
            </a:r>
            <a:r>
              <a:rPr lang="fr-FR" sz="2400" dirty="0">
                <a:latin typeface="Times New Roman" panose="02020603050405020304" pitchFamily="18" charset="0"/>
                <a:ea typeface="Calibri" panose="020F0502020204030204" pitchFamily="34" charset="0"/>
                <a:cs typeface="Times New Roman" panose="02020603050405020304" pitchFamily="18" charset="0"/>
              </a:rPr>
              <a:t>en place </a:t>
            </a:r>
            <a:r>
              <a:rPr lang="fr-FR" sz="2400" dirty="0" smtClean="0">
                <a:latin typeface="Times New Roman" panose="02020603050405020304" pitchFamily="18" charset="0"/>
                <a:ea typeface="Calibri" panose="020F0502020204030204" pitchFamily="34" charset="0"/>
                <a:cs typeface="Times New Roman" panose="02020603050405020304" pitchFamily="18" charset="0"/>
              </a:rPr>
              <a:t>un système d’information.</a:t>
            </a:r>
            <a:endParaRPr lang="fr-S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0698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678911440"/>
              </p:ext>
            </p:extLst>
          </p:nvPr>
        </p:nvGraphicFramePr>
        <p:xfrm>
          <a:off x="539552" y="692696"/>
          <a:ext cx="8064896" cy="5796809"/>
        </p:xfrm>
        <a:graphic>
          <a:graphicData uri="http://schemas.openxmlformats.org/drawingml/2006/table">
            <a:tbl>
              <a:tblPr/>
              <a:tblGrid>
                <a:gridCol w="8064896">
                  <a:extLst>
                    <a:ext uri="{9D8B030D-6E8A-4147-A177-3AD203B41FA5}">
                      <a16:colId xmlns="" xmlns:a16="http://schemas.microsoft.com/office/drawing/2014/main" val="20000"/>
                    </a:ext>
                  </a:extLst>
                </a:gridCol>
              </a:tblGrid>
              <a:tr h="360039">
                <a:tc>
                  <a:txBody>
                    <a:bodyPr/>
                    <a:lstStyle/>
                    <a:p>
                      <a:pPr algn="ctr">
                        <a:lnSpc>
                          <a:spcPct val="115000"/>
                        </a:lnSpc>
                        <a:spcAft>
                          <a:spcPts val="0"/>
                        </a:spcAft>
                      </a:pPr>
                      <a:r>
                        <a:rPr lang="fr-FR" sz="2100" b="1" dirty="0">
                          <a:solidFill>
                            <a:schemeClr val="tx1"/>
                          </a:solidFill>
                          <a:latin typeface="Cambria" pitchFamily="18" charset="0"/>
                          <a:ea typeface="Cambria" panose="02040503050406030204" pitchFamily="18" charset="0"/>
                          <a:cs typeface="Arial"/>
                        </a:rPr>
                        <a:t>Défis / Recommandations Générales</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42876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lang="fr-FR" sz="2400" dirty="0">
                          <a:latin typeface="Cambria" pitchFamily="18" charset="0"/>
                          <a:ea typeface="Cambria" panose="02040503050406030204" pitchFamily="18" charset="0"/>
                          <a:cs typeface="Calibri" pitchFamily="34" charset="0"/>
                        </a:rPr>
                        <a:t>Elargir l’offre d’éducation technique secondaire ;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2400" i="0" u="none" strike="noStrike" cap="none" normalizeH="0" baseline="0" dirty="0">
                          <a:ln>
                            <a:noFill/>
                          </a:ln>
                          <a:effectLst/>
                          <a:latin typeface="Cambria" pitchFamily="18" charset="0"/>
                          <a:ea typeface="Cambria" panose="02040503050406030204" pitchFamily="18" charset="0"/>
                          <a:cs typeface="Calibri" pitchFamily="34" charset="0"/>
                        </a:rPr>
                        <a:t>Mettre à la disposition des</a:t>
                      </a:r>
                      <a:r>
                        <a:rPr kumimoji="0" lang="fr-FR" sz="2400" i="0" u="none" strike="noStrike" cap="none" normalizeH="0" dirty="0">
                          <a:ln>
                            <a:noFill/>
                          </a:ln>
                          <a:effectLst/>
                          <a:latin typeface="Cambria" pitchFamily="18" charset="0"/>
                          <a:ea typeface="Cambria" panose="02040503050406030204" pitchFamily="18" charset="0"/>
                          <a:cs typeface="Calibri" pitchFamily="34" charset="0"/>
                        </a:rPr>
                        <a:t> structures des professeurs au profil adéquat surtout dans les disciplines scientifiques</a:t>
                      </a:r>
                      <a:r>
                        <a:rPr kumimoji="0" lang="fr-FR" sz="2400" i="0" u="none" strike="noStrike" cap="none" normalizeH="0" baseline="0" dirty="0">
                          <a:ln>
                            <a:noFill/>
                          </a:ln>
                          <a:effectLst/>
                          <a:latin typeface="Cambria" pitchFamily="18" charset="0"/>
                          <a:ea typeface="Cambria" panose="02040503050406030204" pitchFamily="18" charset="0"/>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lang="fr-FR" sz="2400" dirty="0">
                          <a:latin typeface="Cambria" pitchFamily="18" charset="0"/>
                          <a:ea typeface="Cambria" panose="02040503050406030204" pitchFamily="18" charset="0"/>
                          <a:cs typeface="Calibri" pitchFamily="34" charset="0"/>
                        </a:rPr>
                        <a:t>Renforcer le dispositif de gestion des ressources additionnelles des structures de la FPAA;</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2400" i="0" u="none" strike="noStrike" cap="none" normalizeH="0" baseline="0" dirty="0">
                          <a:ln>
                            <a:noFill/>
                          </a:ln>
                          <a:effectLst/>
                          <a:latin typeface="Cambria" pitchFamily="18" charset="0"/>
                          <a:ea typeface="Cambria" panose="02040503050406030204" pitchFamily="18" charset="0"/>
                          <a:cs typeface="Calibri" pitchFamily="34" charset="0"/>
                        </a:rPr>
                        <a:t>Impulser le partenariat public-privé.</a:t>
                      </a:r>
                    </a:p>
                    <a:p>
                      <a:pPr marL="285750" lvl="0" indent="-285750">
                        <a:buFont typeface="Wingdings" panose="05000000000000000000" pitchFamily="2" charset="2"/>
                        <a:buChar char="ü"/>
                      </a:pPr>
                      <a:r>
                        <a:rPr kumimoji="0" lang="fr-FR" sz="2400" kern="1200" dirty="0">
                          <a:solidFill>
                            <a:schemeClr val="tx1"/>
                          </a:solidFill>
                          <a:effectLst/>
                          <a:latin typeface="Cambria" panose="02040503050406030204" pitchFamily="18" charset="0"/>
                          <a:ea typeface="Cambria" panose="02040503050406030204" pitchFamily="18" charset="0"/>
                          <a:cs typeface="+mn-cs"/>
                        </a:rPr>
                        <a:t>A</a:t>
                      </a:r>
                      <a:r>
                        <a:rPr kumimoji="0" lang="fr-FR" sz="2400" kern="1200" dirty="0" smtClean="0">
                          <a:solidFill>
                            <a:schemeClr val="tx1"/>
                          </a:solidFill>
                          <a:effectLst/>
                          <a:latin typeface="Cambria" panose="02040503050406030204" pitchFamily="18" charset="0"/>
                          <a:ea typeface="Cambria" panose="02040503050406030204" pitchFamily="18" charset="0"/>
                          <a:cs typeface="+mn-cs"/>
                        </a:rPr>
                        <a:t>dapter </a:t>
                      </a:r>
                      <a:r>
                        <a:rPr kumimoji="0" lang="fr-FR" sz="2400" kern="1200" dirty="0">
                          <a:solidFill>
                            <a:schemeClr val="tx1"/>
                          </a:solidFill>
                          <a:effectLst/>
                          <a:latin typeface="Cambria" panose="02040503050406030204" pitchFamily="18" charset="0"/>
                          <a:ea typeface="Cambria" panose="02040503050406030204" pitchFamily="18" charset="0"/>
                          <a:cs typeface="+mn-cs"/>
                        </a:rPr>
                        <a:t>l’offre de formation professionnelle aux besoins du marché ;</a:t>
                      </a:r>
                    </a:p>
                    <a:p>
                      <a:pPr marL="285750" lvl="0" indent="-285750">
                        <a:buFont typeface="Wingdings" panose="05000000000000000000" pitchFamily="2" charset="2"/>
                        <a:buChar char="ü"/>
                      </a:pPr>
                      <a:r>
                        <a:rPr kumimoji="0" lang="fr-FR" sz="2400" kern="1200" dirty="0">
                          <a:solidFill>
                            <a:schemeClr val="tx1"/>
                          </a:solidFill>
                          <a:effectLst/>
                          <a:latin typeface="Cambria" panose="02040503050406030204" pitchFamily="18" charset="0"/>
                          <a:ea typeface="Cambria" panose="02040503050406030204" pitchFamily="18" charset="0"/>
                          <a:cs typeface="+mn-cs"/>
                        </a:rPr>
                        <a:t>D</a:t>
                      </a:r>
                      <a:r>
                        <a:rPr kumimoji="0" lang="fr-FR" sz="2400" kern="1200" dirty="0" smtClean="0">
                          <a:solidFill>
                            <a:schemeClr val="tx1"/>
                          </a:solidFill>
                          <a:effectLst/>
                          <a:latin typeface="Cambria" panose="02040503050406030204" pitchFamily="18" charset="0"/>
                          <a:ea typeface="Cambria" panose="02040503050406030204" pitchFamily="18" charset="0"/>
                          <a:cs typeface="+mn-cs"/>
                        </a:rPr>
                        <a:t>évelopper </a:t>
                      </a:r>
                      <a:r>
                        <a:rPr kumimoji="0" lang="fr-FR" sz="2400" kern="1200" dirty="0">
                          <a:solidFill>
                            <a:schemeClr val="tx1"/>
                          </a:solidFill>
                          <a:effectLst/>
                          <a:latin typeface="Cambria" panose="02040503050406030204" pitchFamily="18" charset="0"/>
                          <a:ea typeface="Cambria" panose="02040503050406030204" pitchFamily="18" charset="0"/>
                          <a:cs typeface="+mn-cs"/>
                        </a:rPr>
                        <a:t>un plan de communication efficace en collaboration avec le C.A.O.S.P</a:t>
                      </a:r>
                    </a:p>
                    <a:p>
                      <a:pPr marL="285750" lvl="0" indent="-285750">
                        <a:buFont typeface="Wingdings" panose="05000000000000000000" pitchFamily="2" charset="2"/>
                        <a:buChar char="ü"/>
                      </a:pPr>
                      <a:r>
                        <a:rPr kumimoji="0" lang="fr-FR" sz="2400" kern="1200" dirty="0">
                          <a:solidFill>
                            <a:schemeClr val="tx1"/>
                          </a:solidFill>
                          <a:effectLst/>
                          <a:latin typeface="Cambria" panose="02040503050406030204" pitchFamily="18" charset="0"/>
                          <a:ea typeface="Cambria" panose="02040503050406030204" pitchFamily="18" charset="0"/>
                          <a:cs typeface="+mn-cs"/>
                        </a:rPr>
                        <a:t>P</a:t>
                      </a:r>
                      <a:r>
                        <a:rPr kumimoji="0" lang="fr-FR" sz="2400" kern="1200" dirty="0" smtClean="0">
                          <a:solidFill>
                            <a:schemeClr val="tx1"/>
                          </a:solidFill>
                          <a:effectLst/>
                          <a:latin typeface="Cambria" panose="02040503050406030204" pitchFamily="18" charset="0"/>
                          <a:ea typeface="Cambria" panose="02040503050406030204" pitchFamily="18" charset="0"/>
                          <a:cs typeface="+mn-cs"/>
                        </a:rPr>
                        <a:t>romouvoir </a:t>
                      </a:r>
                      <a:r>
                        <a:rPr kumimoji="0" lang="fr-FR" sz="2400" kern="1200" dirty="0">
                          <a:solidFill>
                            <a:schemeClr val="tx1"/>
                          </a:solidFill>
                          <a:effectLst/>
                          <a:latin typeface="Cambria" panose="02040503050406030204" pitchFamily="18" charset="0"/>
                          <a:ea typeface="Cambria" panose="02040503050406030204" pitchFamily="18" charset="0"/>
                          <a:cs typeface="+mn-cs"/>
                        </a:rPr>
                        <a:t>l’accès et le maintien  des filles dans les filières industrielles ;</a:t>
                      </a:r>
                    </a:p>
                    <a:p>
                      <a:pPr marL="285750" indent="-285750">
                        <a:buFont typeface="Wingdings" panose="05000000000000000000" pitchFamily="2" charset="2"/>
                        <a:buChar char="ü"/>
                      </a:pPr>
                      <a:r>
                        <a:rPr kumimoji="0" lang="fr-FR" sz="2400" kern="1200" dirty="0">
                          <a:solidFill>
                            <a:schemeClr val="tx1"/>
                          </a:solidFill>
                          <a:effectLst/>
                          <a:latin typeface="Cambria" panose="02040503050406030204" pitchFamily="18" charset="0"/>
                          <a:ea typeface="Cambria" panose="02040503050406030204" pitchFamily="18" charset="0"/>
                          <a:cs typeface="+mn-cs"/>
                        </a:rPr>
                        <a:t>mettre à niveau les infrastructures/équipements des structures de la </a:t>
                      </a:r>
                      <a:r>
                        <a:rPr kumimoji="0" lang="fr-FR" sz="2400" kern="1200" dirty="0" smtClean="0">
                          <a:solidFill>
                            <a:schemeClr val="tx1"/>
                          </a:solidFill>
                          <a:effectLst/>
                          <a:latin typeface="Cambria" panose="02040503050406030204" pitchFamily="18" charset="0"/>
                          <a:ea typeface="Cambria" panose="02040503050406030204" pitchFamily="18" charset="0"/>
                          <a:cs typeface="+mn-cs"/>
                        </a:rPr>
                        <a:t>FPT.</a:t>
                      </a:r>
                      <a:endParaRPr kumimoji="0" lang="fr-FR" sz="2400" kern="1200" dirty="0">
                        <a:solidFill>
                          <a:schemeClr val="tx1"/>
                        </a:solidFill>
                        <a:effectLst/>
                        <a:latin typeface="Cambria" panose="02040503050406030204" pitchFamily="18" charset="0"/>
                        <a:ea typeface="Cambria" panose="02040503050406030204" pitchFamily="18" charset="0"/>
                        <a:cs typeface="+mn-cs"/>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3" name="Rectangle 1">
            <a:extLst>
              <a:ext uri="{FF2B5EF4-FFF2-40B4-BE49-F238E27FC236}">
                <a16:creationId xmlns="" xmlns:a16="http://schemas.microsoft.com/office/drawing/2014/main" id="{38BB2B64-6F2E-A447-9DA9-CCE1703A4E9F}"/>
              </a:ext>
            </a:extLst>
          </p:cNvPr>
          <p:cNvSpPr>
            <a:spLocks noChangeArrowheads="1"/>
          </p:cNvSpPr>
          <p:nvPr/>
        </p:nvSpPr>
        <p:spPr bwMode="auto">
          <a:xfrm>
            <a:off x="971600" y="28545"/>
            <a:ext cx="7375609" cy="400110"/>
          </a:xfrm>
          <a:prstGeom prst="rect">
            <a:avLst/>
          </a:prstGeom>
          <a:solidFill>
            <a:srgbClr val="C4BC96"/>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effectLst/>
                <a:latin typeface="Cambria" pitchFamily="18" charset="0"/>
                <a:ea typeface="Times New Roman" pitchFamily="18" charset="0"/>
                <a:cs typeface="Calibri" pitchFamily="34" charset="0"/>
              </a:rPr>
              <a:t>Formation Professionnelle Apprentissage et Artisanat (FPAA</a:t>
            </a:r>
            <a:r>
              <a:rPr kumimoji="0" lang="fr-FR" sz="20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a:t>
            </a:r>
            <a:endParaRPr kumimoji="0" lang="fr-FR" sz="3600" b="0" i="0" u="none" strike="noStrike" cap="none" normalizeH="0" baseline="0" dirty="0">
              <a:ln>
                <a:noFill/>
              </a:ln>
              <a:solidFill>
                <a:srgbClr val="7030A0"/>
              </a:solidFill>
              <a:effectLst/>
              <a:latin typeface="Arial" pitchFamily="34" charset="0"/>
              <a:cs typeface="Arial" pitchFamily="34" charset="0"/>
            </a:endParaRPr>
          </a:p>
        </p:txBody>
      </p:sp>
    </p:spTree>
    <p:extLst>
      <p:ext uri="{BB962C8B-B14F-4D97-AF65-F5344CB8AC3E}">
        <p14:creationId xmlns:p14="http://schemas.microsoft.com/office/powerpoint/2010/main" val="3974143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https://luxdev.lu/files/misc/IMG-20200504-WA0092.jpg">
            <a:extLst>
              <a:ext uri="{FF2B5EF4-FFF2-40B4-BE49-F238E27FC236}">
                <a16:creationId xmlns="" xmlns:a16="http://schemas.microsoft.com/office/drawing/2014/main" id="{AD47A576-7FBD-4130-AB17-05CABD6800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7992888" cy="5832648"/>
          </a:xfrm>
          <a:prstGeom prst="rect">
            <a:avLst/>
          </a:prstGeom>
          <a:noFill/>
          <a:ln>
            <a:noFill/>
          </a:ln>
        </p:spPr>
      </p:pic>
    </p:spTree>
    <p:extLst>
      <p:ext uri="{BB962C8B-B14F-4D97-AF65-F5344CB8AC3E}">
        <p14:creationId xmlns:p14="http://schemas.microsoft.com/office/powerpoint/2010/main" val="657704210"/>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276872"/>
            <a:ext cx="7848872" cy="1584176"/>
          </a:xfrm>
          <a:noFill/>
          <a:ln w="19050">
            <a:solidFill>
              <a:srgbClr val="00FDFF"/>
            </a:solidFill>
          </a:ln>
        </p:spPr>
        <p:style>
          <a:lnRef idx="0">
            <a:scrgbClr r="0" g="0" b="0"/>
          </a:lnRef>
          <a:fillRef idx="0">
            <a:scrgbClr r="0" g="0" b="0"/>
          </a:fillRef>
          <a:effectRef idx="0">
            <a:scrgbClr r="0" g="0" b="0"/>
          </a:effectRef>
          <a:fontRef idx="minor">
            <a:schemeClr val="accent2"/>
          </a:fontRef>
        </p:style>
        <p:txBody>
          <a:bodyPr>
            <a:normAutofit/>
          </a:bodyPr>
          <a:lstStyle/>
          <a:p>
            <a:r>
              <a:rPr lang="fr-FR" sz="3100" b="1" dirty="0">
                <a:solidFill>
                  <a:schemeClr val="tx1"/>
                </a:solidFill>
                <a:latin typeface="Times New Roman" panose="02020603050405020304" pitchFamily="18" charset="0"/>
                <a:cs typeface="Times New Roman" panose="02020603050405020304" pitchFamily="18" charset="0"/>
              </a:rPr>
              <a:t>PILOTAGE, GESTION ET COORDINATION ADMINISTRATIVE</a:t>
            </a:r>
            <a:endParaRPr lang="fr-FR" dirty="0">
              <a:solidFill>
                <a:schemeClr val="tx1"/>
              </a:solidFill>
            </a:endParaRPr>
          </a:p>
        </p:txBody>
      </p:sp>
    </p:spTree>
    <p:extLst>
      <p:ext uri="{BB962C8B-B14F-4D97-AF65-F5344CB8AC3E}">
        <p14:creationId xmlns:p14="http://schemas.microsoft.com/office/powerpoint/2010/main" val="3555521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51520" y="6615413"/>
            <a:ext cx="1082348" cy="253916"/>
          </a:xfrm>
          <a:prstGeom prst="rect">
            <a:avLst/>
          </a:prstGeom>
        </p:spPr>
        <p:txBody>
          <a:bodyPr wrap="none">
            <a:spAutoFit/>
          </a:bodyPr>
          <a:lstStyle/>
          <a:p>
            <a:r>
              <a:rPr lang="fr-FR" sz="1050" dirty="0">
                <a:latin typeface="Times New Roman" panose="02020603050405020304" pitchFamily="18" charset="0"/>
              </a:rPr>
              <a:t>Source : SIMEN</a:t>
            </a:r>
            <a:endParaRPr lang="fr-FR" sz="1050" dirty="0"/>
          </a:p>
        </p:txBody>
      </p:sp>
      <p:graphicFrame>
        <p:nvGraphicFramePr>
          <p:cNvPr id="2" name="Tableau 1">
            <a:extLst>
              <a:ext uri="{FF2B5EF4-FFF2-40B4-BE49-F238E27FC236}">
                <a16:creationId xmlns="" xmlns:a16="http://schemas.microsoft.com/office/drawing/2014/main" id="{38F334DE-F973-449A-88A9-17F1D1BB2DA3}"/>
              </a:ext>
            </a:extLst>
          </p:cNvPr>
          <p:cNvGraphicFramePr>
            <a:graphicFrameLocks noGrp="1"/>
          </p:cNvGraphicFramePr>
          <p:nvPr>
            <p:extLst>
              <p:ext uri="{D42A27DB-BD31-4B8C-83A1-F6EECF244321}">
                <p14:modId xmlns:p14="http://schemas.microsoft.com/office/powerpoint/2010/main" val="2745829453"/>
              </p:ext>
            </p:extLst>
          </p:nvPr>
        </p:nvGraphicFramePr>
        <p:xfrm>
          <a:off x="610056" y="530429"/>
          <a:ext cx="7992887" cy="3615499"/>
        </p:xfrm>
        <a:graphic>
          <a:graphicData uri="http://schemas.openxmlformats.org/drawingml/2006/table">
            <a:tbl>
              <a:tblPr firstRow="1" firstCol="1" bandRow="1">
                <a:tableStyleId>{5C22544A-7EE6-4342-B048-85BDC9FD1C3A}</a:tableStyleId>
              </a:tblPr>
              <a:tblGrid>
                <a:gridCol w="3528123">
                  <a:extLst>
                    <a:ext uri="{9D8B030D-6E8A-4147-A177-3AD203B41FA5}">
                      <a16:colId xmlns="" xmlns:a16="http://schemas.microsoft.com/office/drawing/2014/main" val="510889435"/>
                    </a:ext>
                  </a:extLst>
                </a:gridCol>
                <a:gridCol w="1116191">
                  <a:extLst>
                    <a:ext uri="{9D8B030D-6E8A-4147-A177-3AD203B41FA5}">
                      <a16:colId xmlns="" xmlns:a16="http://schemas.microsoft.com/office/drawing/2014/main" val="775197663"/>
                    </a:ext>
                  </a:extLst>
                </a:gridCol>
                <a:gridCol w="1116191">
                  <a:extLst>
                    <a:ext uri="{9D8B030D-6E8A-4147-A177-3AD203B41FA5}">
                      <a16:colId xmlns="" xmlns:a16="http://schemas.microsoft.com/office/drawing/2014/main" val="3637949004"/>
                    </a:ext>
                  </a:extLst>
                </a:gridCol>
                <a:gridCol w="1116191">
                  <a:extLst>
                    <a:ext uri="{9D8B030D-6E8A-4147-A177-3AD203B41FA5}">
                      <a16:colId xmlns="" xmlns:a16="http://schemas.microsoft.com/office/drawing/2014/main" val="3615860293"/>
                    </a:ext>
                  </a:extLst>
                </a:gridCol>
                <a:gridCol w="1116191">
                  <a:extLst>
                    <a:ext uri="{9D8B030D-6E8A-4147-A177-3AD203B41FA5}">
                      <a16:colId xmlns="" xmlns:a16="http://schemas.microsoft.com/office/drawing/2014/main" val="1262186271"/>
                    </a:ext>
                  </a:extLst>
                </a:gridCol>
              </a:tblGrid>
              <a:tr h="425767">
                <a:tc>
                  <a:txBody>
                    <a:bodyPr/>
                    <a:lstStyle/>
                    <a:p>
                      <a:pPr algn="ctr">
                        <a:lnSpc>
                          <a:spcPct val="115000"/>
                        </a:lnSpc>
                        <a:spcAft>
                          <a:spcPts val="1000"/>
                        </a:spcAft>
                      </a:pPr>
                      <a:r>
                        <a:rPr lang="fr-FR" sz="1200" dirty="0">
                          <a:solidFill>
                            <a:schemeClr val="tx1"/>
                          </a:solidFill>
                          <a:effectLst/>
                        </a:rPr>
                        <a:t>Indicateurs</a:t>
                      </a:r>
                      <a:endParaRPr lang="fr-S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dirty="0">
                          <a:solidFill>
                            <a:schemeClr val="tx1"/>
                          </a:solidFill>
                          <a:effectLst/>
                        </a:rPr>
                        <a:t>Référence 2020</a:t>
                      </a:r>
                      <a:endParaRPr lang="fr-S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a:solidFill>
                            <a:schemeClr val="tx1"/>
                          </a:solidFill>
                          <a:effectLst/>
                        </a:rPr>
                        <a:t>Cible 2021</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a:solidFill>
                            <a:schemeClr val="tx1"/>
                          </a:solidFill>
                          <a:effectLst/>
                        </a:rPr>
                        <a:t>Réalisé 2021</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a:solidFill>
                            <a:schemeClr val="tx1"/>
                          </a:solidFill>
                          <a:effectLst/>
                        </a:rPr>
                        <a:t>Écart R-C</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17385845"/>
                  </a:ext>
                </a:extLst>
              </a:tr>
              <a:tr h="961772">
                <a:tc>
                  <a:txBody>
                    <a:bodyPr/>
                    <a:lstStyle/>
                    <a:p>
                      <a:pPr>
                        <a:lnSpc>
                          <a:spcPct val="115000"/>
                        </a:lnSpc>
                        <a:spcAft>
                          <a:spcPts val="1000"/>
                        </a:spcAft>
                      </a:pPr>
                      <a:r>
                        <a:rPr lang="fr-FR" sz="1400" b="1" kern="1200" dirty="0">
                          <a:solidFill>
                            <a:schemeClr val="tx1"/>
                          </a:solidFill>
                          <a:effectLst/>
                          <a:latin typeface="+mn-lt"/>
                          <a:ea typeface="+mn-ea"/>
                          <a:cs typeface="+mn-cs"/>
                        </a:rPr>
                        <a:t>Part du budget du programme petite enfance et éducation préscolaire dans le budget alloué au secteur de l'éducation et de la formation</a:t>
                      </a:r>
                      <a:endParaRPr lang="fr-SN" sz="14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0,07%</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3,46%</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0,07%</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a:solidFill>
                            <a:schemeClr val="tx1"/>
                          </a:solidFill>
                          <a:effectLst/>
                        </a:rPr>
                        <a:t>-3,39%</a:t>
                      </a:r>
                      <a:endParaRPr lang="fr-SN"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18811091"/>
                  </a:ext>
                </a:extLst>
              </a:tr>
              <a:tr h="721329">
                <a:tc>
                  <a:txBody>
                    <a:bodyPr/>
                    <a:lstStyle/>
                    <a:p>
                      <a:pPr>
                        <a:lnSpc>
                          <a:spcPct val="115000"/>
                        </a:lnSpc>
                        <a:spcAft>
                          <a:spcPts val="1000"/>
                        </a:spcAft>
                      </a:pPr>
                      <a:r>
                        <a:rPr lang="fr-FR" sz="1400" b="1" kern="1200" dirty="0">
                          <a:solidFill>
                            <a:schemeClr val="tx1"/>
                          </a:solidFill>
                          <a:effectLst/>
                          <a:latin typeface="+mn-lt"/>
                          <a:ea typeface="+mn-ea"/>
                          <a:cs typeface="+mn-cs"/>
                        </a:rPr>
                        <a:t>Taux d'exécution des ressources allouées au programme petite enfance et éducation préscolaire</a:t>
                      </a:r>
                      <a:endParaRPr lang="fr-SN" sz="14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100%</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90%</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100%</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10,00%</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04199234"/>
                  </a:ext>
                </a:extLst>
              </a:tr>
              <a:tr h="721329">
                <a:tc>
                  <a:txBody>
                    <a:bodyPr/>
                    <a:lstStyle/>
                    <a:p>
                      <a:pPr>
                        <a:lnSpc>
                          <a:spcPct val="115000"/>
                        </a:lnSpc>
                        <a:spcAft>
                          <a:spcPts val="1000"/>
                        </a:spcAft>
                      </a:pPr>
                      <a:r>
                        <a:rPr lang="fr-FR" sz="1400" b="1" kern="1200" dirty="0">
                          <a:solidFill>
                            <a:schemeClr val="tx1"/>
                          </a:solidFill>
                          <a:effectLst/>
                          <a:latin typeface="+mn-lt"/>
                          <a:ea typeface="+mn-ea"/>
                          <a:cs typeface="+mn-cs"/>
                        </a:rPr>
                        <a:t>Part des collectivités territoriales dans le financement du programme Petite Enfance et Éducation préscolaire (en milliards)</a:t>
                      </a:r>
                      <a:endParaRPr lang="fr-SN" sz="14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ND</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30%</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ND</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-3,39%</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99714106"/>
                  </a:ext>
                </a:extLst>
              </a:tr>
              <a:tr h="721329">
                <a:tc>
                  <a:txBody>
                    <a:bodyPr/>
                    <a:lstStyle/>
                    <a:p>
                      <a:pPr>
                        <a:lnSpc>
                          <a:spcPct val="115000"/>
                        </a:lnSpc>
                        <a:spcAft>
                          <a:spcPts val="1000"/>
                        </a:spcAft>
                      </a:pPr>
                      <a:r>
                        <a:rPr lang="fr-FR" sz="1400" b="1" kern="1200" dirty="0">
                          <a:solidFill>
                            <a:schemeClr val="tx1"/>
                          </a:solidFill>
                          <a:effectLst/>
                          <a:latin typeface="+mn-lt"/>
                          <a:ea typeface="+mn-ea"/>
                          <a:cs typeface="+mn-cs"/>
                        </a:rPr>
                        <a:t> % de structures publiques préscolaire disposant de Comité de Gestion d'École (CGE) fonctionnel</a:t>
                      </a:r>
                      <a:endParaRPr lang="fr-SN" sz="14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71,82%</a:t>
                      </a:r>
                      <a:endParaRPr lang="fr-SN"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97%</a:t>
                      </a:r>
                      <a:endParaRPr lang="fr-S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78,27%</a:t>
                      </a:r>
                      <a:endParaRPr lang="fr-S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-18,73%</a:t>
                      </a:r>
                      <a:endParaRPr lang="fr-S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23334821"/>
                  </a:ext>
                </a:extLst>
              </a:tr>
            </a:tbl>
          </a:graphicData>
        </a:graphic>
      </p:graphicFrame>
      <p:sp>
        <p:nvSpPr>
          <p:cNvPr id="3" name="Rectangle 2">
            <a:extLst>
              <a:ext uri="{FF2B5EF4-FFF2-40B4-BE49-F238E27FC236}">
                <a16:creationId xmlns="" xmlns:a16="http://schemas.microsoft.com/office/drawing/2014/main" id="{46CA939E-A7CF-47F7-81C7-47E205C2DBD8}"/>
              </a:ext>
            </a:extLst>
          </p:cNvPr>
          <p:cNvSpPr/>
          <p:nvPr/>
        </p:nvSpPr>
        <p:spPr>
          <a:xfrm>
            <a:off x="323528" y="-80010"/>
            <a:ext cx="7488832" cy="498663"/>
          </a:xfrm>
          <a:prstGeom prst="rect">
            <a:avLst/>
          </a:prstGeom>
        </p:spPr>
        <p:txBody>
          <a:bodyPr wrap="square">
            <a:spAutoFit/>
          </a:bodyPr>
          <a:lstStyle/>
          <a:p>
            <a:pPr algn="ctr">
              <a:lnSpc>
                <a:spcPct val="150000"/>
              </a:lnSpc>
              <a:spcBef>
                <a:spcPts val="600"/>
              </a:spcBef>
              <a:spcAft>
                <a:spcPts val="600"/>
              </a:spcAft>
            </a:pPr>
            <a:r>
              <a:rPr lang="fr-CA" sz="2000" b="1" dirty="0" smtClean="0">
                <a:solidFill>
                  <a:schemeClr val="accent3">
                    <a:lumMod val="50000"/>
                  </a:schemeClr>
                </a:solidFill>
                <a:latin typeface="Times New Roman" panose="02020603050405020304" pitchFamily="18" charset="0"/>
                <a:ea typeface="Times New Roman" panose="02020603050405020304" pitchFamily="18" charset="0"/>
              </a:rPr>
              <a:t>Pilotage </a:t>
            </a:r>
            <a:r>
              <a:rPr lang="fr-CA" sz="2000" b="1" dirty="0">
                <a:solidFill>
                  <a:schemeClr val="accent3">
                    <a:lumMod val="50000"/>
                  </a:schemeClr>
                </a:solidFill>
                <a:latin typeface="Times New Roman" panose="02020603050405020304" pitchFamily="18" charset="0"/>
                <a:ea typeface="Times New Roman" panose="02020603050405020304" pitchFamily="18" charset="0"/>
              </a:rPr>
              <a:t>du programme Petite enfance et Éducation préscolaire</a:t>
            </a:r>
            <a:endParaRPr lang="fr-SN" sz="2000" b="1" dirty="0">
              <a:solidFill>
                <a:schemeClr val="accent3">
                  <a:lumMod val="50000"/>
                </a:schemeClr>
              </a:solidFill>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 xmlns:a16="http://schemas.microsoft.com/office/drawing/2014/main" id="{1B2711AA-6CC8-4086-8C5E-89FF8C1D8C33}"/>
              </a:ext>
            </a:extLst>
          </p:cNvPr>
          <p:cNvSpPr/>
          <p:nvPr/>
        </p:nvSpPr>
        <p:spPr>
          <a:xfrm>
            <a:off x="611560" y="4100208"/>
            <a:ext cx="7992888" cy="3323987"/>
          </a:xfrm>
          <a:prstGeom prst="rect">
            <a:avLst/>
          </a:prstGeom>
        </p:spPr>
        <p:txBody>
          <a:bodyPr wrap="square">
            <a:spAutoFit/>
          </a:bodyPr>
          <a:lstStyle/>
          <a:p>
            <a:pPr algn="just">
              <a:spcAft>
                <a:spcPts val="0"/>
              </a:spcAft>
            </a:pPr>
            <a:endParaRPr lang="fr-FR" dirty="0" smtClean="0">
              <a:latin typeface="Times New Roman" panose="02020603050405020304" pitchFamily="18" charset="0"/>
              <a:ea typeface="Perpetua" panose="02020502060401020303" pitchFamily="18" charset="0"/>
            </a:endParaRPr>
          </a:p>
          <a:p>
            <a:pPr algn="just">
              <a:spcAft>
                <a:spcPts val="0"/>
              </a:spcAft>
            </a:pPr>
            <a:r>
              <a:rPr lang="fr-FR" b="1" dirty="0" smtClean="0">
                <a:latin typeface="Times New Roman" panose="02020603050405020304" pitchFamily="18" charset="0"/>
                <a:ea typeface="Perpetua" panose="02020502060401020303" pitchFamily="18" charset="0"/>
              </a:rPr>
              <a:t>Le </a:t>
            </a:r>
            <a:r>
              <a:rPr lang="fr-FR" sz="1700" b="1" dirty="0">
                <a:latin typeface="Times New Roman" panose="02020603050405020304" pitchFamily="18" charset="0"/>
                <a:ea typeface="Perpetua" panose="02020502060401020303" pitchFamily="18" charset="0"/>
              </a:rPr>
              <a:t>financement du préscolaire et de la Petite Enfance reste faible (0.07%). Il peine globalement à atteindre le taux souhaité dans le budget alloué au secteur de l’éducation et de la formation.</a:t>
            </a:r>
            <a:endParaRPr lang="fr-SN" sz="1700" b="1" dirty="0">
              <a:latin typeface="Times New Roman" panose="02020603050405020304" pitchFamily="18" charset="0"/>
              <a:ea typeface="Times New Roman" panose="02020603050405020304" pitchFamily="18" charset="0"/>
            </a:endParaRPr>
          </a:p>
          <a:p>
            <a:pPr algn="just">
              <a:spcAft>
                <a:spcPts val="0"/>
              </a:spcAft>
            </a:pPr>
            <a:r>
              <a:rPr lang="fr-FR" sz="1700" b="1" dirty="0">
                <a:latin typeface="Times New Roman" panose="02020603050405020304" pitchFamily="18" charset="0"/>
                <a:ea typeface="Perpetua" panose="02020502060401020303" pitchFamily="18" charset="0"/>
              </a:rPr>
              <a:t>Le financement des collectivités territoriales et des partenaires est très difficile à tracer, il urge à ce niveau d’améliorer le niveau de traçabilité des réalisations de ces derniers. </a:t>
            </a:r>
          </a:p>
          <a:p>
            <a:pPr algn="just"/>
            <a:r>
              <a:rPr lang="fr-FR" sz="1700" b="1" dirty="0">
                <a:latin typeface="Times New Roman" panose="02020603050405020304" pitchFamily="18" charset="0"/>
              </a:rPr>
              <a:t>Une évolution est notée entre 2020 et 2021 en termes de fonctionnalité des CGE des structures même si des efforts sont à faire pour atteindre la cible fixée en 2021 comme en 2022</a:t>
            </a:r>
            <a:endParaRPr lang="fr-SN" sz="1700" b="1" dirty="0">
              <a:latin typeface="Times New Roman" panose="02020603050405020304" pitchFamily="18" charset="0"/>
            </a:endParaRPr>
          </a:p>
          <a:p>
            <a:pPr>
              <a:spcAft>
                <a:spcPts val="0"/>
              </a:spcAft>
            </a:pPr>
            <a:endParaRPr lang="fr-SN" sz="2000" dirty="0">
              <a:latin typeface="Times New Roman" panose="02020603050405020304" pitchFamily="18" charset="0"/>
              <a:ea typeface="Times New Roman" panose="02020603050405020304" pitchFamily="18" charset="0"/>
            </a:endParaRPr>
          </a:p>
          <a:p>
            <a:pPr>
              <a:spcAft>
                <a:spcPts val="0"/>
              </a:spcAft>
            </a:pPr>
            <a:r>
              <a:rPr lang="fr-FR" dirty="0">
                <a:latin typeface="Times New Roman" panose="02020603050405020304" pitchFamily="18" charset="0"/>
                <a:ea typeface="Perpetua" panose="02020502060401020303" pitchFamily="18" charset="0"/>
              </a:rPr>
              <a:t> </a:t>
            </a:r>
            <a:endParaRPr lang="fr-SN"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1202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147248" cy="1008112"/>
          </a:xfrm>
        </p:spPr>
        <p:txBody>
          <a:bodyPr>
            <a:noAutofit/>
          </a:bodyPr>
          <a:lstStyle/>
          <a:p>
            <a:r>
              <a:rPr lang="fr-FR" sz="3200" b="1" dirty="0">
                <a:solidFill>
                  <a:srgbClr val="7030A0"/>
                </a:solidFill>
              </a:rPr>
              <a:t>Autres offres et services d’éducation et de formation dans la région</a:t>
            </a:r>
          </a:p>
        </p:txBody>
      </p:sp>
      <p:sp>
        <p:nvSpPr>
          <p:cNvPr id="3" name="Espace réservé du contenu 2"/>
          <p:cNvSpPr>
            <a:spLocks noGrp="1"/>
          </p:cNvSpPr>
          <p:nvPr>
            <p:ph idx="1"/>
          </p:nvPr>
        </p:nvSpPr>
        <p:spPr>
          <a:xfrm>
            <a:off x="457200" y="1484784"/>
            <a:ext cx="8147248" cy="5292588"/>
          </a:xfrm>
        </p:spPr>
        <p:txBody>
          <a:bodyPr>
            <a:noAutofit/>
          </a:bodyPr>
          <a:lstStyle/>
          <a:p>
            <a:pPr lvl="0">
              <a:spcBef>
                <a:spcPts val="0"/>
              </a:spcBef>
            </a:pPr>
            <a:r>
              <a:rPr lang="fr-FR" sz="2400" b="1" dirty="0"/>
              <a:t>Le CRFPE (Centre Régional de Formation des personnels de l’Education)</a:t>
            </a:r>
          </a:p>
          <a:p>
            <a:pPr lvl="0">
              <a:spcBef>
                <a:spcPts val="0"/>
              </a:spcBef>
            </a:pPr>
            <a:r>
              <a:rPr lang="fr-FR" sz="2400" b="1" dirty="0"/>
              <a:t>L’IME (l’Inspection Médicale des Ecoles)</a:t>
            </a:r>
          </a:p>
          <a:p>
            <a:pPr lvl="0">
              <a:spcBef>
                <a:spcPts val="0"/>
              </a:spcBef>
            </a:pPr>
            <a:r>
              <a:rPr lang="fr-FR" sz="2400" b="1" dirty="0"/>
              <a:t>L’INEFJA</a:t>
            </a:r>
          </a:p>
          <a:p>
            <a:pPr lvl="0">
              <a:spcBef>
                <a:spcPts val="0"/>
              </a:spcBef>
            </a:pPr>
            <a:r>
              <a:rPr lang="fr-FR" sz="2400" b="1" dirty="0"/>
              <a:t>Le CNEPS</a:t>
            </a:r>
          </a:p>
          <a:p>
            <a:pPr lvl="0">
              <a:spcBef>
                <a:spcPts val="0"/>
              </a:spcBef>
            </a:pPr>
            <a:r>
              <a:rPr lang="fr-FR" sz="2400" b="1" dirty="0"/>
              <a:t>Le CAOSP</a:t>
            </a:r>
          </a:p>
          <a:p>
            <a:pPr lvl="0">
              <a:spcBef>
                <a:spcPts val="0"/>
              </a:spcBef>
            </a:pPr>
            <a:r>
              <a:rPr lang="fr-FR" b="1" dirty="0" smtClean="0"/>
              <a:t>L’ARPECTP</a:t>
            </a:r>
            <a:endParaRPr lang="fr-FR" sz="2400" b="1" dirty="0"/>
          </a:p>
          <a:p>
            <a:pPr lvl="0">
              <a:spcBef>
                <a:spcPts val="0"/>
              </a:spcBef>
            </a:pPr>
            <a:r>
              <a:rPr lang="fr-FR" sz="2400" b="1" dirty="0" smtClean="0"/>
              <a:t>L’ISEP </a:t>
            </a:r>
            <a:r>
              <a:rPr lang="fr-FR" sz="2400" b="1" dirty="0"/>
              <a:t>(Institut Supérieur d’Enseignement Professionnel)</a:t>
            </a:r>
          </a:p>
          <a:p>
            <a:pPr lvl="0">
              <a:spcBef>
                <a:spcPts val="0"/>
              </a:spcBef>
            </a:pPr>
            <a:r>
              <a:rPr lang="fr-FR" sz="2400" b="1" dirty="0"/>
              <a:t>SOS enfants </a:t>
            </a:r>
            <a:r>
              <a:rPr lang="fr-FR" sz="2400" b="1" dirty="0" smtClean="0"/>
              <a:t>sourds-muets</a:t>
            </a:r>
            <a:endParaRPr lang="fr-FR" sz="2400" b="1" dirty="0"/>
          </a:p>
          <a:p>
            <a:pPr lvl="0">
              <a:spcBef>
                <a:spcPts val="0"/>
              </a:spcBef>
            </a:pPr>
            <a:r>
              <a:rPr lang="fr-FR" sz="2400" b="1" dirty="0" smtClean="0"/>
              <a:t>L’Université Iba Der THIAM de </a:t>
            </a:r>
            <a:r>
              <a:rPr lang="fr-FR" sz="2400" b="1" dirty="0"/>
              <a:t>Thiès</a:t>
            </a:r>
          </a:p>
          <a:p>
            <a:pPr lvl="0" algn="just">
              <a:spcBef>
                <a:spcPts val="0"/>
              </a:spcBef>
            </a:pPr>
            <a:r>
              <a:rPr lang="fr-FR" sz="2400" b="1" dirty="0"/>
              <a:t>La Bibliothèque Pédagogique Régionale de Thiès</a:t>
            </a:r>
          </a:p>
        </p:txBody>
      </p:sp>
    </p:spTree>
    <p:extLst>
      <p:ext uri="{BB962C8B-B14F-4D97-AF65-F5344CB8AC3E}">
        <p14:creationId xmlns:p14="http://schemas.microsoft.com/office/powerpoint/2010/main" val="3266036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51520" y="6615413"/>
            <a:ext cx="1082348" cy="253916"/>
          </a:xfrm>
          <a:prstGeom prst="rect">
            <a:avLst/>
          </a:prstGeom>
        </p:spPr>
        <p:txBody>
          <a:bodyPr wrap="none">
            <a:spAutoFit/>
          </a:bodyPr>
          <a:lstStyle/>
          <a:p>
            <a:r>
              <a:rPr lang="fr-FR" sz="1050" dirty="0">
                <a:latin typeface="Times New Roman" panose="02020603050405020304" pitchFamily="18" charset="0"/>
              </a:rPr>
              <a:t>Source : SIMEN</a:t>
            </a:r>
            <a:endParaRPr lang="fr-FR" sz="1050" dirty="0"/>
          </a:p>
        </p:txBody>
      </p:sp>
      <p:graphicFrame>
        <p:nvGraphicFramePr>
          <p:cNvPr id="2" name="Tableau 1">
            <a:extLst>
              <a:ext uri="{FF2B5EF4-FFF2-40B4-BE49-F238E27FC236}">
                <a16:creationId xmlns="" xmlns:a16="http://schemas.microsoft.com/office/drawing/2014/main" id="{38F334DE-F973-449A-88A9-17F1D1BB2DA3}"/>
              </a:ext>
            </a:extLst>
          </p:cNvPr>
          <p:cNvGraphicFramePr>
            <a:graphicFrameLocks noGrp="1"/>
          </p:cNvGraphicFramePr>
          <p:nvPr>
            <p:extLst>
              <p:ext uri="{D42A27DB-BD31-4B8C-83A1-F6EECF244321}">
                <p14:modId xmlns:p14="http://schemas.microsoft.com/office/powerpoint/2010/main" val="3499525287"/>
              </p:ext>
            </p:extLst>
          </p:nvPr>
        </p:nvGraphicFramePr>
        <p:xfrm>
          <a:off x="611560" y="548681"/>
          <a:ext cx="7992887" cy="3631433"/>
        </p:xfrm>
        <a:graphic>
          <a:graphicData uri="http://schemas.openxmlformats.org/drawingml/2006/table">
            <a:tbl>
              <a:tblPr firstRow="1" firstCol="1" bandRow="1">
                <a:tableStyleId>{5C22544A-7EE6-4342-B048-85BDC9FD1C3A}</a:tableStyleId>
              </a:tblPr>
              <a:tblGrid>
                <a:gridCol w="2592288">
                  <a:extLst>
                    <a:ext uri="{9D8B030D-6E8A-4147-A177-3AD203B41FA5}">
                      <a16:colId xmlns="" xmlns:a16="http://schemas.microsoft.com/office/drawing/2014/main" val="510889435"/>
                    </a:ext>
                  </a:extLst>
                </a:gridCol>
                <a:gridCol w="935835">
                  <a:extLst>
                    <a:ext uri="{9D8B030D-6E8A-4147-A177-3AD203B41FA5}">
                      <a16:colId xmlns="" xmlns:a16="http://schemas.microsoft.com/office/drawing/2014/main" val="4047935137"/>
                    </a:ext>
                  </a:extLst>
                </a:gridCol>
                <a:gridCol w="1116191">
                  <a:extLst>
                    <a:ext uri="{9D8B030D-6E8A-4147-A177-3AD203B41FA5}">
                      <a16:colId xmlns="" xmlns:a16="http://schemas.microsoft.com/office/drawing/2014/main" val="775197663"/>
                    </a:ext>
                  </a:extLst>
                </a:gridCol>
                <a:gridCol w="1116191">
                  <a:extLst>
                    <a:ext uri="{9D8B030D-6E8A-4147-A177-3AD203B41FA5}">
                      <a16:colId xmlns="" xmlns:a16="http://schemas.microsoft.com/office/drawing/2014/main" val="3637949004"/>
                    </a:ext>
                  </a:extLst>
                </a:gridCol>
                <a:gridCol w="1116191">
                  <a:extLst>
                    <a:ext uri="{9D8B030D-6E8A-4147-A177-3AD203B41FA5}">
                      <a16:colId xmlns="" xmlns:a16="http://schemas.microsoft.com/office/drawing/2014/main" val="3615860293"/>
                    </a:ext>
                  </a:extLst>
                </a:gridCol>
                <a:gridCol w="1116191">
                  <a:extLst>
                    <a:ext uri="{9D8B030D-6E8A-4147-A177-3AD203B41FA5}">
                      <a16:colId xmlns="" xmlns:a16="http://schemas.microsoft.com/office/drawing/2014/main" val="1262186271"/>
                    </a:ext>
                  </a:extLst>
                </a:gridCol>
              </a:tblGrid>
              <a:tr h="439644">
                <a:tc gridSpan="2">
                  <a:txBody>
                    <a:bodyPr/>
                    <a:lstStyle/>
                    <a:p>
                      <a:pPr algn="ctr">
                        <a:lnSpc>
                          <a:spcPct val="115000"/>
                        </a:lnSpc>
                        <a:spcAft>
                          <a:spcPts val="1000"/>
                        </a:spcAft>
                      </a:pPr>
                      <a:r>
                        <a:rPr lang="fr-FR" sz="1200" b="1" dirty="0">
                          <a:solidFill>
                            <a:schemeClr val="tx1"/>
                          </a:solidFill>
                          <a:effectLst/>
                        </a:rPr>
                        <a:t>Indicateurs</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SN"/>
                    </a:p>
                  </a:txBody>
                  <a:tcPr/>
                </a:tc>
                <a:tc>
                  <a:txBody>
                    <a:bodyPr/>
                    <a:lstStyle/>
                    <a:p>
                      <a:pPr algn="ctr">
                        <a:lnSpc>
                          <a:spcPct val="115000"/>
                        </a:lnSpc>
                        <a:spcAft>
                          <a:spcPts val="1000"/>
                        </a:spcAft>
                      </a:pPr>
                      <a:r>
                        <a:rPr lang="fr-FR" sz="1200" b="1" dirty="0">
                          <a:solidFill>
                            <a:schemeClr val="tx1"/>
                          </a:solidFill>
                          <a:effectLst/>
                        </a:rPr>
                        <a:t>Référence 2020</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b="1">
                          <a:solidFill>
                            <a:schemeClr val="tx1"/>
                          </a:solidFill>
                          <a:effectLst/>
                        </a:rPr>
                        <a:t>Cible 2021</a:t>
                      </a:r>
                      <a:endParaRPr lang="fr-SN"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b="1">
                          <a:solidFill>
                            <a:schemeClr val="tx1"/>
                          </a:solidFill>
                          <a:effectLst/>
                        </a:rPr>
                        <a:t>Réalisé 2021</a:t>
                      </a:r>
                      <a:endParaRPr lang="fr-SN"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b="1">
                          <a:solidFill>
                            <a:schemeClr val="tx1"/>
                          </a:solidFill>
                          <a:effectLst/>
                        </a:rPr>
                        <a:t>Écart R-C</a:t>
                      </a:r>
                      <a:endParaRPr lang="fr-SN"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17385845"/>
                  </a:ext>
                </a:extLst>
              </a:tr>
              <a:tr h="507583">
                <a:tc gridSpan="2">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Taux de réalisation des cahiers de charges EE</a:t>
                      </a:r>
                      <a:endParaRPr lang="fr-SN"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SN"/>
                    </a:p>
                  </a:txBody>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fr-SN"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fr-SN"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18811091"/>
                  </a:ext>
                </a:extLst>
              </a:tr>
              <a:tr h="510046">
                <a:tc gridSpan="2">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Part des partenaires dans le financement du programme EE</a:t>
                      </a:r>
                      <a:endParaRPr lang="fr-SN"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SN"/>
                    </a:p>
                  </a:txBody>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17,82%</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fr-SN"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-12,82%</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04199234"/>
                  </a:ext>
                </a:extLst>
              </a:tr>
              <a:tr h="362360">
                <a:tc rowSpan="2">
                  <a:txBody>
                    <a:bodyPr/>
                    <a:lstStyle/>
                    <a:p>
                      <a:pPr algn="ctr">
                        <a:lnSpc>
                          <a:spcPct val="115000"/>
                        </a:lnSpc>
                        <a:spcAft>
                          <a:spcPts val="100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Pourcentage de collèges disposant de CGE fonctionnel et régulièrement évalués </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moyen</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66%</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31,3%</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51,42%</a:t>
                      </a:r>
                      <a:endParaRPr lang="fr-SN"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-14,58%</a:t>
                      </a:r>
                      <a:endParaRPr lang="fr-SN"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99714106"/>
                  </a:ext>
                </a:extLst>
              </a:tr>
              <a:tr h="362360">
                <a:tc vMerge="1">
                  <a:txBody>
                    <a:bodyPr/>
                    <a:lstStyle/>
                    <a:p>
                      <a:pPr>
                        <a:lnSpc>
                          <a:spcPct val="115000"/>
                        </a:lnSpc>
                        <a:spcAft>
                          <a:spcPts val="1000"/>
                        </a:spcAft>
                      </a:pPr>
                      <a:endParaRPr lang="fr-S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ct val="115000"/>
                        </a:lnSpc>
                        <a:spcAft>
                          <a:spcPts val="1000"/>
                        </a:spcAft>
                      </a:pPr>
                      <a:r>
                        <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secondaire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62,1%</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53,9%</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-8,20%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98394696"/>
                  </a:ext>
                </a:extLst>
              </a:tr>
              <a:tr h="362360">
                <a:tc rowSpan="2">
                  <a:txBody>
                    <a:bodyPr/>
                    <a:lstStyle/>
                    <a:p>
                      <a:pPr algn="ctr">
                        <a:lnSpc>
                          <a:spcPct val="115000"/>
                        </a:lnSpc>
                        <a:spcAft>
                          <a:spcPts val="100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Taux d’exécution des dépenses d’investissement du programme</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moyen</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fr-SN"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23334821"/>
                  </a:ext>
                </a:extLst>
              </a:tr>
              <a:tr h="362360">
                <a:tc vMerge="1">
                  <a:txBody>
                    <a:bodyPr/>
                    <a:lstStyle/>
                    <a:p>
                      <a:endParaRPr lang="fr-SN"/>
                    </a:p>
                  </a:txBody>
                  <a:tcPr/>
                </a:tc>
                <a:tc>
                  <a:txBody>
                    <a:bodyPr/>
                    <a:lstStyle/>
                    <a:p>
                      <a:pPr algn="ctr">
                        <a:lnSpc>
                          <a:spcPct val="115000"/>
                        </a:lnSpc>
                        <a:spcAft>
                          <a:spcPts val="1000"/>
                        </a:spcAft>
                      </a:pPr>
                      <a:r>
                        <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secondaire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35623629"/>
                  </a:ext>
                </a:extLst>
              </a:tr>
              <a:tr h="362360">
                <a:tc rowSpan="2">
                  <a:txBody>
                    <a:bodyPr/>
                    <a:lstStyle/>
                    <a:p>
                      <a:pPr algn="ctr">
                        <a:lnSpc>
                          <a:spcPct val="115000"/>
                        </a:lnSpc>
                        <a:spcAft>
                          <a:spcPts val="100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Taux d'utilisation des professeurs au moyen</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moyen</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96,04</a:t>
                      </a:r>
                      <a:endParaRPr lang="fr-SN"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81,81%</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-8,19%</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84060123"/>
                  </a:ext>
                </a:extLst>
              </a:tr>
              <a:tr h="362360">
                <a:tc vMerge="1">
                  <a:txBody>
                    <a:bodyPr/>
                    <a:lstStyle/>
                    <a:p>
                      <a:endParaRPr lang="fr-SN"/>
                    </a:p>
                  </a:txBody>
                  <a:tcPr/>
                </a:tc>
                <a:tc>
                  <a:txBody>
                    <a:bodyPr/>
                    <a:lstStyle/>
                    <a:p>
                      <a:pPr algn="ctr">
                        <a:lnSpc>
                          <a:spcPct val="115000"/>
                        </a:lnSpc>
                        <a:spcAft>
                          <a:spcPts val="1000"/>
                        </a:spcAft>
                      </a:pPr>
                      <a:r>
                        <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secondaire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fr-SN"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95748234"/>
                  </a:ext>
                </a:extLst>
              </a:tr>
            </a:tbl>
          </a:graphicData>
        </a:graphic>
      </p:graphicFrame>
      <p:sp>
        <p:nvSpPr>
          <p:cNvPr id="7" name="Rectangle 6">
            <a:extLst>
              <a:ext uri="{FF2B5EF4-FFF2-40B4-BE49-F238E27FC236}">
                <a16:creationId xmlns="" xmlns:a16="http://schemas.microsoft.com/office/drawing/2014/main" id="{BCACF481-12D2-46EA-80F2-85EB72CB9007}"/>
              </a:ext>
            </a:extLst>
          </p:cNvPr>
          <p:cNvSpPr/>
          <p:nvPr/>
        </p:nvSpPr>
        <p:spPr>
          <a:xfrm>
            <a:off x="323528" y="0"/>
            <a:ext cx="7488832" cy="498663"/>
          </a:xfrm>
          <a:prstGeom prst="rect">
            <a:avLst/>
          </a:prstGeom>
        </p:spPr>
        <p:txBody>
          <a:bodyPr wrap="square">
            <a:spAutoFit/>
          </a:bodyPr>
          <a:lstStyle/>
          <a:p>
            <a:pPr algn="ctr">
              <a:lnSpc>
                <a:spcPct val="150000"/>
              </a:lnSpc>
              <a:spcBef>
                <a:spcPts val="600"/>
              </a:spcBef>
              <a:spcAft>
                <a:spcPts val="600"/>
              </a:spcAft>
            </a:pPr>
            <a:r>
              <a:rPr lang="fr-CA" sz="2000" b="1" dirty="0">
                <a:solidFill>
                  <a:schemeClr val="accent3">
                    <a:lumMod val="50000"/>
                  </a:schemeClr>
                </a:solidFill>
                <a:latin typeface="Times New Roman" panose="02020603050405020304" pitchFamily="18" charset="0"/>
                <a:ea typeface="Times New Roman" panose="02020603050405020304" pitchFamily="18" charset="0"/>
              </a:rPr>
              <a:t>Pilotage des programmes élémentaire, Moyen et Secondaire</a:t>
            </a:r>
            <a:endParaRPr lang="fr-SN" sz="2000" b="1" dirty="0">
              <a:solidFill>
                <a:schemeClr val="accent3">
                  <a:lumMod val="50000"/>
                </a:schemeClr>
              </a:solidFill>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 xmlns:a16="http://schemas.microsoft.com/office/drawing/2014/main" id="{06D2EEDC-F424-493F-8353-F05B9720296E}"/>
              </a:ext>
            </a:extLst>
          </p:cNvPr>
          <p:cNvSpPr/>
          <p:nvPr/>
        </p:nvSpPr>
        <p:spPr>
          <a:xfrm>
            <a:off x="611560" y="4077072"/>
            <a:ext cx="8136904" cy="2308324"/>
          </a:xfrm>
          <a:prstGeom prst="rect">
            <a:avLst/>
          </a:prstGeom>
        </p:spPr>
        <p:txBody>
          <a:bodyPr wrap="square">
            <a:spAutoFit/>
          </a:bodyPr>
          <a:lstStyle/>
          <a:p>
            <a:pPr algn="just">
              <a:spcAft>
                <a:spcPts val="0"/>
              </a:spcAft>
            </a:pPr>
            <a:r>
              <a:rPr lang="fr-FR" dirty="0">
                <a:latin typeface="Times New Roman" panose="02020603050405020304" pitchFamily="18" charset="0"/>
                <a:cs typeface="Times New Roman" panose="02020603050405020304" pitchFamily="18" charset="0"/>
              </a:rPr>
              <a:t>La proportion d’établissement disposant de CGE dont le plan d’actions priorise les interventions en faveur des élèves en difficulté d’apprentissage a observé une régression en passant de 62.1% en 2020 à </a:t>
            </a:r>
            <a:r>
              <a:rPr lang="fr-FR" dirty="0" smtClean="0">
                <a:latin typeface="Times New Roman" panose="02020603050405020304" pitchFamily="18" charset="0"/>
                <a:cs typeface="Times New Roman" panose="02020603050405020304" pitchFamily="18" charset="0"/>
              </a:rPr>
              <a:t>53</a:t>
            </a:r>
            <a:r>
              <a:rPr lang="fr-FR" dirty="0">
                <a:latin typeface="Times New Roman" panose="02020603050405020304" pitchFamily="18" charset="0"/>
                <a:cs typeface="Times New Roman" panose="02020603050405020304" pitchFamily="18" charset="0"/>
              </a:rPr>
              <a:t>,</a:t>
            </a:r>
            <a:r>
              <a:rPr lang="fr-FR" dirty="0" smtClean="0">
                <a:latin typeface="Times New Roman" panose="02020603050405020304" pitchFamily="18" charset="0"/>
                <a:cs typeface="Times New Roman" panose="02020603050405020304" pitchFamily="18" charset="0"/>
              </a:rPr>
              <a:t>9</a:t>
            </a:r>
            <a:r>
              <a:rPr lang="fr-FR" dirty="0">
                <a:latin typeface="Times New Roman" panose="02020603050405020304" pitchFamily="18" charset="0"/>
                <a:cs typeface="Times New Roman" panose="02020603050405020304" pitchFamily="18" charset="0"/>
              </a:rPr>
              <a:t>% en </a:t>
            </a:r>
            <a:r>
              <a:rPr lang="fr-FR" dirty="0" smtClean="0">
                <a:latin typeface="Times New Roman" panose="02020603050405020304" pitchFamily="18" charset="0"/>
                <a:cs typeface="Times New Roman" panose="02020603050405020304" pitchFamily="18" charset="0"/>
              </a:rPr>
              <a:t>2021 même </a:t>
            </a:r>
            <a:r>
              <a:rPr lang="fr-FR" dirty="0">
                <a:latin typeface="Times New Roman" panose="02020603050405020304" pitchFamily="18" charset="0"/>
                <a:cs typeface="Times New Roman" panose="02020603050405020304" pitchFamily="18" charset="0"/>
              </a:rPr>
              <a:t>si les cibles fixées sont dépassées.</a:t>
            </a:r>
            <a:endParaRPr lang="fr-SN" dirty="0">
              <a:latin typeface="Times New Roman" panose="02020603050405020304" pitchFamily="18" charset="0"/>
              <a:cs typeface="Times New Roman" panose="02020603050405020304" pitchFamily="18" charset="0"/>
            </a:endParaRPr>
          </a:p>
          <a:p>
            <a:pPr algn="just">
              <a:spcAft>
                <a:spcPts val="0"/>
              </a:spcAft>
            </a:pPr>
            <a:r>
              <a:rPr lang="fr-FR" dirty="0">
                <a:latin typeface="Times New Roman" panose="02020603050405020304" pitchFamily="18" charset="0"/>
                <a:cs typeface="Times New Roman" panose="02020603050405020304" pitchFamily="18" charset="0"/>
              </a:rPr>
              <a:t>De la même manière, le taux d’utilisation des professeurs qui était de 97% en 2020 a perdu 2 points de pourcentage en 2021. Cette tendance baissière mérite d’être corrigée par le truchement de la mise en œuvre efficace d’un plan de rationalisation de l’utilisation du personnel.</a:t>
            </a:r>
            <a:endParaRPr lang="fr-SN"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747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51520" y="6615413"/>
            <a:ext cx="1082348" cy="253916"/>
          </a:xfrm>
          <a:prstGeom prst="rect">
            <a:avLst/>
          </a:prstGeom>
        </p:spPr>
        <p:txBody>
          <a:bodyPr wrap="none">
            <a:spAutoFit/>
          </a:bodyPr>
          <a:lstStyle/>
          <a:p>
            <a:r>
              <a:rPr lang="fr-FR" sz="1050" dirty="0">
                <a:latin typeface="Times New Roman" panose="02020603050405020304" pitchFamily="18" charset="0"/>
              </a:rPr>
              <a:t>Source : SIMEN</a:t>
            </a:r>
            <a:endParaRPr lang="fr-FR" sz="1050" dirty="0"/>
          </a:p>
        </p:txBody>
      </p:sp>
      <p:sp>
        <p:nvSpPr>
          <p:cNvPr id="3" name="Rectangle 2">
            <a:extLst>
              <a:ext uri="{FF2B5EF4-FFF2-40B4-BE49-F238E27FC236}">
                <a16:creationId xmlns="" xmlns:a16="http://schemas.microsoft.com/office/drawing/2014/main" id="{46CA939E-A7CF-47F7-81C7-47E205C2DBD8}"/>
              </a:ext>
            </a:extLst>
          </p:cNvPr>
          <p:cNvSpPr/>
          <p:nvPr/>
        </p:nvSpPr>
        <p:spPr>
          <a:xfrm>
            <a:off x="323528" y="0"/>
            <a:ext cx="7488832" cy="498663"/>
          </a:xfrm>
          <a:prstGeom prst="rect">
            <a:avLst/>
          </a:prstGeom>
        </p:spPr>
        <p:txBody>
          <a:bodyPr wrap="square">
            <a:spAutoFit/>
          </a:bodyPr>
          <a:lstStyle/>
          <a:p>
            <a:pPr algn="ctr">
              <a:lnSpc>
                <a:spcPct val="150000"/>
              </a:lnSpc>
              <a:spcBef>
                <a:spcPts val="600"/>
              </a:spcBef>
              <a:spcAft>
                <a:spcPts val="600"/>
              </a:spcAft>
            </a:pPr>
            <a:r>
              <a:rPr lang="fr-CA" sz="2000" b="1" dirty="0">
                <a:solidFill>
                  <a:schemeClr val="accent3">
                    <a:lumMod val="50000"/>
                  </a:schemeClr>
                </a:solidFill>
                <a:latin typeface="Times New Roman" panose="02020603050405020304" pitchFamily="18" charset="0"/>
                <a:ea typeface="Times New Roman" panose="02020603050405020304" pitchFamily="18" charset="0"/>
              </a:rPr>
              <a:t>Pilotage des programmes élémentaire, Moyen et Secondaire</a:t>
            </a:r>
            <a:endParaRPr lang="fr-SN" sz="2000" b="1" dirty="0">
              <a:solidFill>
                <a:schemeClr val="accent3">
                  <a:lumMod val="50000"/>
                </a:schemeClr>
              </a:solidFill>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 xmlns:a16="http://schemas.microsoft.com/office/drawing/2014/main" id="{1B2711AA-6CC8-4086-8C5E-89FF8C1D8C33}"/>
              </a:ext>
            </a:extLst>
          </p:cNvPr>
          <p:cNvSpPr/>
          <p:nvPr/>
        </p:nvSpPr>
        <p:spPr>
          <a:xfrm>
            <a:off x="683568" y="692696"/>
            <a:ext cx="7992888" cy="6370975"/>
          </a:xfrm>
          <a:prstGeom prst="rect">
            <a:avLst/>
          </a:prstGeom>
        </p:spPr>
        <p:txBody>
          <a:bodyPr wrap="square">
            <a:spAutoFit/>
          </a:bodyPr>
          <a:lstStyle/>
          <a:p>
            <a:pPr algn="just"/>
            <a:r>
              <a:rPr lang="fr-FR" sz="2000" dirty="0">
                <a:latin typeface="Times New Roman" panose="02020603050405020304" pitchFamily="18" charset="0"/>
                <a:cs typeface="Times New Roman" panose="02020603050405020304" pitchFamily="18" charset="0"/>
              </a:rPr>
              <a:t>L’ensemble des partenaires de l’Académie ont signé des conventions de partenariat avec une définition claire des charges de </a:t>
            </a:r>
            <a:r>
              <a:rPr lang="fr-FR" sz="2000" dirty="0" smtClean="0">
                <a:latin typeface="Times New Roman" panose="02020603050405020304" pitchFamily="18" charset="0"/>
                <a:cs typeface="Times New Roman" panose="02020603050405020304" pitchFamily="18" charset="0"/>
              </a:rPr>
              <a:t>chaque partie.</a:t>
            </a:r>
            <a:endParaRPr lang="fr-SN"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Le niveau de contribution des PTF dans le financement des projets de </a:t>
            </a:r>
            <a:r>
              <a:rPr lang="fr-FR" sz="2000" dirty="0" smtClean="0">
                <a:latin typeface="Times New Roman" panose="02020603050405020304" pitchFamily="18" charset="0"/>
                <a:cs typeface="Times New Roman" panose="02020603050405020304" pitchFamily="18" charset="0"/>
              </a:rPr>
              <a:t>l’Académie </a:t>
            </a:r>
            <a:r>
              <a:rPr lang="fr-FR" sz="2000" dirty="0">
                <a:latin typeface="Times New Roman" panose="02020603050405020304" pitchFamily="18" charset="0"/>
                <a:cs typeface="Times New Roman" panose="02020603050405020304" pitchFamily="18" charset="0"/>
              </a:rPr>
              <a:t>reste toujours en deçà des attentes avec un écart de -12.8 points de pourcentage par rapport à la cible attendue.</a:t>
            </a:r>
            <a:endParaRPr lang="fr-SN"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Des efforts importants sont à faire en termes de mobilisations des PTF </a:t>
            </a:r>
            <a:r>
              <a:rPr lang="fr-FR" sz="2000" dirty="0" smtClean="0">
                <a:latin typeface="Times New Roman" panose="02020603050405020304" pitchFamily="18" charset="0"/>
                <a:cs typeface="Times New Roman" panose="02020603050405020304" pitchFamily="18" charset="0"/>
              </a:rPr>
              <a:t>et </a:t>
            </a:r>
            <a:r>
              <a:rPr lang="fr-FR" sz="2000" dirty="0">
                <a:latin typeface="Times New Roman" panose="02020603050405020304" pitchFamily="18" charset="0"/>
                <a:cs typeface="Times New Roman" panose="02020603050405020304" pitchFamily="18" charset="0"/>
              </a:rPr>
              <a:t>les tables de concertations des partenaires sont à redynamiser.</a:t>
            </a:r>
          </a:p>
          <a:p>
            <a:pPr algn="just"/>
            <a:r>
              <a:rPr lang="fr-FR" sz="2000" dirty="0">
                <a:latin typeface="Times New Roman" panose="02020603050405020304" pitchFamily="18" charset="0"/>
                <a:cs typeface="Times New Roman" panose="02020603050405020304" pitchFamily="18" charset="0"/>
              </a:rPr>
              <a:t>La proportion de collèges disposant d’un CGE fonctionnel et régulièrement évalué a fléchi en passant de 66% en 2020 à 51.42% en 2021, soit une baisse de 14.58 points de pourcentage. Toutefois, les cibles fixées sont dépassées. Un dispositif efficace de suivi systématique de la fonctionnalité des CGE doit être mis en œuvre. </a:t>
            </a:r>
            <a:endParaRPr lang="fr-SN"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Les dépenses d’investissement sont totalement exécutées en 2021.</a:t>
            </a:r>
            <a:endParaRPr lang="fr-SN"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Le taux d’utilisation des professeurs du Moyen a connu une baisse de 8.19 points entre 2020 et 2021 et les cibles fixées restent non atteinte. Sous ce rapport, la mise en œuvre d’un plan de rationalisation du personnel doit être mis en œuvre dans toutes les circonscriptions pour une utilisation optimale des ressources humaines.</a:t>
            </a:r>
            <a:endParaRPr lang="fr-SN" sz="2000" dirty="0">
              <a:latin typeface="Times New Roman" panose="02020603050405020304" pitchFamily="18" charset="0"/>
              <a:cs typeface="Times New Roman" panose="02020603050405020304" pitchFamily="18" charset="0"/>
            </a:endParaRPr>
          </a:p>
          <a:p>
            <a:endParaRPr lang="fr-SN" sz="1600" dirty="0">
              <a:latin typeface="Times New Roman" panose="02020603050405020304" pitchFamily="18" charset="0"/>
              <a:cs typeface="Times New Roman" panose="02020603050405020304" pitchFamily="18" charset="0"/>
            </a:endParaRPr>
          </a:p>
          <a:p>
            <a:pPr>
              <a:spcAft>
                <a:spcPts val="0"/>
              </a:spcAft>
            </a:pPr>
            <a:endParaRPr lang="fr-SN" sz="16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600" dirty="0">
                <a:latin typeface="Times New Roman" panose="02020603050405020304" pitchFamily="18" charset="0"/>
                <a:ea typeface="Perpetua" panose="02020502060401020303" pitchFamily="18" charset="0"/>
                <a:cs typeface="Times New Roman" panose="02020603050405020304" pitchFamily="18" charset="0"/>
              </a:rPr>
              <a:t> </a:t>
            </a:r>
            <a:endParaRPr lang="fr-SN"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748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55576" y="75007"/>
            <a:ext cx="7269480" cy="473673"/>
          </a:xfrm>
          <a:prstGeom prst="rect">
            <a:avLst/>
          </a:prstGeom>
        </p:spPr>
        <p:txBody>
          <a:bodyPr vert="horz" lIns="68580" tIns="34290" rIns="68580" bIns="34290" rtlCol="0" anchor="ctr">
            <a:noAutofit/>
          </a:bodyPr>
          <a:lstStyle/>
          <a:p>
            <a:pPr algn="ctr" defTabSz="685800">
              <a:lnSpc>
                <a:spcPct val="90000"/>
              </a:lnSpc>
              <a:spcBef>
                <a:spcPct val="0"/>
              </a:spcBef>
            </a:pPr>
            <a:r>
              <a:rPr lang="fr-FR" b="1" dirty="0">
                <a:solidFill>
                  <a:srgbClr val="C00000"/>
                </a:solidFill>
                <a:latin typeface="Times New Roman" panose="02020603050405020304" pitchFamily="18" charset="0"/>
                <a:ea typeface="+mj-ea"/>
                <a:cs typeface="Times New Roman" panose="02020603050405020304" pitchFamily="18" charset="0"/>
              </a:rPr>
              <a:t>IV/RESULTATS ANALYSE DE LA PROGRAMMATION ET DE L’UTILISATION DES RESSOURCES</a:t>
            </a:r>
          </a:p>
        </p:txBody>
      </p:sp>
      <p:sp>
        <p:nvSpPr>
          <p:cNvPr id="3" name="Rectangle 2"/>
          <p:cNvSpPr/>
          <p:nvPr/>
        </p:nvSpPr>
        <p:spPr>
          <a:xfrm>
            <a:off x="467544" y="531096"/>
            <a:ext cx="7622177" cy="1615827"/>
          </a:xfrm>
          <a:prstGeom prst="rect">
            <a:avLst/>
          </a:prstGeom>
        </p:spPr>
        <p:txBody>
          <a:bodyPr wrap="square">
            <a:spAutoFit/>
          </a:bodyPr>
          <a:lstStyle/>
          <a:p>
            <a:pPr>
              <a:lnSpc>
                <a:spcPct val="150000"/>
              </a:lnSpc>
            </a:pPr>
            <a:r>
              <a:rPr lang="fr-FR" sz="1200" b="1" spc="56" dirty="0">
                <a:latin typeface="Times New Roman" panose="02020603050405020304" pitchFamily="18" charset="0"/>
                <a:ea typeface="Times New Roman" panose="02020603050405020304" pitchFamily="18" charset="0"/>
                <a:cs typeface="Times New Roman" panose="02020603050405020304" pitchFamily="18" charset="0"/>
              </a:rPr>
              <a:t>FINANCEMENT DE L’EDUCATION EN 2021</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pPr marL="202883" algn="just"/>
            <a:r>
              <a:rPr lang="fr-FR" sz="1350" dirty="0">
                <a:latin typeface="Times New Roman" panose="02020603050405020304" pitchFamily="18" charset="0"/>
                <a:ea typeface="Times New Roman" panose="02020603050405020304" pitchFamily="18" charset="0"/>
                <a:cs typeface="Times New Roman" panose="02020603050405020304" pitchFamily="18" charset="0"/>
              </a:rPr>
              <a:t>L’analyse du financement de l’Education portera sur les ressources allouées par les différents acteurs, l’allocation budgétaire globale et intra sectorielle de l’Etat en termes de fonctionnement et d’investissement</a:t>
            </a:r>
            <a:r>
              <a:rPr lang="fr-FR" sz="900"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sz="900" dirty="0">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50000"/>
              </a:lnSpc>
              <a:buFont typeface="Arial" panose="020B0604020202020204" pitchFamily="34" charset="0"/>
              <a:buChar char="•"/>
              <a:tabLst>
                <a:tab pos="472916" algn="l"/>
                <a:tab pos="607695" algn="l"/>
              </a:tabLst>
            </a:pPr>
            <a:r>
              <a:rPr lang="fr-FR" sz="900" b="1" spc="56" dirty="0">
                <a:latin typeface="Times New Roman" panose="02020603050405020304" pitchFamily="18" charset="0"/>
                <a:ea typeface="Calibri" panose="020F0502020204030204" pitchFamily="34" charset="0"/>
                <a:cs typeface="Times New Roman" panose="02020603050405020304" pitchFamily="18" charset="0"/>
              </a:rPr>
              <a:t>CONTRIBUTIONS AU FINANCEMENT DE L’EDUCATION</a:t>
            </a:r>
            <a:endParaRPr lang="fr-FR" sz="1050" b="1" dirty="0">
              <a:latin typeface="Calibri" panose="020F0502020204030204" pitchFamily="34" charset="0"/>
              <a:ea typeface="Times New Roman" panose="02020603050405020304" pitchFamily="18" charset="0"/>
              <a:cs typeface="Times New Roman" panose="02020603050405020304" pitchFamily="18" charset="0"/>
            </a:endParaRPr>
          </a:p>
          <a:p>
            <a:pPr marL="202883" algn="just"/>
            <a:r>
              <a:rPr lang="fr-FR" sz="1350" dirty="0">
                <a:latin typeface="Times New Roman" panose="02020603050405020304" pitchFamily="18" charset="0"/>
                <a:ea typeface="Times New Roman" panose="02020603050405020304" pitchFamily="18" charset="0"/>
                <a:cs typeface="Times New Roman" panose="02020603050405020304" pitchFamily="18" charset="0"/>
              </a:rPr>
              <a:t>L’Education et la Formation sont financées par différents bailleurs que sont : l’Etat, les Partenaires Techniques et Financiers, les ménages, le secteur privé et les Collectivités Territoriales.</a:t>
            </a:r>
          </a:p>
        </p:txBody>
      </p:sp>
      <p:graphicFrame>
        <p:nvGraphicFramePr>
          <p:cNvPr id="4" name="Tableau 3">
            <a:extLst>
              <a:ext uri="{FF2B5EF4-FFF2-40B4-BE49-F238E27FC236}">
                <a16:creationId xmlns="" xmlns:a16="http://schemas.microsoft.com/office/drawing/2014/main" id="{581F3FCF-9D95-4312-BF5B-02E8B59680A9}"/>
              </a:ext>
            </a:extLst>
          </p:cNvPr>
          <p:cNvGraphicFramePr>
            <a:graphicFrameLocks noGrp="1"/>
          </p:cNvGraphicFramePr>
          <p:nvPr>
            <p:extLst>
              <p:ext uri="{D42A27DB-BD31-4B8C-83A1-F6EECF244321}">
                <p14:modId xmlns:p14="http://schemas.microsoft.com/office/powerpoint/2010/main" val="1231567383"/>
              </p:ext>
            </p:extLst>
          </p:nvPr>
        </p:nvGraphicFramePr>
        <p:xfrm>
          <a:off x="755576" y="2348880"/>
          <a:ext cx="7776864" cy="3342533"/>
        </p:xfrm>
        <a:graphic>
          <a:graphicData uri="http://schemas.openxmlformats.org/drawingml/2006/table">
            <a:tbl>
              <a:tblPr firstRow="1" firstCol="1" bandRow="1">
                <a:tableStyleId>{5C22544A-7EE6-4342-B048-85BDC9FD1C3A}</a:tableStyleId>
              </a:tblPr>
              <a:tblGrid>
                <a:gridCol w="2774786">
                  <a:extLst>
                    <a:ext uri="{9D8B030D-6E8A-4147-A177-3AD203B41FA5}">
                      <a16:colId xmlns="" xmlns:a16="http://schemas.microsoft.com/office/drawing/2014/main" val="2092004989"/>
                    </a:ext>
                  </a:extLst>
                </a:gridCol>
                <a:gridCol w="2306617">
                  <a:extLst>
                    <a:ext uri="{9D8B030D-6E8A-4147-A177-3AD203B41FA5}">
                      <a16:colId xmlns="" xmlns:a16="http://schemas.microsoft.com/office/drawing/2014/main" val="2283222793"/>
                    </a:ext>
                  </a:extLst>
                </a:gridCol>
                <a:gridCol w="2695461">
                  <a:extLst>
                    <a:ext uri="{9D8B030D-6E8A-4147-A177-3AD203B41FA5}">
                      <a16:colId xmlns="" xmlns:a16="http://schemas.microsoft.com/office/drawing/2014/main" val="2167049013"/>
                    </a:ext>
                  </a:extLst>
                </a:gridCol>
              </a:tblGrid>
              <a:tr h="629813">
                <a:tc>
                  <a:txBody>
                    <a:bodyPr/>
                    <a:lstStyle/>
                    <a:p>
                      <a:pPr algn="ctr">
                        <a:spcAft>
                          <a:spcPts val="0"/>
                        </a:spcAft>
                      </a:pPr>
                      <a:r>
                        <a:rPr lang="fr-FR" sz="2000" b="1" dirty="0">
                          <a:solidFill>
                            <a:schemeClr val="tx1"/>
                          </a:solidFill>
                          <a:effectLst/>
                          <a:latin typeface="Times New Roman" panose="02020603050405020304" pitchFamily="18" charset="0"/>
                          <a:cs typeface="Times New Roman" panose="02020603050405020304" pitchFamily="18" charset="0"/>
                        </a:rPr>
                        <a:t>Source de financement</a:t>
                      </a:r>
                      <a:endParaRPr lang="fr-SN"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2000" b="1" dirty="0">
                          <a:solidFill>
                            <a:schemeClr val="tx1"/>
                          </a:solidFill>
                          <a:effectLst/>
                          <a:latin typeface="Times New Roman" panose="02020603050405020304" pitchFamily="18" charset="0"/>
                          <a:cs typeface="Times New Roman" panose="02020603050405020304" pitchFamily="18" charset="0"/>
                        </a:rPr>
                        <a:t>Crédits alloués</a:t>
                      </a:r>
                      <a:endParaRPr lang="fr-SN"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2000" b="1">
                          <a:solidFill>
                            <a:schemeClr val="tx1"/>
                          </a:solidFill>
                          <a:effectLst/>
                          <a:latin typeface="Times New Roman" panose="02020603050405020304" pitchFamily="18" charset="0"/>
                          <a:cs typeface="Times New Roman" panose="02020603050405020304" pitchFamily="18" charset="0"/>
                        </a:rPr>
                        <a:t>Part = Montant / Total général * 100</a:t>
                      </a:r>
                      <a:endParaRPr lang="fr-SN"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31727395"/>
                  </a:ext>
                </a:extLst>
              </a:tr>
              <a:tr h="344320">
                <a:tc>
                  <a:txBody>
                    <a:bodyPr/>
                    <a:lstStyle/>
                    <a:p>
                      <a:pPr algn="l">
                        <a:spcAft>
                          <a:spcPts val="0"/>
                        </a:spcAft>
                      </a:pPr>
                      <a:r>
                        <a:rPr lang="fr-FR" sz="2000" b="1">
                          <a:solidFill>
                            <a:schemeClr val="tx1"/>
                          </a:solidFill>
                          <a:effectLst/>
                          <a:latin typeface="Times New Roman" panose="02020603050405020304" pitchFamily="18" charset="0"/>
                          <a:cs typeface="Times New Roman" panose="02020603050405020304" pitchFamily="18" charset="0"/>
                        </a:rPr>
                        <a:t>État (*)</a:t>
                      </a:r>
                      <a:endParaRPr lang="fr-SN"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2 735 046858</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54%</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48654528"/>
                  </a:ext>
                </a:extLst>
              </a:tr>
              <a:tr h="344320">
                <a:tc>
                  <a:txBody>
                    <a:bodyPr/>
                    <a:lstStyle/>
                    <a:p>
                      <a:pPr algn="l">
                        <a:spcAft>
                          <a:spcPts val="0"/>
                        </a:spcAft>
                      </a:pPr>
                      <a:r>
                        <a:rPr lang="fr-FR" sz="2000" b="1">
                          <a:solidFill>
                            <a:schemeClr val="tx1"/>
                          </a:solidFill>
                          <a:effectLst/>
                          <a:latin typeface="Times New Roman" panose="02020603050405020304" pitchFamily="18" charset="0"/>
                          <a:cs typeface="Times New Roman" panose="02020603050405020304" pitchFamily="18" charset="0"/>
                        </a:rPr>
                        <a:t>PTF (***)</a:t>
                      </a:r>
                      <a:endParaRPr lang="fr-SN"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599 767 421 </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12%</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77417707"/>
                  </a:ext>
                </a:extLst>
              </a:tr>
              <a:tr h="344320">
                <a:tc>
                  <a:txBody>
                    <a:bodyPr/>
                    <a:lstStyle/>
                    <a:p>
                      <a:pPr algn="l">
                        <a:spcAft>
                          <a:spcPts val="0"/>
                        </a:spcAft>
                      </a:pPr>
                      <a:r>
                        <a:rPr lang="fr-FR" sz="2000" b="1">
                          <a:solidFill>
                            <a:schemeClr val="tx1"/>
                          </a:solidFill>
                          <a:effectLst/>
                          <a:latin typeface="Times New Roman" panose="02020603050405020304" pitchFamily="18" charset="0"/>
                          <a:cs typeface="Times New Roman" panose="02020603050405020304" pitchFamily="18" charset="0"/>
                        </a:rPr>
                        <a:t>Ménages</a:t>
                      </a:r>
                      <a:endParaRPr lang="fr-SN"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1 535 766 000</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30%</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50629901"/>
                  </a:ext>
                </a:extLst>
              </a:tr>
              <a:tr h="344320">
                <a:tc>
                  <a:txBody>
                    <a:bodyPr/>
                    <a:lstStyle/>
                    <a:p>
                      <a:pPr algn="l">
                        <a:spcAft>
                          <a:spcPts val="0"/>
                        </a:spcAft>
                      </a:pPr>
                      <a:r>
                        <a:rPr lang="fr-FR" sz="2000" b="1" dirty="0">
                          <a:solidFill>
                            <a:schemeClr val="tx1"/>
                          </a:solidFill>
                          <a:effectLst/>
                          <a:latin typeface="Times New Roman" panose="02020603050405020304" pitchFamily="18" charset="0"/>
                          <a:cs typeface="Times New Roman" panose="02020603050405020304" pitchFamily="18" charset="0"/>
                        </a:rPr>
                        <a:t>Collectivités territoriales (***)</a:t>
                      </a:r>
                      <a:endParaRPr lang="fr-SN"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119 000 000</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2,35%</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00712108"/>
                  </a:ext>
                </a:extLst>
              </a:tr>
              <a:tr h="344320">
                <a:tc>
                  <a:txBody>
                    <a:bodyPr/>
                    <a:lstStyle/>
                    <a:p>
                      <a:pPr algn="l">
                        <a:spcAft>
                          <a:spcPts val="0"/>
                        </a:spcAft>
                      </a:pPr>
                      <a:r>
                        <a:rPr lang="fr-FR" sz="2000" b="1">
                          <a:solidFill>
                            <a:schemeClr val="tx1"/>
                          </a:solidFill>
                          <a:effectLst/>
                          <a:latin typeface="Times New Roman" panose="02020603050405020304" pitchFamily="18" charset="0"/>
                          <a:cs typeface="Times New Roman" panose="02020603050405020304" pitchFamily="18" charset="0"/>
                        </a:rPr>
                        <a:t>ONG /OSC (***)</a:t>
                      </a:r>
                      <a:endParaRPr lang="fr-SN"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a:solidFill>
                            <a:schemeClr val="tx1"/>
                          </a:solidFill>
                          <a:effectLst/>
                          <a:latin typeface="Times New Roman" panose="02020603050405020304" pitchFamily="18" charset="0"/>
                          <a:cs typeface="Times New Roman" panose="02020603050405020304" pitchFamily="18" charset="0"/>
                        </a:rPr>
                        <a:t>60 000 000</a:t>
                      </a:r>
                      <a:endParaRPr lang="fr-SN"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1,18%</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65148905"/>
                  </a:ext>
                </a:extLst>
              </a:tr>
              <a:tr h="344320">
                <a:tc>
                  <a:txBody>
                    <a:bodyPr/>
                    <a:lstStyle/>
                    <a:p>
                      <a:pPr algn="l">
                        <a:spcAft>
                          <a:spcPts val="0"/>
                        </a:spcAft>
                      </a:pPr>
                      <a:r>
                        <a:rPr lang="fr-FR" sz="2000" b="1">
                          <a:solidFill>
                            <a:schemeClr val="tx1"/>
                          </a:solidFill>
                          <a:effectLst/>
                          <a:latin typeface="Times New Roman" panose="02020603050405020304" pitchFamily="18" charset="0"/>
                          <a:cs typeface="Times New Roman" panose="02020603050405020304" pitchFamily="18" charset="0"/>
                        </a:rPr>
                        <a:t>Autres (***)</a:t>
                      </a:r>
                      <a:endParaRPr lang="fr-SN"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a:solidFill>
                            <a:schemeClr val="tx1"/>
                          </a:solidFill>
                          <a:effectLst/>
                          <a:latin typeface="Times New Roman" panose="02020603050405020304" pitchFamily="18" charset="0"/>
                          <a:cs typeface="Times New Roman" panose="02020603050405020304" pitchFamily="18" charset="0"/>
                        </a:rPr>
                        <a:t>23 950 000</a:t>
                      </a:r>
                      <a:endParaRPr lang="fr-SN"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0,47%</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45617023"/>
                  </a:ext>
                </a:extLst>
              </a:tr>
              <a:tr h="344320">
                <a:tc>
                  <a:txBody>
                    <a:bodyPr/>
                    <a:lstStyle/>
                    <a:p>
                      <a:pPr algn="l">
                        <a:spcAft>
                          <a:spcPts val="0"/>
                        </a:spcAft>
                      </a:pPr>
                      <a:r>
                        <a:rPr lang="fr-FR" sz="2000" b="1">
                          <a:solidFill>
                            <a:schemeClr val="tx1"/>
                          </a:solidFill>
                          <a:effectLst/>
                          <a:latin typeface="Times New Roman" panose="02020603050405020304" pitchFamily="18" charset="0"/>
                          <a:cs typeface="Times New Roman" panose="02020603050405020304" pitchFamily="18" charset="0"/>
                        </a:rPr>
                        <a:t>Total général</a:t>
                      </a:r>
                      <a:endParaRPr lang="fr-SN"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1">
                          <a:solidFill>
                            <a:schemeClr val="tx1"/>
                          </a:solidFill>
                          <a:effectLst/>
                          <a:latin typeface="Times New Roman" panose="02020603050405020304" pitchFamily="18" charset="0"/>
                          <a:cs typeface="Times New Roman" panose="02020603050405020304" pitchFamily="18" charset="0"/>
                        </a:rPr>
                        <a:t>5 073 530 279</a:t>
                      </a:r>
                      <a:endParaRPr lang="fr-SN"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1" dirty="0">
                          <a:solidFill>
                            <a:schemeClr val="tx1"/>
                          </a:solidFill>
                          <a:effectLst/>
                          <a:latin typeface="Times New Roman" panose="02020603050405020304" pitchFamily="18" charset="0"/>
                          <a:cs typeface="Times New Roman" panose="02020603050405020304" pitchFamily="18" charset="0"/>
                        </a:rPr>
                        <a:t>100%</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07206603"/>
                  </a:ext>
                </a:extLst>
              </a:tr>
            </a:tbl>
          </a:graphicData>
        </a:graphic>
      </p:graphicFrame>
    </p:spTree>
    <p:extLst>
      <p:ext uri="{BB962C8B-B14F-4D97-AF65-F5344CB8AC3E}">
        <p14:creationId xmlns:p14="http://schemas.microsoft.com/office/powerpoint/2010/main" val="3038257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71600" y="548680"/>
            <a:ext cx="3298403" cy="263277"/>
          </a:xfrm>
          <a:prstGeom prst="rect">
            <a:avLst/>
          </a:prstGeom>
        </p:spPr>
        <p:txBody>
          <a:bodyPr wrap="none">
            <a:spAutoFit/>
          </a:bodyPr>
          <a:lstStyle/>
          <a:p>
            <a:pPr marL="628650" lvl="1" indent="-171450">
              <a:lnSpc>
                <a:spcPct val="115000"/>
              </a:lnSpc>
              <a:spcAft>
                <a:spcPts val="750"/>
              </a:spcAft>
              <a:buFont typeface="Arial" panose="020B0604020202020204" pitchFamily="34" charset="0"/>
              <a:buChar char="•"/>
              <a:tabLst>
                <a:tab pos="472916" algn="l"/>
                <a:tab pos="607695" algn="l"/>
              </a:tabLst>
            </a:pPr>
            <a:r>
              <a:rPr lang="fr-FR" sz="1050" b="1" spc="56" dirty="0">
                <a:latin typeface="Times New Roman" panose="02020603050405020304" pitchFamily="18" charset="0"/>
                <a:ea typeface="Calibri" panose="020F0502020204030204" pitchFamily="34" charset="0"/>
                <a:cs typeface="Times New Roman" panose="02020603050405020304" pitchFamily="18" charset="0"/>
              </a:rPr>
              <a:t>ALLOCATION DU BUDGET EN 2018</a:t>
            </a:r>
          </a:p>
        </p:txBody>
      </p:sp>
      <p:sp>
        <p:nvSpPr>
          <p:cNvPr id="3" name="Rectangle 2"/>
          <p:cNvSpPr/>
          <p:nvPr/>
        </p:nvSpPr>
        <p:spPr>
          <a:xfrm>
            <a:off x="683568" y="764704"/>
            <a:ext cx="7739744" cy="300082"/>
          </a:xfrm>
          <a:prstGeom prst="rect">
            <a:avLst/>
          </a:prstGeom>
        </p:spPr>
        <p:txBody>
          <a:bodyPr wrap="square">
            <a:spAutoFit/>
          </a:bodyPr>
          <a:lstStyle/>
          <a:p>
            <a:r>
              <a:rPr lang="fr-FR" sz="1350" spc="56" dirty="0">
                <a:latin typeface="Times New Roman" panose="02020603050405020304" pitchFamily="18" charset="0"/>
                <a:ea typeface="Calibri" panose="020F0502020204030204" pitchFamily="34" charset="0"/>
              </a:rPr>
              <a:t>L’allocation du budget global sera analysée selon les programmes et les natures de dépenses</a:t>
            </a:r>
            <a:endParaRPr lang="fr-FR" sz="1350" dirty="0"/>
          </a:p>
        </p:txBody>
      </p:sp>
      <p:sp>
        <p:nvSpPr>
          <p:cNvPr id="4" name="Rectangle 3"/>
          <p:cNvSpPr/>
          <p:nvPr/>
        </p:nvSpPr>
        <p:spPr>
          <a:xfrm>
            <a:off x="1115616" y="980728"/>
            <a:ext cx="4333750" cy="316177"/>
          </a:xfrm>
          <a:prstGeom prst="rect">
            <a:avLst/>
          </a:prstGeom>
        </p:spPr>
        <p:txBody>
          <a:bodyPr wrap="none">
            <a:spAutoFit/>
          </a:bodyPr>
          <a:lstStyle/>
          <a:p>
            <a:pPr marL="1200150" lvl="2" indent="-285750">
              <a:lnSpc>
                <a:spcPct val="115000"/>
              </a:lnSpc>
              <a:spcAft>
                <a:spcPts val="750"/>
              </a:spcAft>
              <a:buFont typeface="Wingdings" panose="05000000000000000000" pitchFamily="2" charset="2"/>
              <a:buChar char="v"/>
            </a:pPr>
            <a:r>
              <a:rPr lang="fr-FR" sz="1350" b="1" i="1" spc="56" dirty="0">
                <a:latin typeface="Times New Roman" panose="02020603050405020304" pitchFamily="18" charset="0"/>
                <a:ea typeface="Times New Roman" panose="02020603050405020304" pitchFamily="18" charset="0"/>
                <a:cs typeface="Times New Roman" panose="02020603050405020304" pitchFamily="18" charset="0"/>
              </a:rPr>
              <a:t>Allocation du Budget par Programme</a:t>
            </a:r>
            <a:endParaRPr lang="fr-FR" sz="135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95536" y="6525474"/>
            <a:ext cx="1459695" cy="316177"/>
          </a:xfrm>
          <a:prstGeom prst="rect">
            <a:avLst/>
          </a:prstGeom>
        </p:spPr>
        <p:txBody>
          <a:bodyPr wrap="none">
            <a:spAutoFit/>
          </a:bodyPr>
          <a:lstStyle/>
          <a:p>
            <a:pPr marL="674846" indent="-337661">
              <a:lnSpc>
                <a:spcPct val="115000"/>
              </a:lnSpc>
            </a:pPr>
            <a:r>
              <a:rPr lang="fr-FR" sz="1050" dirty="0">
                <a:latin typeface="Times New Roman" panose="02020603050405020304" pitchFamily="18" charset="0"/>
                <a:ea typeface="Times New Roman" panose="02020603050405020304" pitchFamily="18" charset="0"/>
                <a:cs typeface="Times New Roman" panose="02020603050405020304" pitchFamily="18" charset="0"/>
              </a:rPr>
              <a:t>Source : SIGFIP</a:t>
            </a:r>
            <a:r>
              <a:rPr lang="fr-FR" sz="1350"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eau 4">
            <a:extLst>
              <a:ext uri="{FF2B5EF4-FFF2-40B4-BE49-F238E27FC236}">
                <a16:creationId xmlns="" xmlns:a16="http://schemas.microsoft.com/office/drawing/2014/main" id="{DAB95088-68E3-4927-9435-AECD67AE654F}"/>
              </a:ext>
            </a:extLst>
          </p:cNvPr>
          <p:cNvGraphicFramePr>
            <a:graphicFrameLocks noGrp="1"/>
          </p:cNvGraphicFramePr>
          <p:nvPr>
            <p:extLst>
              <p:ext uri="{D42A27DB-BD31-4B8C-83A1-F6EECF244321}">
                <p14:modId xmlns:p14="http://schemas.microsoft.com/office/powerpoint/2010/main" val="1675469070"/>
              </p:ext>
            </p:extLst>
          </p:nvPr>
        </p:nvGraphicFramePr>
        <p:xfrm>
          <a:off x="683568" y="1268760"/>
          <a:ext cx="7848872" cy="4824537"/>
        </p:xfrm>
        <a:graphic>
          <a:graphicData uri="http://schemas.openxmlformats.org/drawingml/2006/table">
            <a:tbl>
              <a:tblPr firstRow="1" firstCol="1">
                <a:tableStyleId>{5C22544A-7EE6-4342-B048-85BDC9FD1C3A}</a:tableStyleId>
              </a:tblPr>
              <a:tblGrid>
                <a:gridCol w="2121165">
                  <a:extLst>
                    <a:ext uri="{9D8B030D-6E8A-4147-A177-3AD203B41FA5}">
                      <a16:colId xmlns="" xmlns:a16="http://schemas.microsoft.com/office/drawing/2014/main" val="1125843160"/>
                    </a:ext>
                  </a:extLst>
                </a:gridCol>
                <a:gridCol w="1229789">
                  <a:extLst>
                    <a:ext uri="{9D8B030D-6E8A-4147-A177-3AD203B41FA5}">
                      <a16:colId xmlns="" xmlns:a16="http://schemas.microsoft.com/office/drawing/2014/main" val="1521733409"/>
                    </a:ext>
                  </a:extLst>
                </a:gridCol>
                <a:gridCol w="1229789">
                  <a:extLst>
                    <a:ext uri="{9D8B030D-6E8A-4147-A177-3AD203B41FA5}">
                      <a16:colId xmlns="" xmlns:a16="http://schemas.microsoft.com/office/drawing/2014/main" val="3764927097"/>
                    </a:ext>
                  </a:extLst>
                </a:gridCol>
                <a:gridCol w="1229789">
                  <a:extLst>
                    <a:ext uri="{9D8B030D-6E8A-4147-A177-3AD203B41FA5}">
                      <a16:colId xmlns="" xmlns:a16="http://schemas.microsoft.com/office/drawing/2014/main" val="3881179223"/>
                    </a:ext>
                  </a:extLst>
                </a:gridCol>
                <a:gridCol w="1019170">
                  <a:extLst>
                    <a:ext uri="{9D8B030D-6E8A-4147-A177-3AD203B41FA5}">
                      <a16:colId xmlns="" xmlns:a16="http://schemas.microsoft.com/office/drawing/2014/main" val="3723793242"/>
                    </a:ext>
                  </a:extLst>
                </a:gridCol>
                <a:gridCol w="1019170">
                  <a:extLst>
                    <a:ext uri="{9D8B030D-6E8A-4147-A177-3AD203B41FA5}">
                      <a16:colId xmlns="" xmlns:a16="http://schemas.microsoft.com/office/drawing/2014/main" val="4203718626"/>
                    </a:ext>
                  </a:extLst>
                </a:gridCol>
              </a:tblGrid>
              <a:tr h="727563">
                <a:tc rowSpan="2">
                  <a:txBody>
                    <a:bodyPr/>
                    <a:lstStyle/>
                    <a:p>
                      <a:pPr algn="ctr">
                        <a:spcAft>
                          <a:spcPts val="0"/>
                        </a:spcAft>
                      </a:pPr>
                      <a:r>
                        <a:rPr lang="fr-FR" sz="1200" b="1" dirty="0">
                          <a:solidFill>
                            <a:schemeClr val="tx1"/>
                          </a:solidFill>
                          <a:effectLst/>
                        </a:rPr>
                        <a:t>Programmes</a:t>
                      </a:r>
                      <a:endParaRPr lang="fr-SN" sz="1200" b="1" dirty="0">
                        <a:solidFill>
                          <a:schemeClr val="tx1"/>
                        </a:solidFill>
                        <a:effectLst/>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dirty="0">
                          <a:solidFill>
                            <a:schemeClr val="tx1"/>
                          </a:solidFill>
                          <a:effectLst/>
                        </a:rPr>
                        <a:t>Crédits ouverts </a:t>
                      </a:r>
                      <a:endParaRPr lang="fr-SN" sz="12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a:solidFill>
                            <a:schemeClr val="tx1"/>
                          </a:solidFill>
                          <a:effectLst/>
                        </a:rPr>
                        <a:t>Crédits engagés </a:t>
                      </a:r>
                      <a:endParaRPr lang="fr-SN" sz="1200" b="1">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a:solidFill>
                            <a:schemeClr val="tx1"/>
                          </a:solidFill>
                          <a:effectLst/>
                        </a:rPr>
                        <a:t>Crédits ordonnancés </a:t>
                      </a:r>
                      <a:endParaRPr lang="fr-SN" sz="1200" b="1">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a:solidFill>
                            <a:schemeClr val="tx1"/>
                          </a:solidFill>
                          <a:effectLst/>
                        </a:rPr>
                        <a:t>Taux d'engagement </a:t>
                      </a:r>
                      <a:endParaRPr lang="fr-SN" sz="1200" b="1">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a:solidFill>
                            <a:schemeClr val="tx1"/>
                          </a:solidFill>
                          <a:effectLst/>
                        </a:rPr>
                        <a:t>Taux d'ordonnancement </a:t>
                      </a:r>
                      <a:endParaRPr lang="fr-SN" sz="1200" b="1">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96093152"/>
                  </a:ext>
                </a:extLst>
              </a:tr>
              <a:tr h="323361">
                <a:tc vMerge="1">
                  <a:txBody>
                    <a:bodyPr/>
                    <a:lstStyle/>
                    <a:p>
                      <a:endParaRPr lang="fr-SN"/>
                    </a:p>
                  </a:txBody>
                  <a:tcPr/>
                </a:tc>
                <a:tc>
                  <a:txBody>
                    <a:bodyPr/>
                    <a:lstStyle/>
                    <a:p>
                      <a:pPr algn="ctr">
                        <a:spcAft>
                          <a:spcPts val="0"/>
                        </a:spcAft>
                      </a:pPr>
                      <a:r>
                        <a:rPr lang="fr-FR" sz="1200" b="1" dirty="0">
                          <a:solidFill>
                            <a:schemeClr val="tx1"/>
                          </a:solidFill>
                          <a:effectLst/>
                        </a:rPr>
                        <a:t>A </a:t>
                      </a:r>
                      <a:endParaRPr lang="fr-SN" sz="12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dirty="0">
                          <a:solidFill>
                            <a:schemeClr val="tx1"/>
                          </a:solidFill>
                          <a:effectLst/>
                        </a:rPr>
                        <a:t>C </a:t>
                      </a:r>
                      <a:endParaRPr lang="fr-SN" sz="12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dirty="0">
                          <a:solidFill>
                            <a:schemeClr val="tx1"/>
                          </a:solidFill>
                          <a:effectLst/>
                        </a:rPr>
                        <a:t>E </a:t>
                      </a:r>
                      <a:endParaRPr lang="fr-SN" sz="12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dirty="0">
                          <a:solidFill>
                            <a:schemeClr val="tx1"/>
                          </a:solidFill>
                          <a:effectLst/>
                        </a:rPr>
                        <a:t>F = C/A*100 </a:t>
                      </a:r>
                      <a:endParaRPr lang="fr-SN" sz="12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dirty="0">
                          <a:solidFill>
                            <a:schemeClr val="tx1"/>
                          </a:solidFill>
                          <a:effectLst/>
                        </a:rPr>
                        <a:t>H = E/A*100 </a:t>
                      </a:r>
                      <a:endParaRPr lang="fr-SN" sz="12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16850949"/>
                  </a:ext>
                </a:extLst>
              </a:tr>
              <a:tr h="402133">
                <a:tc>
                  <a:txBody>
                    <a:bodyPr/>
                    <a:lstStyle/>
                    <a:p>
                      <a:pPr algn="ctr">
                        <a:spcAft>
                          <a:spcPts val="0"/>
                        </a:spcAft>
                      </a:pPr>
                      <a:r>
                        <a:rPr lang="fr-FR" sz="1600" b="1" dirty="0">
                          <a:solidFill>
                            <a:schemeClr val="tx1"/>
                          </a:solidFill>
                          <a:effectLst/>
                        </a:rPr>
                        <a:t>Éducation préscolaire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6 300 000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6 300 000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6 300 000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33863153"/>
                  </a:ext>
                </a:extLst>
              </a:tr>
              <a:tr h="547498">
                <a:tc>
                  <a:txBody>
                    <a:bodyPr/>
                    <a:lstStyle/>
                    <a:p>
                      <a:pPr algn="ctr">
                        <a:spcAft>
                          <a:spcPts val="0"/>
                        </a:spcAft>
                      </a:pPr>
                      <a:r>
                        <a:rPr lang="fr-FR" sz="1600" b="1" dirty="0">
                          <a:solidFill>
                            <a:schemeClr val="tx1"/>
                          </a:solidFill>
                          <a:effectLst/>
                        </a:rPr>
                        <a:t>Enseignement élémentaire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1 153 989 331</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1 153 989 331</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1 153 989 331</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49928783"/>
                  </a:ext>
                </a:extLst>
              </a:tr>
              <a:tr h="547498">
                <a:tc>
                  <a:txBody>
                    <a:bodyPr/>
                    <a:lstStyle/>
                    <a:p>
                      <a:pPr algn="ctr">
                        <a:spcAft>
                          <a:spcPts val="0"/>
                        </a:spcAft>
                      </a:pPr>
                      <a:r>
                        <a:rPr lang="fr-FR" sz="1600" b="1" dirty="0">
                          <a:solidFill>
                            <a:schemeClr val="tx1"/>
                          </a:solidFill>
                          <a:effectLst/>
                        </a:rPr>
                        <a:t>Enseignement moyen général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64 461 000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64 461 000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64 461 000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11136401"/>
                  </a:ext>
                </a:extLst>
              </a:tr>
              <a:tr h="547498">
                <a:tc>
                  <a:txBody>
                    <a:bodyPr/>
                    <a:lstStyle/>
                    <a:p>
                      <a:pPr algn="ctr">
                        <a:spcAft>
                          <a:spcPts val="0"/>
                        </a:spcAft>
                      </a:pPr>
                      <a:r>
                        <a:rPr lang="fr-FR" sz="1600" b="1" dirty="0">
                          <a:solidFill>
                            <a:schemeClr val="tx1"/>
                          </a:solidFill>
                          <a:effectLst/>
                        </a:rPr>
                        <a:t>Enseignement secondaire général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1 070 545 370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600" b="1" dirty="0">
                          <a:solidFill>
                            <a:schemeClr val="tx1"/>
                          </a:solidFill>
                          <a:effectLst/>
                        </a:rPr>
                        <a:t>1 070 545 370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600" b="1" dirty="0">
                          <a:solidFill>
                            <a:schemeClr val="tx1"/>
                          </a:solidFill>
                          <a:effectLst/>
                        </a:rPr>
                        <a:t>1 070 545 370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87038597"/>
                  </a:ext>
                </a:extLst>
              </a:tr>
              <a:tr h="547498">
                <a:tc>
                  <a:txBody>
                    <a:bodyPr/>
                    <a:lstStyle/>
                    <a:p>
                      <a:pPr algn="ctr">
                        <a:spcAft>
                          <a:spcPts val="0"/>
                        </a:spcAft>
                      </a:pPr>
                      <a:r>
                        <a:rPr lang="fr-FR" sz="1600" b="1" dirty="0">
                          <a:solidFill>
                            <a:schemeClr val="tx1"/>
                          </a:solidFill>
                          <a:effectLst/>
                        </a:rPr>
                        <a:t>Éducation de base des jeunes et des adultes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12932958"/>
                  </a:ext>
                </a:extLst>
              </a:tr>
              <a:tr h="821247">
                <a:tc>
                  <a:txBody>
                    <a:bodyPr/>
                    <a:lstStyle/>
                    <a:p>
                      <a:pPr algn="ctr">
                        <a:spcAft>
                          <a:spcPts val="0"/>
                        </a:spcAft>
                      </a:pPr>
                      <a:r>
                        <a:rPr lang="fr-FR" sz="1600" b="1" dirty="0">
                          <a:solidFill>
                            <a:schemeClr val="tx1"/>
                          </a:solidFill>
                          <a:effectLst/>
                        </a:rPr>
                        <a:t>Pilotage, gestion et coordination administrative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747 532 794</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747 532 794</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747 532 794</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100%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100%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77053756"/>
                  </a:ext>
                </a:extLst>
              </a:tr>
              <a:tr h="360241">
                <a:tc>
                  <a:txBody>
                    <a:bodyPr/>
                    <a:lstStyle/>
                    <a:p>
                      <a:pPr algn="ctr">
                        <a:spcAft>
                          <a:spcPts val="0"/>
                        </a:spcAft>
                      </a:pPr>
                      <a:r>
                        <a:rPr lang="fr-FR" sz="1600" b="1" dirty="0">
                          <a:solidFill>
                            <a:schemeClr val="tx1"/>
                          </a:solidFill>
                          <a:effectLst/>
                        </a:rPr>
                        <a:t>Total général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chemeClr val="tx1"/>
                          </a:solidFill>
                          <a:effectLst/>
                        </a:rPr>
                        <a:t>3 042 828 495</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chemeClr val="tx1"/>
                          </a:solidFill>
                          <a:effectLst/>
                        </a:rPr>
                        <a:t>3 042 828 495</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chemeClr val="tx1"/>
                          </a:solidFill>
                          <a:effectLst/>
                        </a:rPr>
                        <a:t>3 042 828 495</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chemeClr val="tx1"/>
                          </a:solidFill>
                          <a:effectLst/>
                        </a:rPr>
                        <a:t>100%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chemeClr val="tx1"/>
                          </a:solidFill>
                          <a:effectLst/>
                        </a:rPr>
                        <a:t>100%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87804768"/>
                  </a:ext>
                </a:extLst>
              </a:tr>
            </a:tbl>
          </a:graphicData>
        </a:graphic>
      </p:graphicFrame>
    </p:spTree>
    <p:extLst>
      <p:ext uri="{BB962C8B-B14F-4D97-AF65-F5344CB8AC3E}">
        <p14:creationId xmlns:p14="http://schemas.microsoft.com/office/powerpoint/2010/main" val="3851789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3568" y="188640"/>
            <a:ext cx="5409814" cy="336182"/>
          </a:xfrm>
          <a:prstGeom prst="rect">
            <a:avLst/>
          </a:prstGeom>
        </p:spPr>
        <p:txBody>
          <a:bodyPr wrap="square">
            <a:spAutoFit/>
          </a:bodyPr>
          <a:lstStyle/>
          <a:p>
            <a:pPr marL="171450" indent="-171450">
              <a:lnSpc>
                <a:spcPct val="150000"/>
              </a:lnSpc>
              <a:buFont typeface="Arial" panose="020B0604020202020204" pitchFamily="34" charset="0"/>
              <a:buChar char="•"/>
            </a:pPr>
            <a:r>
              <a:rPr lang="fr-FR" sz="1200" b="1" dirty="0">
                <a:latin typeface="Times New Roman" panose="02020603050405020304" pitchFamily="18" charset="0"/>
                <a:cs typeface="Times New Roman" panose="02020603050405020304" pitchFamily="18" charset="0"/>
              </a:rPr>
              <a:t>SITUATION D’EXECUTION BUDGETAIRE EN 2018</a:t>
            </a:r>
            <a:endParaRPr lang="fr-FR" sz="1200" dirty="0">
              <a:latin typeface="Times New Roman" panose="02020603050405020304" pitchFamily="18" charset="0"/>
              <a:cs typeface="Times New Roman" panose="02020603050405020304" pitchFamily="18" charset="0"/>
            </a:endParaRPr>
          </a:p>
        </p:txBody>
      </p:sp>
      <p:sp>
        <p:nvSpPr>
          <p:cNvPr id="3" name="Rectangle 2"/>
          <p:cNvSpPr/>
          <p:nvPr/>
        </p:nvSpPr>
        <p:spPr>
          <a:xfrm>
            <a:off x="467544" y="548680"/>
            <a:ext cx="3440237" cy="308802"/>
          </a:xfrm>
          <a:prstGeom prst="rect">
            <a:avLst/>
          </a:prstGeom>
        </p:spPr>
        <p:txBody>
          <a:bodyPr wrap="none">
            <a:spAutoFit/>
          </a:bodyPr>
          <a:lstStyle/>
          <a:p>
            <a:pPr marL="628650" lvl="1" indent="-171450">
              <a:lnSpc>
                <a:spcPct val="150000"/>
              </a:lnSpc>
              <a:buFont typeface="Wingdings" panose="05000000000000000000" pitchFamily="2" charset="2"/>
              <a:buChar char="v"/>
              <a:tabLst>
                <a:tab pos="472916" algn="l"/>
                <a:tab pos="607695" algn="l"/>
              </a:tabLst>
            </a:pPr>
            <a:r>
              <a:rPr lang="fr-FR" sz="1050" b="1" spc="56" dirty="0">
                <a:latin typeface="Times New Roman" panose="02020603050405020304" pitchFamily="18" charset="0"/>
                <a:ea typeface="Calibri" panose="020F0502020204030204" pitchFamily="34" charset="0"/>
                <a:cs typeface="Times New Roman" panose="02020603050405020304" pitchFamily="18" charset="0"/>
              </a:rPr>
              <a:t>CREDITS EXECUTES PAR BAILLEUR</a:t>
            </a:r>
            <a:endParaRPr lang="fr-FR" sz="1050"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au 3">
            <a:extLst>
              <a:ext uri="{FF2B5EF4-FFF2-40B4-BE49-F238E27FC236}">
                <a16:creationId xmlns="" xmlns:a16="http://schemas.microsoft.com/office/drawing/2014/main" id="{7BBB152B-5E53-4D19-B57B-4E4E24A5B6FD}"/>
              </a:ext>
            </a:extLst>
          </p:cNvPr>
          <p:cNvGraphicFramePr>
            <a:graphicFrameLocks noGrp="1"/>
          </p:cNvGraphicFramePr>
          <p:nvPr>
            <p:extLst>
              <p:ext uri="{D42A27DB-BD31-4B8C-83A1-F6EECF244321}">
                <p14:modId xmlns:p14="http://schemas.microsoft.com/office/powerpoint/2010/main" val="1884412530"/>
              </p:ext>
            </p:extLst>
          </p:nvPr>
        </p:nvGraphicFramePr>
        <p:xfrm>
          <a:off x="755576" y="908720"/>
          <a:ext cx="7632848" cy="4071847"/>
        </p:xfrm>
        <a:graphic>
          <a:graphicData uri="http://schemas.openxmlformats.org/drawingml/2006/table">
            <a:tbl>
              <a:tblPr firstRow="1" firstCol="1" bandRow="1">
                <a:tableStyleId>{5C22544A-7EE6-4342-B048-85BDC9FD1C3A}</a:tableStyleId>
              </a:tblPr>
              <a:tblGrid>
                <a:gridCol w="2626225">
                  <a:extLst>
                    <a:ext uri="{9D8B030D-6E8A-4147-A177-3AD203B41FA5}">
                      <a16:colId xmlns="" xmlns:a16="http://schemas.microsoft.com/office/drawing/2014/main" val="3221867807"/>
                    </a:ext>
                  </a:extLst>
                </a:gridCol>
                <a:gridCol w="1623068">
                  <a:extLst>
                    <a:ext uri="{9D8B030D-6E8A-4147-A177-3AD203B41FA5}">
                      <a16:colId xmlns="" xmlns:a16="http://schemas.microsoft.com/office/drawing/2014/main" val="1030906361"/>
                    </a:ext>
                  </a:extLst>
                </a:gridCol>
                <a:gridCol w="1621541">
                  <a:extLst>
                    <a:ext uri="{9D8B030D-6E8A-4147-A177-3AD203B41FA5}">
                      <a16:colId xmlns="" xmlns:a16="http://schemas.microsoft.com/office/drawing/2014/main" val="2180490408"/>
                    </a:ext>
                  </a:extLst>
                </a:gridCol>
                <a:gridCol w="1762014">
                  <a:extLst>
                    <a:ext uri="{9D8B030D-6E8A-4147-A177-3AD203B41FA5}">
                      <a16:colId xmlns="" xmlns:a16="http://schemas.microsoft.com/office/drawing/2014/main" val="3014248700"/>
                    </a:ext>
                  </a:extLst>
                </a:gridCol>
              </a:tblGrid>
              <a:tr h="648072">
                <a:tc>
                  <a:txBody>
                    <a:bodyPr/>
                    <a:lstStyle/>
                    <a:p>
                      <a:pPr algn="ctr">
                        <a:lnSpc>
                          <a:spcPct val="115000"/>
                        </a:lnSpc>
                        <a:spcAft>
                          <a:spcPts val="1000"/>
                        </a:spcAft>
                      </a:pPr>
                      <a:r>
                        <a:rPr lang="fr-FR" sz="1600" dirty="0">
                          <a:solidFill>
                            <a:schemeClr val="tx1"/>
                          </a:solidFill>
                          <a:effectLst/>
                          <a:latin typeface="Times New Roman" panose="02020603050405020304" pitchFamily="18" charset="0"/>
                          <a:cs typeface="Times New Roman" panose="02020603050405020304" pitchFamily="18" charset="0"/>
                        </a:rPr>
                        <a:t>Source de financement</a:t>
                      </a:r>
                      <a:endParaRPr lang="fr-S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dirty="0">
                          <a:solidFill>
                            <a:schemeClr val="tx1"/>
                          </a:solidFill>
                          <a:effectLst/>
                          <a:latin typeface="Times New Roman" panose="02020603050405020304" pitchFamily="18" charset="0"/>
                          <a:cs typeface="Times New Roman" panose="02020603050405020304" pitchFamily="18" charset="0"/>
                        </a:rPr>
                        <a:t>Total Crédits ouverts (a)</a:t>
                      </a:r>
                      <a:endParaRPr lang="fr-S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a:solidFill>
                            <a:schemeClr val="tx1"/>
                          </a:solidFill>
                          <a:effectLst/>
                          <a:latin typeface="Times New Roman" panose="02020603050405020304" pitchFamily="18" charset="0"/>
                          <a:cs typeface="Times New Roman" panose="02020603050405020304" pitchFamily="18" charset="0"/>
                        </a:rPr>
                        <a:t>Crédits dépensés (b)</a:t>
                      </a:r>
                      <a:endParaRPr lang="fr-S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a:solidFill>
                            <a:schemeClr val="tx1"/>
                          </a:solidFill>
                          <a:effectLst/>
                          <a:latin typeface="Times New Roman" panose="02020603050405020304" pitchFamily="18" charset="0"/>
                          <a:cs typeface="Times New Roman" panose="02020603050405020304" pitchFamily="18" charset="0"/>
                        </a:rPr>
                        <a:t>Part (c) = (b)/(a)*100</a:t>
                      </a:r>
                      <a:endParaRPr lang="fr-S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59278874"/>
                  </a:ext>
                </a:extLst>
              </a:tr>
              <a:tr h="580411">
                <a:tc>
                  <a:txBody>
                    <a:bodyPr/>
                    <a:lstStyle/>
                    <a:p>
                      <a:pPr algn="l">
                        <a:lnSpc>
                          <a:spcPct val="115000"/>
                        </a:lnSpc>
                        <a:spcAft>
                          <a:spcPts val="1000"/>
                        </a:spcAft>
                      </a:pPr>
                      <a:r>
                        <a:rPr lang="fr-FR" sz="1600">
                          <a:solidFill>
                            <a:schemeClr val="tx1"/>
                          </a:solidFill>
                          <a:effectLst/>
                          <a:latin typeface="Times New Roman" panose="02020603050405020304" pitchFamily="18" charset="0"/>
                          <a:cs typeface="Times New Roman" panose="02020603050405020304" pitchFamily="18" charset="0"/>
                        </a:rPr>
                        <a:t>État (*)</a:t>
                      </a:r>
                      <a:endParaRPr lang="fr-S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latin typeface="Times New Roman" panose="02020603050405020304" pitchFamily="18" charset="0"/>
                          <a:cs typeface="Times New Roman" panose="02020603050405020304" pitchFamily="18" charset="0"/>
                        </a:rPr>
                        <a:t>     2 605 782 673</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latin typeface="Times New Roman" panose="02020603050405020304" pitchFamily="18" charset="0"/>
                          <a:cs typeface="Times New Roman" panose="02020603050405020304" pitchFamily="18" charset="0"/>
                        </a:rPr>
                        <a:t>    2 605 782 673</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1000"/>
                        </a:spcAft>
                      </a:pPr>
                      <a:r>
                        <a:rPr lang="fr-FR" sz="1600" b="1">
                          <a:solidFill>
                            <a:schemeClr val="tx1"/>
                          </a:solidFill>
                          <a:effectLst/>
                          <a:latin typeface="Times New Roman" panose="02020603050405020304" pitchFamily="18" charset="0"/>
                          <a:cs typeface="Times New Roman" panose="02020603050405020304" pitchFamily="18" charset="0"/>
                        </a:rPr>
                        <a:t>100%</a:t>
                      </a:r>
                      <a:endParaRPr lang="fr-SN"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09254122"/>
                  </a:ext>
                </a:extLst>
              </a:tr>
              <a:tr h="580411">
                <a:tc>
                  <a:txBody>
                    <a:bodyPr/>
                    <a:lstStyle/>
                    <a:p>
                      <a:pPr algn="l">
                        <a:lnSpc>
                          <a:spcPct val="115000"/>
                        </a:lnSpc>
                        <a:spcAft>
                          <a:spcPts val="1000"/>
                        </a:spcAft>
                      </a:pPr>
                      <a:r>
                        <a:rPr lang="fr-FR" sz="1600">
                          <a:solidFill>
                            <a:schemeClr val="tx1"/>
                          </a:solidFill>
                          <a:effectLst/>
                          <a:latin typeface="Times New Roman" panose="02020603050405020304" pitchFamily="18" charset="0"/>
                          <a:cs typeface="Times New Roman" panose="02020603050405020304" pitchFamily="18" charset="0"/>
                        </a:rPr>
                        <a:t>PTF (***)</a:t>
                      </a:r>
                      <a:endParaRPr lang="fr-S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32000" algn="l">
                        <a:lnSpc>
                          <a:spcPct val="115000"/>
                        </a:lnSpc>
                        <a:spcAft>
                          <a:spcPts val="0"/>
                        </a:spcAft>
                      </a:pPr>
                      <a:r>
                        <a:rPr lang="fr-FR" sz="1600" b="1" kern="1200" dirty="0">
                          <a:solidFill>
                            <a:schemeClr val="tx1"/>
                          </a:solidFill>
                          <a:effectLst/>
                          <a:latin typeface="Times New Roman" panose="02020603050405020304" pitchFamily="18" charset="0"/>
                          <a:ea typeface="+mn-ea"/>
                          <a:cs typeface="Times New Roman" panose="02020603050405020304" pitchFamily="18" charset="0"/>
                        </a:rPr>
                        <a:t>842 691 452</a:t>
                      </a:r>
                      <a:endParaRPr lang="fr-SN" sz="16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1600" b="1" kern="1200" dirty="0">
                          <a:solidFill>
                            <a:schemeClr val="tx1"/>
                          </a:solidFill>
                          <a:effectLst/>
                          <a:latin typeface="Times New Roman" panose="02020603050405020304" pitchFamily="18" charset="0"/>
                          <a:ea typeface="+mn-ea"/>
                          <a:cs typeface="Times New Roman" panose="02020603050405020304" pitchFamily="18" charset="0"/>
                        </a:rPr>
                        <a:t>790 461 054</a:t>
                      </a:r>
                      <a:endParaRPr lang="fr-SN" sz="16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1000"/>
                        </a:spcAft>
                      </a:pPr>
                      <a:r>
                        <a:rPr lang="fr-FR" sz="1600" b="1">
                          <a:solidFill>
                            <a:schemeClr val="tx1"/>
                          </a:solidFill>
                          <a:effectLst/>
                          <a:latin typeface="Times New Roman" panose="02020603050405020304" pitchFamily="18" charset="0"/>
                          <a:cs typeface="Times New Roman" panose="02020603050405020304" pitchFamily="18" charset="0"/>
                        </a:rPr>
                        <a:t>93,80%</a:t>
                      </a:r>
                      <a:endParaRPr lang="fr-SN"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53564046"/>
                  </a:ext>
                </a:extLst>
              </a:tr>
              <a:tr h="580411">
                <a:tc>
                  <a:txBody>
                    <a:bodyPr/>
                    <a:lstStyle/>
                    <a:p>
                      <a:pPr algn="l">
                        <a:lnSpc>
                          <a:spcPct val="115000"/>
                        </a:lnSpc>
                        <a:spcAft>
                          <a:spcPts val="1000"/>
                        </a:spcAft>
                      </a:pPr>
                      <a:r>
                        <a:rPr lang="fr-FR" sz="1600" dirty="0">
                          <a:solidFill>
                            <a:schemeClr val="tx1"/>
                          </a:solidFill>
                          <a:effectLst/>
                          <a:latin typeface="Times New Roman" panose="02020603050405020304" pitchFamily="18" charset="0"/>
                          <a:cs typeface="Times New Roman" panose="02020603050405020304" pitchFamily="18" charset="0"/>
                        </a:rPr>
                        <a:t>Collectivités territoriales (***)</a:t>
                      </a:r>
                      <a:endParaRPr lang="fr-S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1600" b="1">
                          <a:solidFill>
                            <a:schemeClr val="tx1"/>
                          </a:solidFill>
                          <a:effectLst/>
                          <a:latin typeface="Times New Roman" panose="02020603050405020304" pitchFamily="18" charset="0"/>
                          <a:cs typeface="Times New Roman" panose="02020603050405020304" pitchFamily="18" charset="0"/>
                        </a:rPr>
                        <a:t>119 000 000</a:t>
                      </a:r>
                      <a:endParaRPr lang="fr-SN"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119 000 000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1000"/>
                        </a:spcAft>
                      </a:pPr>
                      <a:r>
                        <a:rPr lang="fr-FR" sz="1600" b="1" dirty="0">
                          <a:solidFill>
                            <a:schemeClr val="tx1"/>
                          </a:solidFill>
                          <a:effectLst/>
                          <a:latin typeface="Times New Roman" panose="02020603050405020304" pitchFamily="18" charset="0"/>
                          <a:cs typeface="Times New Roman" panose="02020603050405020304" pitchFamily="18" charset="0"/>
                        </a:rPr>
                        <a:t>100%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27520425"/>
                  </a:ext>
                </a:extLst>
              </a:tr>
              <a:tr h="580411">
                <a:tc>
                  <a:txBody>
                    <a:bodyPr/>
                    <a:lstStyle/>
                    <a:p>
                      <a:pPr algn="l">
                        <a:lnSpc>
                          <a:spcPct val="115000"/>
                        </a:lnSpc>
                        <a:spcAft>
                          <a:spcPts val="1000"/>
                        </a:spcAft>
                      </a:pPr>
                      <a:r>
                        <a:rPr lang="fr-FR" sz="1600">
                          <a:solidFill>
                            <a:schemeClr val="tx1"/>
                          </a:solidFill>
                          <a:effectLst/>
                          <a:latin typeface="Times New Roman" panose="02020603050405020304" pitchFamily="18" charset="0"/>
                          <a:cs typeface="Times New Roman" panose="02020603050405020304" pitchFamily="18" charset="0"/>
                        </a:rPr>
                        <a:t>ONG /OSC (***)</a:t>
                      </a:r>
                      <a:endParaRPr lang="fr-S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 60 000 000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 60 000 000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1000"/>
                        </a:spcAft>
                      </a:pPr>
                      <a:r>
                        <a:rPr lang="fr-FR" sz="1600" b="1" dirty="0">
                          <a:solidFill>
                            <a:schemeClr val="tx1"/>
                          </a:solidFill>
                          <a:effectLst/>
                          <a:latin typeface="Times New Roman" panose="02020603050405020304" pitchFamily="18" charset="0"/>
                          <a:cs typeface="Times New Roman" panose="02020603050405020304" pitchFamily="18" charset="0"/>
                        </a:rPr>
                        <a:t>100%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09882314"/>
                  </a:ext>
                </a:extLst>
              </a:tr>
              <a:tr h="580411">
                <a:tc>
                  <a:txBody>
                    <a:bodyPr/>
                    <a:lstStyle/>
                    <a:p>
                      <a:pPr algn="l">
                        <a:lnSpc>
                          <a:spcPct val="115000"/>
                        </a:lnSpc>
                        <a:spcAft>
                          <a:spcPts val="1000"/>
                        </a:spcAft>
                      </a:pPr>
                      <a:r>
                        <a:rPr lang="fr-FR" sz="1600">
                          <a:solidFill>
                            <a:schemeClr val="tx1"/>
                          </a:solidFill>
                          <a:effectLst/>
                          <a:latin typeface="Times New Roman" panose="02020603050405020304" pitchFamily="18" charset="0"/>
                          <a:cs typeface="Times New Roman" panose="02020603050405020304" pitchFamily="18" charset="0"/>
                        </a:rPr>
                        <a:t>Autres (***)</a:t>
                      </a:r>
                      <a:endParaRPr lang="fr-S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 23 950 000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23 950 000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1000"/>
                        </a:spcAft>
                      </a:pPr>
                      <a:r>
                        <a:rPr lang="fr-FR" sz="1600" b="1" dirty="0">
                          <a:solidFill>
                            <a:schemeClr val="tx1"/>
                          </a:solidFill>
                          <a:effectLst/>
                          <a:latin typeface="Times New Roman" panose="02020603050405020304" pitchFamily="18" charset="0"/>
                          <a:cs typeface="Times New Roman" panose="02020603050405020304" pitchFamily="18" charset="0"/>
                        </a:rPr>
                        <a:t>100%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61738838"/>
                  </a:ext>
                </a:extLst>
              </a:tr>
              <a:tr h="521720">
                <a:tc>
                  <a:txBody>
                    <a:bodyPr/>
                    <a:lstStyle/>
                    <a:p>
                      <a:pPr algn="l">
                        <a:spcAft>
                          <a:spcPts val="0"/>
                        </a:spcAft>
                      </a:pPr>
                      <a:r>
                        <a:rPr lang="fr-FR" sz="1600">
                          <a:solidFill>
                            <a:schemeClr val="tx1"/>
                          </a:solidFill>
                          <a:effectLst/>
                          <a:latin typeface="Times New Roman" panose="02020603050405020304" pitchFamily="18" charset="0"/>
                          <a:cs typeface="Times New Roman" panose="02020603050405020304" pitchFamily="18" charset="0"/>
                        </a:rPr>
                        <a:t>Total général</a:t>
                      </a:r>
                      <a:endParaRPr lang="fr-S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chemeClr val="tx1"/>
                          </a:solidFill>
                          <a:effectLst/>
                          <a:latin typeface="Times New Roman" panose="02020603050405020304" pitchFamily="18" charset="0"/>
                          <a:cs typeface="Times New Roman" panose="02020603050405020304" pitchFamily="18" charset="0"/>
                        </a:rPr>
                        <a:t>3 651 424 125</a:t>
                      </a:r>
                      <a:endParaRPr lang="fr-SN"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chemeClr val="tx1"/>
                          </a:solidFill>
                          <a:effectLst/>
                          <a:latin typeface="Times New Roman" panose="02020603050405020304" pitchFamily="18" charset="0"/>
                          <a:cs typeface="Times New Roman" panose="02020603050405020304" pitchFamily="18" charset="0"/>
                        </a:rPr>
                        <a:t>3 599 193 727</a:t>
                      </a:r>
                      <a:endParaRPr lang="fr-SN"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98,57</a:t>
                      </a:r>
                      <a:endParaRPr lang="fr-SN"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55948180"/>
                  </a:ext>
                </a:extLst>
              </a:tr>
            </a:tbl>
          </a:graphicData>
        </a:graphic>
      </p:graphicFrame>
    </p:spTree>
    <p:extLst>
      <p:ext uri="{BB962C8B-B14F-4D97-AF65-F5344CB8AC3E}">
        <p14:creationId xmlns:p14="http://schemas.microsoft.com/office/powerpoint/2010/main" val="3323697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40568" y="0"/>
            <a:ext cx="9289031" cy="307777"/>
          </a:xfrm>
          <a:prstGeom prst="rect">
            <a:avLst/>
          </a:prstGeom>
        </p:spPr>
        <p:txBody>
          <a:bodyPr wrap="square">
            <a:spAutoFit/>
          </a:bodyPr>
          <a:lstStyle/>
          <a:p>
            <a:pPr lvl="2" algn="ctr"/>
            <a:r>
              <a:rPr lang="fr-FR" sz="1400" b="1" dirty="0">
                <a:latin typeface="Times New Roman" panose="02020603050405020304" pitchFamily="18" charset="0"/>
                <a:ea typeface="Times New Roman" panose="02020603050405020304" pitchFamily="18" charset="0"/>
                <a:cs typeface="Times New Roman" panose="02020603050405020304" pitchFamily="18" charset="0"/>
              </a:rPr>
              <a:t>2.1.5 Situation d’exécution budgétaire des partenaires techniques et  financiers intervenant dans l’éducation</a:t>
            </a:r>
          </a:p>
        </p:txBody>
      </p:sp>
      <p:sp>
        <p:nvSpPr>
          <p:cNvPr id="3" name="Rectangle 2"/>
          <p:cNvSpPr/>
          <p:nvPr/>
        </p:nvSpPr>
        <p:spPr>
          <a:xfrm>
            <a:off x="611560" y="260648"/>
            <a:ext cx="1226618" cy="291234"/>
          </a:xfrm>
          <a:prstGeom prst="rect">
            <a:avLst/>
          </a:prstGeom>
        </p:spPr>
        <p:txBody>
          <a:bodyPr wrap="none">
            <a:spAutoFit/>
          </a:bodyPr>
          <a:lstStyle/>
          <a:p>
            <a:pPr>
              <a:lnSpc>
                <a:spcPct val="115000"/>
              </a:lnSpc>
              <a:spcAft>
                <a:spcPts val="750"/>
              </a:spcAft>
            </a:pPr>
            <a:r>
              <a:rPr lang="fr-FR" sz="1200" b="1" i="1" u="sng" dirty="0">
                <a:latin typeface="Times New Roman" panose="02020603050405020304" pitchFamily="18" charset="0"/>
                <a:ea typeface="Calibri" panose="020F0502020204030204" pitchFamily="34" charset="0"/>
                <a:cs typeface="Times New Roman" panose="02020603050405020304" pitchFamily="18" charset="0"/>
              </a:rPr>
              <a:t>Au niveau MEN</a:t>
            </a:r>
            <a:endParaRPr lang="fr-FR" sz="9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 xmlns:a16="http://schemas.microsoft.com/office/drawing/2014/main" id="{42D5D1AD-4FBE-4CBA-8C4D-B02E7B0111BC}"/>
              </a:ext>
            </a:extLst>
          </p:cNvPr>
          <p:cNvGraphicFramePr>
            <a:graphicFrameLocks noGrp="1"/>
          </p:cNvGraphicFramePr>
          <p:nvPr>
            <p:extLst>
              <p:ext uri="{D42A27DB-BD31-4B8C-83A1-F6EECF244321}">
                <p14:modId xmlns:p14="http://schemas.microsoft.com/office/powerpoint/2010/main" val="3968412698"/>
              </p:ext>
            </p:extLst>
          </p:nvPr>
        </p:nvGraphicFramePr>
        <p:xfrm>
          <a:off x="1" y="551882"/>
          <a:ext cx="9143999" cy="6336706"/>
        </p:xfrm>
        <a:graphic>
          <a:graphicData uri="http://schemas.openxmlformats.org/drawingml/2006/table">
            <a:tbl>
              <a:tblPr firstRow="1" firstCol="1" bandRow="1">
                <a:tableStyleId>{5C22544A-7EE6-4342-B048-85BDC9FD1C3A}</a:tableStyleId>
              </a:tblPr>
              <a:tblGrid>
                <a:gridCol w="2960826">
                  <a:extLst>
                    <a:ext uri="{9D8B030D-6E8A-4147-A177-3AD203B41FA5}">
                      <a16:colId xmlns="" xmlns:a16="http://schemas.microsoft.com/office/drawing/2014/main" val="587051953"/>
                    </a:ext>
                  </a:extLst>
                </a:gridCol>
                <a:gridCol w="1667865">
                  <a:extLst>
                    <a:ext uri="{9D8B030D-6E8A-4147-A177-3AD203B41FA5}">
                      <a16:colId xmlns="" xmlns:a16="http://schemas.microsoft.com/office/drawing/2014/main" val="4074111646"/>
                    </a:ext>
                  </a:extLst>
                </a:gridCol>
                <a:gridCol w="1111910">
                  <a:extLst>
                    <a:ext uri="{9D8B030D-6E8A-4147-A177-3AD203B41FA5}">
                      <a16:colId xmlns="" xmlns:a16="http://schemas.microsoft.com/office/drawing/2014/main" val="1406397231"/>
                    </a:ext>
                  </a:extLst>
                </a:gridCol>
                <a:gridCol w="1205178">
                  <a:extLst>
                    <a:ext uri="{9D8B030D-6E8A-4147-A177-3AD203B41FA5}">
                      <a16:colId xmlns="" xmlns:a16="http://schemas.microsoft.com/office/drawing/2014/main" val="337236445"/>
                    </a:ext>
                  </a:extLst>
                </a:gridCol>
                <a:gridCol w="1203351">
                  <a:extLst>
                    <a:ext uri="{9D8B030D-6E8A-4147-A177-3AD203B41FA5}">
                      <a16:colId xmlns="" xmlns:a16="http://schemas.microsoft.com/office/drawing/2014/main" val="2681802233"/>
                    </a:ext>
                  </a:extLst>
                </a:gridCol>
                <a:gridCol w="994869">
                  <a:extLst>
                    <a:ext uri="{9D8B030D-6E8A-4147-A177-3AD203B41FA5}">
                      <a16:colId xmlns="" xmlns:a16="http://schemas.microsoft.com/office/drawing/2014/main" val="1906094624"/>
                    </a:ext>
                  </a:extLst>
                </a:gridCol>
              </a:tblGrid>
              <a:tr h="363430">
                <a:tc>
                  <a:txBody>
                    <a:bodyPr/>
                    <a:lstStyle/>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Projets</a:t>
                      </a:r>
                      <a:endParaRPr lang="fr-SN" sz="1000" dirty="0">
                        <a:solidFill>
                          <a:schemeClr val="tx1"/>
                        </a:solidFill>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Bailleurs</a:t>
                      </a:r>
                      <a:endParaRPr lang="fr-SN" sz="1000" dirty="0">
                        <a:solidFill>
                          <a:schemeClr val="tx1"/>
                        </a:solidFill>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Crédits alloués</a:t>
                      </a:r>
                      <a:endParaRPr lang="fr-SN" sz="1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(a)</a:t>
                      </a:r>
                      <a:endParaRPr lang="fr-SN" sz="1000" dirty="0">
                        <a:solidFill>
                          <a:schemeClr val="tx1"/>
                        </a:solidFill>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Crédits exécutés</a:t>
                      </a:r>
                      <a:endParaRPr lang="fr-SN" sz="1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(b)</a:t>
                      </a:r>
                      <a:endParaRPr lang="fr-SN" sz="1000" dirty="0">
                        <a:solidFill>
                          <a:schemeClr val="tx1"/>
                        </a:solidFill>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Taux d'exécution</a:t>
                      </a:r>
                      <a:endParaRPr lang="fr-SN" sz="1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(c) = (b)/(a)*100</a:t>
                      </a:r>
                      <a:endParaRPr lang="fr-SN" sz="1000" dirty="0">
                        <a:solidFill>
                          <a:schemeClr val="tx1"/>
                        </a:solidFill>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Solde</a:t>
                      </a:r>
                      <a:endParaRPr lang="fr-SN" sz="1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 (a) -(b)</a:t>
                      </a:r>
                      <a:endParaRPr lang="fr-SN"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38572676"/>
                  </a:ext>
                </a:extLst>
              </a:tr>
              <a:tr h="663212">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PAQEEB-FA Projet d’Amélioration de la Qualité et de l’Equité dans l’Education de Base. Financement additionnel</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WORLD BANQUE</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585 618 624</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557 347 276</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95,17%</a:t>
                      </a:r>
                      <a:endParaRPr lang="fr-SN"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28 271 348</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73795420"/>
                  </a:ext>
                </a:extLst>
              </a:tr>
              <a:tr h="534920">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PADES Programme D’appui au développement de l’Education</a:t>
                      </a:r>
                      <a:endParaRPr lang="fr-SN" sz="1200" dirty="0">
                        <a:solidFill>
                          <a:schemeClr val="tx1"/>
                        </a:solidFill>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AFD</a:t>
                      </a:r>
                      <a:endParaRPr lang="fr-SN" sz="9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10 858 000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10 534 000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97,02%</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324 000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52097692"/>
                  </a:ext>
                </a:extLst>
              </a:tr>
              <a:tr h="382781">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PAAME 2</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MEN/JICA</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101 944 000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98015400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96,15%</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3 928 600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85670443"/>
                  </a:ext>
                </a:extLst>
              </a:tr>
              <a:tr h="388869">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PADES- RR</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MEN/PME/AFD</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71 675 632</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69 443 182</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96,89%</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2 232 450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65847871"/>
                  </a:ext>
                </a:extLst>
              </a:tr>
              <a:tr h="388869">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PADES</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MEN/PME/AFD</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10 834 000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10 534 000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97,23%</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300 000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50899257"/>
                  </a:ext>
                </a:extLst>
              </a:tr>
              <a:tr h="388869">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IFADEM</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MEN/OIF/AUF/APEFE</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ND</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ND</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ND</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ND</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30224086"/>
                  </a:ext>
                </a:extLst>
              </a:tr>
              <a:tr h="388869">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FORT POUR LE FUTUR 2021</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Fondation BOTNAR (Suisse)et Mairie Thiès</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7 102 800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7102800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100%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76336205"/>
                  </a:ext>
                </a:extLst>
              </a:tr>
              <a:tr h="388869">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Gestion de l’hygiène menstruelle</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err="1">
                          <a:effectLst/>
                          <a:latin typeface="Times New Roman" panose="02020603050405020304" pitchFamily="18" charset="0"/>
                          <a:cs typeface="Times New Roman" panose="02020603050405020304" pitchFamily="18" charset="0"/>
                        </a:rPr>
                        <a:t>ChildFund</a:t>
                      </a:r>
                      <a:r>
                        <a:rPr lang="fr-FR" sz="900" b="1" dirty="0">
                          <a:effectLst/>
                          <a:latin typeface="Times New Roman" panose="02020603050405020304" pitchFamily="18" charset="0"/>
                          <a:cs typeface="Times New Roman" panose="02020603050405020304" pitchFamily="18" charset="0"/>
                        </a:rPr>
                        <a:t> et la Fédération </a:t>
                      </a:r>
                      <a:r>
                        <a:rPr lang="fr-FR" sz="900" b="1" dirty="0" err="1">
                          <a:effectLst/>
                          <a:latin typeface="Times New Roman" panose="02020603050405020304" pitchFamily="18" charset="0"/>
                          <a:cs typeface="Times New Roman" panose="02020603050405020304" pitchFamily="18" charset="0"/>
                        </a:rPr>
                        <a:t>Kajoor</a:t>
                      </a:r>
                      <a:r>
                        <a:rPr lang="fr-FR" sz="900" b="1" dirty="0">
                          <a:effectLst/>
                          <a:latin typeface="Times New Roman" panose="02020603050405020304" pitchFamily="18" charset="0"/>
                          <a:cs typeface="Times New Roman" panose="02020603050405020304" pitchFamily="18" charset="0"/>
                        </a:rPr>
                        <a:t> </a:t>
                      </a:r>
                      <a:r>
                        <a:rPr lang="fr-FR" sz="900" b="1" dirty="0" err="1">
                          <a:effectLst/>
                          <a:latin typeface="Times New Roman" panose="02020603050405020304" pitchFamily="18" charset="0"/>
                          <a:cs typeface="Times New Roman" panose="02020603050405020304" pitchFamily="18" charset="0"/>
                        </a:rPr>
                        <a:t>Jankeen</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32 996 602</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32 996 602</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889632"/>
                  </a:ext>
                </a:extLst>
              </a:tr>
              <a:tr h="436060">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Coup d’envoi pour le leadership des filles- Phase 1</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Plan International</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116 171 000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116 171 000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41665242"/>
                  </a:ext>
                </a:extLst>
              </a:tr>
              <a:tr h="890364">
                <a:tc>
                  <a:txBody>
                    <a:bodyPr/>
                    <a:lstStyle/>
                    <a:p>
                      <a:pPr algn="ctr">
                        <a:lnSpc>
                          <a:spcPct val="115000"/>
                        </a:lnSpc>
                        <a:spcAft>
                          <a:spcPts val="0"/>
                        </a:spcAft>
                      </a:pPr>
                      <a:r>
                        <a:rPr lang="fr-FR" sz="1200" b="1" kern="1200" dirty="0">
                          <a:solidFill>
                            <a:schemeClr val="tx1"/>
                          </a:solidFill>
                          <a:effectLst/>
                          <a:latin typeface="Times New Roman" panose="02020603050405020304" pitchFamily="18" charset="0"/>
                          <a:ea typeface="+mn-ea"/>
                          <a:cs typeface="Times New Roman" panose="02020603050405020304" pitchFamily="18" charset="0"/>
                        </a:rPr>
                        <a:t>Renforcer l’accès et le maintien des jeunes filles/femmes, y compris celles porteuses de handicap, dans les centres de formation professionnelle dans la Région de Thiès.</a:t>
                      </a:r>
                      <a:endParaRPr lang="fr-SN"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Plan International</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18 661 794</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1 487 794</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7,97%</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17 174 000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655290"/>
                  </a:ext>
                </a:extLst>
              </a:tr>
              <a:tr h="838171">
                <a:tc>
                  <a:txBody>
                    <a:bodyPr/>
                    <a:lstStyle/>
                    <a:p>
                      <a:pPr marL="0" algn="ctr" defTabSz="457200" rtl="0" eaLnBrk="1" latinLnBrk="0" hangingPunct="1">
                        <a:lnSpc>
                          <a:spcPct val="115000"/>
                        </a:lnSpc>
                        <a:spcAft>
                          <a:spcPts val="0"/>
                        </a:spcAft>
                      </a:pPr>
                      <a:r>
                        <a:rPr lang="fr-FR" sz="1200" b="1" kern="1200" dirty="0">
                          <a:solidFill>
                            <a:schemeClr val="tx1"/>
                          </a:solidFill>
                          <a:effectLst/>
                          <a:latin typeface="Times New Roman" panose="02020603050405020304" pitchFamily="18" charset="0"/>
                          <a:ea typeface="+mn-ea"/>
                          <a:cs typeface="Times New Roman" panose="02020603050405020304" pitchFamily="18" charset="0"/>
                        </a:rPr>
                        <a:t>Projet Eau Assainissement Hygiène (ICESCO) </a:t>
                      </a:r>
                      <a:endParaRPr lang="fr-SN"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ICESCO (une branche de l’UNESCO)</a:t>
                      </a:r>
                      <a:endParaRPr lang="fr-SN" sz="900" b="1"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Organisation du monde islamique pour l’éducation, les sciences et la culture</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3000 000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3 000 000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33119043"/>
                  </a:ext>
                </a:extLst>
              </a:tr>
              <a:tr h="283423">
                <a:tc gridSpan="2">
                  <a:txBody>
                    <a:bodyPr/>
                    <a:lstStyle/>
                    <a:p>
                      <a:pPr algn="ctr">
                        <a:lnSpc>
                          <a:spcPct val="115000"/>
                        </a:lnSpc>
                        <a:spcAft>
                          <a:spcPts val="0"/>
                        </a:spcAft>
                      </a:pPr>
                      <a:r>
                        <a:rPr lang="fr-FR" sz="1600" b="1" dirty="0">
                          <a:effectLst/>
                          <a:latin typeface="Times New Roman" panose="02020603050405020304" pitchFamily="18" charset="0"/>
                          <a:cs typeface="Times New Roman" panose="02020603050405020304" pitchFamily="18" charset="0"/>
                        </a:rPr>
                        <a:t>TOTAL</a:t>
                      </a:r>
                      <a:endParaRPr lang="fr-S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SN"/>
                    </a:p>
                  </a:txBody>
                  <a:tcPr/>
                </a:tc>
                <a:tc>
                  <a:txBody>
                    <a:bodyPr/>
                    <a:lstStyle/>
                    <a:p>
                      <a:pPr algn="ctr">
                        <a:lnSpc>
                          <a:spcPct val="115000"/>
                        </a:lnSpc>
                        <a:spcAft>
                          <a:spcPts val="0"/>
                        </a:spcAft>
                      </a:pPr>
                      <a:r>
                        <a:rPr lang="fr-FR" sz="1600" b="1" dirty="0">
                          <a:effectLst/>
                          <a:latin typeface="Times New Roman" panose="02020603050405020304" pitchFamily="18" charset="0"/>
                          <a:cs typeface="Times New Roman" panose="02020603050405020304" pitchFamily="18" charset="0"/>
                        </a:rPr>
                        <a:t>842 691 452</a:t>
                      </a:r>
                      <a:endParaRPr lang="fr-SN" sz="1600" b="1" dirty="0">
                        <a:effectLst/>
                        <a:latin typeface="Times New Roman" panose="02020603050405020304" pitchFamily="18" charset="0"/>
                        <a:cs typeface="Times New Roman" panose="02020603050405020304" pitchFamily="18" charset="0"/>
                      </a:endParaRPr>
                    </a:p>
                  </a:txBody>
                  <a:tcPr marL="21150" marR="211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600" b="1" dirty="0">
                          <a:effectLst/>
                          <a:latin typeface="Times New Roman" panose="02020603050405020304" pitchFamily="18" charset="0"/>
                          <a:cs typeface="Times New Roman" panose="02020603050405020304" pitchFamily="18" charset="0"/>
                        </a:rPr>
                        <a:t>790 461 054</a:t>
                      </a:r>
                      <a:endParaRPr lang="fr-SN" sz="1600" b="1" dirty="0">
                        <a:effectLst/>
                        <a:latin typeface="Times New Roman" panose="02020603050405020304" pitchFamily="18" charset="0"/>
                        <a:cs typeface="Times New Roman" panose="02020603050405020304" pitchFamily="18" charset="0"/>
                      </a:endParaRPr>
                    </a:p>
                  </a:txBody>
                  <a:tcPr marL="21150" marR="211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600" b="1" dirty="0">
                          <a:effectLst/>
                          <a:latin typeface="Times New Roman" panose="02020603050405020304" pitchFamily="18" charset="0"/>
                          <a:cs typeface="Times New Roman" panose="02020603050405020304" pitchFamily="18" charset="0"/>
                        </a:rPr>
                        <a:t>93,80%</a:t>
                      </a:r>
                      <a:endParaRPr lang="fr-SN" sz="1600" b="1" dirty="0">
                        <a:effectLst/>
                        <a:latin typeface="Times New Roman" panose="02020603050405020304" pitchFamily="18" charset="0"/>
                        <a:cs typeface="Times New Roman" panose="02020603050405020304" pitchFamily="18" charset="0"/>
                      </a:endParaRPr>
                    </a:p>
                  </a:txBody>
                  <a:tcPr marL="21150" marR="211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600" b="1" dirty="0">
                          <a:effectLst/>
                          <a:latin typeface="Times New Roman" panose="02020603050405020304" pitchFamily="18" charset="0"/>
                          <a:cs typeface="Times New Roman" panose="02020603050405020304" pitchFamily="18" charset="0"/>
                        </a:rPr>
                        <a:t>52 230 398</a:t>
                      </a:r>
                      <a:endParaRPr lang="fr-SN" sz="16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22393502"/>
                  </a:ext>
                </a:extLst>
              </a:tr>
            </a:tbl>
          </a:graphicData>
        </a:graphic>
      </p:graphicFrame>
    </p:spTree>
    <p:extLst>
      <p:ext uri="{BB962C8B-B14F-4D97-AF65-F5344CB8AC3E}">
        <p14:creationId xmlns:p14="http://schemas.microsoft.com/office/powerpoint/2010/main" val="3346164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 y="27709"/>
            <a:ext cx="8866415" cy="538843"/>
          </a:xfrm>
        </p:spPr>
        <p:txBody>
          <a:bodyPr>
            <a:normAutofit/>
          </a:bodyPr>
          <a:lstStyle/>
          <a:p>
            <a:r>
              <a:rPr lang="fr-FR" sz="1350" b="1" dirty="0">
                <a:solidFill>
                  <a:schemeClr val="tx1"/>
                </a:solidFill>
              </a:rPr>
              <a:t>LES PARTENAIRES TECHNIQUES ET FINANCIERS MIS À CONTRIBUTION DANS L’EXÉCUTION DU PTA AU NIVEAU DE L’IA</a:t>
            </a:r>
            <a:endParaRPr lang="fr-FR" dirty="0">
              <a:solidFill>
                <a:schemeClr val="tx1"/>
              </a:solidFill>
            </a:endParaRPr>
          </a:p>
        </p:txBody>
      </p:sp>
      <p:graphicFrame>
        <p:nvGraphicFramePr>
          <p:cNvPr id="5" name="Tableau 4">
            <a:extLst>
              <a:ext uri="{FF2B5EF4-FFF2-40B4-BE49-F238E27FC236}">
                <a16:creationId xmlns="" xmlns:a16="http://schemas.microsoft.com/office/drawing/2014/main" id="{7A2039EF-CA08-484D-9776-68612232AA10}"/>
              </a:ext>
            </a:extLst>
          </p:cNvPr>
          <p:cNvGraphicFramePr>
            <a:graphicFrameLocks noGrp="1"/>
          </p:cNvGraphicFramePr>
          <p:nvPr>
            <p:extLst>
              <p:ext uri="{D42A27DB-BD31-4B8C-83A1-F6EECF244321}">
                <p14:modId xmlns:p14="http://schemas.microsoft.com/office/powerpoint/2010/main" val="910441713"/>
              </p:ext>
            </p:extLst>
          </p:nvPr>
        </p:nvGraphicFramePr>
        <p:xfrm>
          <a:off x="611561" y="566552"/>
          <a:ext cx="7920879" cy="5530142"/>
        </p:xfrm>
        <a:graphic>
          <a:graphicData uri="http://schemas.openxmlformats.org/drawingml/2006/table">
            <a:tbl>
              <a:tblPr firstRow="1" firstCol="1" lastRow="1" lastCol="1" bandRow="1" bandCol="1">
                <a:tableStyleId>{17292A2E-F333-43FB-9621-5CBBE7FDCDCB}</a:tableStyleId>
              </a:tblPr>
              <a:tblGrid>
                <a:gridCol w="2279146">
                  <a:extLst>
                    <a:ext uri="{9D8B030D-6E8A-4147-A177-3AD203B41FA5}">
                      <a16:colId xmlns="" xmlns:a16="http://schemas.microsoft.com/office/drawing/2014/main" val="3274137427"/>
                    </a:ext>
                  </a:extLst>
                </a:gridCol>
                <a:gridCol w="1172132">
                  <a:extLst>
                    <a:ext uri="{9D8B030D-6E8A-4147-A177-3AD203B41FA5}">
                      <a16:colId xmlns="" xmlns:a16="http://schemas.microsoft.com/office/drawing/2014/main" val="2360503998"/>
                    </a:ext>
                  </a:extLst>
                </a:gridCol>
                <a:gridCol w="1172132">
                  <a:extLst>
                    <a:ext uri="{9D8B030D-6E8A-4147-A177-3AD203B41FA5}">
                      <a16:colId xmlns="" xmlns:a16="http://schemas.microsoft.com/office/drawing/2014/main" val="2215016763"/>
                    </a:ext>
                  </a:extLst>
                </a:gridCol>
                <a:gridCol w="3297469">
                  <a:extLst>
                    <a:ext uri="{9D8B030D-6E8A-4147-A177-3AD203B41FA5}">
                      <a16:colId xmlns="" xmlns:a16="http://schemas.microsoft.com/office/drawing/2014/main" val="4114589652"/>
                    </a:ext>
                  </a:extLst>
                </a:gridCol>
              </a:tblGrid>
              <a:tr h="679644">
                <a:tc>
                  <a:txBody>
                    <a:bodyPr/>
                    <a:lstStyle/>
                    <a:p>
                      <a:pPr algn="ctr">
                        <a:lnSpc>
                          <a:spcPct val="107000"/>
                        </a:lnSpc>
                      </a:pPr>
                      <a:r>
                        <a:rPr lang="fr-SN" sz="1200" dirty="0">
                          <a:solidFill>
                            <a:schemeClr val="tx1"/>
                          </a:solidFill>
                          <a:effectLst/>
                        </a:rPr>
                        <a:t>Partenaires</a:t>
                      </a:r>
                    </a:p>
                    <a:p>
                      <a:pPr algn="ctr">
                        <a:lnSpc>
                          <a:spcPct val="107000"/>
                        </a:lnSpc>
                      </a:pPr>
                      <a:r>
                        <a:rPr lang="fr-SN" sz="1200" dirty="0">
                          <a:solidFill>
                            <a:schemeClr val="tx1"/>
                          </a:solidFill>
                          <a:effectLst/>
                        </a:rPr>
                        <a:t>Projet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dirty="0">
                          <a:solidFill>
                            <a:schemeClr val="tx1"/>
                          </a:solidFill>
                          <a:effectLst/>
                        </a:rPr>
                        <a:t>Axes stratégiques d’intervention</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dirty="0">
                          <a:solidFill>
                            <a:schemeClr val="tx1"/>
                          </a:solidFill>
                          <a:effectLst/>
                        </a:rPr>
                        <a:t>Zones d'intervention</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dirty="0">
                          <a:solidFill>
                            <a:schemeClr val="tx1"/>
                          </a:solidFill>
                          <a:effectLst/>
                        </a:rPr>
                        <a:t>Types d'intervention</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16354466"/>
                  </a:ext>
                </a:extLst>
              </a:tr>
              <a:tr h="294133">
                <a:tc gridSpan="4">
                  <a:txBody>
                    <a:bodyPr/>
                    <a:lstStyle/>
                    <a:p>
                      <a:pPr algn="ctr">
                        <a:lnSpc>
                          <a:spcPct val="107000"/>
                        </a:lnSpc>
                      </a:pPr>
                      <a:r>
                        <a:rPr lang="fr-SN" sz="1200" dirty="0">
                          <a:solidFill>
                            <a:schemeClr val="tx1"/>
                          </a:solidFill>
                          <a:effectLst/>
                        </a:rPr>
                        <a:t>QUALITE AMELIOREE</a:t>
                      </a:r>
                      <a:endParaRPr lang="fr-SN" sz="12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405546232"/>
                  </a:ext>
                </a:extLst>
              </a:tr>
              <a:tr h="947135">
                <a:tc>
                  <a:txBody>
                    <a:bodyPr/>
                    <a:lstStyle/>
                    <a:p>
                      <a:pPr algn="ctr">
                        <a:lnSpc>
                          <a:spcPct val="107000"/>
                        </a:lnSpc>
                      </a:pPr>
                      <a:r>
                        <a:rPr lang="fr-SN" sz="1400" dirty="0">
                          <a:solidFill>
                            <a:schemeClr val="tx1"/>
                          </a:solidFill>
                          <a:effectLst/>
                        </a:rPr>
                        <a:t>FÉDÉRATION FELYOOK</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IEF Mbour 2</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Formation, santé nutrition, fournitures scolaires, salaires des animateurs, appui aux gouvernements scolaires, protection des enfants.</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21233612"/>
                  </a:ext>
                </a:extLst>
              </a:tr>
              <a:tr h="609442">
                <a:tc>
                  <a:txBody>
                    <a:bodyPr/>
                    <a:lstStyle/>
                    <a:p>
                      <a:pPr algn="ctr">
                        <a:lnSpc>
                          <a:spcPct val="107000"/>
                        </a:lnSpc>
                      </a:pPr>
                      <a:r>
                        <a:rPr lang="fr-SN" sz="1400" dirty="0">
                          <a:solidFill>
                            <a:schemeClr val="tx1"/>
                          </a:solidFill>
                          <a:effectLst/>
                        </a:rPr>
                        <a:t>AXATIN</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IEF Mbour 2</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Cantine scolaire</a:t>
                      </a:r>
                    </a:p>
                    <a:p>
                      <a:pPr algn="ctr">
                        <a:lnSpc>
                          <a:spcPct val="107000"/>
                        </a:lnSpc>
                      </a:pPr>
                      <a:r>
                        <a:rPr lang="fr-SN" sz="1400" dirty="0">
                          <a:solidFill>
                            <a:schemeClr val="tx1"/>
                          </a:solidFill>
                          <a:effectLst/>
                        </a:rPr>
                        <a:t> </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39947244"/>
                  </a:ext>
                </a:extLst>
              </a:tr>
              <a:tr h="609442">
                <a:tc>
                  <a:txBody>
                    <a:bodyPr/>
                    <a:lstStyle/>
                    <a:p>
                      <a:pPr algn="ctr">
                        <a:lnSpc>
                          <a:spcPct val="107000"/>
                        </a:lnSpc>
                      </a:pPr>
                      <a:r>
                        <a:rPr lang="fr-SN" sz="1400" dirty="0">
                          <a:solidFill>
                            <a:schemeClr val="tx1"/>
                          </a:solidFill>
                          <a:effectLst/>
                        </a:rPr>
                        <a:t>JICA</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a:solidFill>
                            <a:schemeClr val="tx1"/>
                          </a:solidFill>
                          <a:effectLst/>
                        </a:rPr>
                        <a:t>IEF Thiès Département</a:t>
                      </a:r>
                      <a:endParaRPr lang="fr-SN" sz="1400" b="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L’amélioration des enseignement apprentissage</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79351061"/>
                  </a:ext>
                </a:extLst>
              </a:tr>
              <a:tr h="787491">
                <a:tc>
                  <a:txBody>
                    <a:bodyPr/>
                    <a:lstStyle/>
                    <a:p>
                      <a:pPr algn="ctr">
                        <a:lnSpc>
                          <a:spcPct val="107000"/>
                        </a:lnSpc>
                      </a:pPr>
                      <a:r>
                        <a:rPr lang="fr-SN" sz="1400" dirty="0">
                          <a:solidFill>
                            <a:schemeClr val="tx1"/>
                          </a:solidFill>
                          <a:effectLst/>
                        </a:rPr>
                        <a:t>APTE SENEGAL</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IA</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Renforcement des capacités du personnel en leadership en management de la 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76989732"/>
                  </a:ext>
                </a:extLst>
              </a:tr>
              <a:tr h="609442">
                <a:tc>
                  <a:txBody>
                    <a:bodyPr/>
                    <a:lstStyle/>
                    <a:p>
                      <a:pPr algn="ctr">
                        <a:lnSpc>
                          <a:spcPct val="107000"/>
                        </a:lnSpc>
                      </a:pPr>
                      <a:r>
                        <a:rPr lang="en-US" sz="1400" dirty="0">
                          <a:solidFill>
                            <a:schemeClr val="tx1"/>
                          </a:solidFill>
                          <a:effectLst/>
                        </a:rPr>
                        <a:t>CHILD FUND/FEDERATION KAJOOR JANKEN</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1400" dirty="0" err="1">
                          <a:solidFill>
                            <a:schemeClr val="tx1"/>
                          </a:solidFill>
                          <a:effectLst/>
                        </a:rPr>
                        <a:t>Partout</a:t>
                      </a:r>
                      <a:r>
                        <a:rPr lang="en-US" sz="1400" dirty="0">
                          <a:solidFill>
                            <a:schemeClr val="tx1"/>
                          </a:solidFill>
                          <a:effectLst/>
                        </a:rPr>
                        <a:t> </a:t>
                      </a:r>
                      <a:r>
                        <a:rPr lang="en-US" sz="1400" dirty="0" err="1">
                          <a:solidFill>
                            <a:schemeClr val="tx1"/>
                          </a:solidFill>
                          <a:effectLst/>
                        </a:rPr>
                        <a:t>sauf</a:t>
                      </a:r>
                      <a:r>
                        <a:rPr lang="en-US" sz="1400" dirty="0">
                          <a:solidFill>
                            <a:schemeClr val="tx1"/>
                          </a:solidFill>
                          <a:effectLst/>
                        </a:rPr>
                        <a:t> </a:t>
                      </a:r>
                      <a:r>
                        <a:rPr lang="en-US" sz="1400" dirty="0" err="1">
                          <a:solidFill>
                            <a:schemeClr val="tx1"/>
                          </a:solidFill>
                          <a:effectLst/>
                        </a:rPr>
                        <a:t>Mbour</a:t>
                      </a:r>
                      <a:r>
                        <a:rPr lang="en-US" sz="1400" dirty="0">
                          <a:solidFill>
                            <a:schemeClr val="tx1"/>
                          </a:solidFill>
                          <a:effectLst/>
                        </a:rPr>
                        <a:t> 1</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1400" dirty="0">
                          <a:solidFill>
                            <a:schemeClr val="tx1"/>
                          </a:solidFill>
                          <a:effectLst/>
                        </a:rPr>
                        <a:t>Renforcement de capacités</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87493332"/>
                  </a:ext>
                </a:extLst>
              </a:tr>
              <a:tr h="308565">
                <a:tc>
                  <a:txBody>
                    <a:bodyPr/>
                    <a:lstStyle/>
                    <a:p>
                      <a:pPr algn="ctr">
                        <a:lnSpc>
                          <a:spcPct val="107000"/>
                        </a:lnSpc>
                      </a:pPr>
                      <a:r>
                        <a:rPr lang="en-US" sz="1400" dirty="0">
                          <a:solidFill>
                            <a:schemeClr val="tx1"/>
                          </a:solidFill>
                          <a:effectLst/>
                        </a:rPr>
                        <a:t>ASSOCIATION F-HOU</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1400" dirty="0">
                          <a:solidFill>
                            <a:schemeClr val="tx1"/>
                          </a:solidFill>
                          <a:effectLst/>
                        </a:rPr>
                        <a:t>IA</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Renforcement de capacités en science</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6342047"/>
                  </a:ext>
                </a:extLst>
              </a:tr>
              <a:tr h="609442">
                <a:tc>
                  <a:txBody>
                    <a:bodyPr/>
                    <a:lstStyle/>
                    <a:p>
                      <a:pPr algn="ctr">
                        <a:lnSpc>
                          <a:spcPct val="107000"/>
                        </a:lnSpc>
                      </a:pPr>
                      <a:r>
                        <a:rPr lang="fr-SN" sz="1400" dirty="0">
                          <a:solidFill>
                            <a:schemeClr val="tx1"/>
                          </a:solidFill>
                          <a:effectLst/>
                        </a:rPr>
                        <a:t>GREF</a:t>
                      </a:r>
                    </a:p>
                    <a:p>
                      <a:pPr algn="ctr">
                        <a:lnSpc>
                          <a:spcPct val="107000"/>
                        </a:lnSpc>
                      </a:pPr>
                      <a:r>
                        <a:rPr lang="fr-SN" sz="1400" dirty="0">
                          <a:solidFill>
                            <a:schemeClr val="tx1"/>
                          </a:solidFill>
                          <a:effectLst/>
                        </a:rPr>
                        <a:t> </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IEF Thiès ville</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La main à la pâte</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32669433"/>
                  </a:ext>
                </a:extLst>
              </a:tr>
            </a:tbl>
          </a:graphicData>
        </a:graphic>
      </p:graphicFrame>
    </p:spTree>
    <p:extLst>
      <p:ext uri="{BB962C8B-B14F-4D97-AF65-F5344CB8AC3E}">
        <p14:creationId xmlns:p14="http://schemas.microsoft.com/office/powerpoint/2010/main" val="1857121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 y="27709"/>
            <a:ext cx="8866415" cy="538843"/>
          </a:xfrm>
        </p:spPr>
        <p:txBody>
          <a:bodyPr>
            <a:normAutofit/>
          </a:bodyPr>
          <a:lstStyle/>
          <a:p>
            <a:r>
              <a:rPr lang="fr-FR" sz="1350" b="1" dirty="0">
                <a:solidFill>
                  <a:schemeClr val="tx1"/>
                </a:solidFill>
              </a:rPr>
              <a:t>LES PARTENAIRES TECHNIQUES ET FINANCIERS MIS À CONTRIBUTION DANS L’EXÉCUTION DU PTA AU NIVEAU DE L’IA</a:t>
            </a:r>
            <a:endParaRPr lang="fr-FR" dirty="0">
              <a:solidFill>
                <a:schemeClr val="tx1"/>
              </a:solidFill>
            </a:endParaRPr>
          </a:p>
        </p:txBody>
      </p:sp>
      <p:graphicFrame>
        <p:nvGraphicFramePr>
          <p:cNvPr id="5" name="Tableau 4">
            <a:extLst>
              <a:ext uri="{FF2B5EF4-FFF2-40B4-BE49-F238E27FC236}">
                <a16:creationId xmlns="" xmlns:a16="http://schemas.microsoft.com/office/drawing/2014/main" id="{7A2039EF-CA08-484D-9776-68612232AA10}"/>
              </a:ext>
            </a:extLst>
          </p:cNvPr>
          <p:cNvGraphicFramePr>
            <a:graphicFrameLocks noGrp="1"/>
          </p:cNvGraphicFramePr>
          <p:nvPr>
            <p:extLst>
              <p:ext uri="{D42A27DB-BD31-4B8C-83A1-F6EECF244321}">
                <p14:modId xmlns:p14="http://schemas.microsoft.com/office/powerpoint/2010/main" val="1281324067"/>
              </p:ext>
            </p:extLst>
          </p:nvPr>
        </p:nvGraphicFramePr>
        <p:xfrm>
          <a:off x="611560" y="620688"/>
          <a:ext cx="7920879" cy="4893390"/>
        </p:xfrm>
        <a:graphic>
          <a:graphicData uri="http://schemas.openxmlformats.org/drawingml/2006/table">
            <a:tbl>
              <a:tblPr firstRow="1" firstCol="1" lastRow="1" lastCol="1" bandRow="1" bandCol="1">
                <a:tableStyleId>{17292A2E-F333-43FB-9621-5CBBE7FDCDCB}</a:tableStyleId>
              </a:tblPr>
              <a:tblGrid>
                <a:gridCol w="2279146">
                  <a:extLst>
                    <a:ext uri="{9D8B030D-6E8A-4147-A177-3AD203B41FA5}">
                      <a16:colId xmlns="" xmlns:a16="http://schemas.microsoft.com/office/drawing/2014/main" val="3274137427"/>
                    </a:ext>
                  </a:extLst>
                </a:gridCol>
                <a:gridCol w="1172132">
                  <a:extLst>
                    <a:ext uri="{9D8B030D-6E8A-4147-A177-3AD203B41FA5}">
                      <a16:colId xmlns="" xmlns:a16="http://schemas.microsoft.com/office/drawing/2014/main" val="2360503998"/>
                    </a:ext>
                  </a:extLst>
                </a:gridCol>
                <a:gridCol w="1172132">
                  <a:extLst>
                    <a:ext uri="{9D8B030D-6E8A-4147-A177-3AD203B41FA5}">
                      <a16:colId xmlns="" xmlns:a16="http://schemas.microsoft.com/office/drawing/2014/main" val="2215016763"/>
                    </a:ext>
                  </a:extLst>
                </a:gridCol>
                <a:gridCol w="3297469">
                  <a:extLst>
                    <a:ext uri="{9D8B030D-6E8A-4147-A177-3AD203B41FA5}">
                      <a16:colId xmlns="" xmlns:a16="http://schemas.microsoft.com/office/drawing/2014/main" val="4114589652"/>
                    </a:ext>
                  </a:extLst>
                </a:gridCol>
              </a:tblGrid>
              <a:tr h="679644">
                <a:tc>
                  <a:txBody>
                    <a:bodyPr/>
                    <a:lstStyle/>
                    <a:p>
                      <a:pPr algn="ctr">
                        <a:lnSpc>
                          <a:spcPct val="107000"/>
                        </a:lnSpc>
                      </a:pPr>
                      <a:r>
                        <a:rPr lang="fr-SN" sz="1200" dirty="0">
                          <a:solidFill>
                            <a:schemeClr val="tx1"/>
                          </a:solidFill>
                          <a:effectLst/>
                        </a:rPr>
                        <a:t>Partenaires</a:t>
                      </a:r>
                    </a:p>
                    <a:p>
                      <a:pPr algn="ctr">
                        <a:lnSpc>
                          <a:spcPct val="107000"/>
                        </a:lnSpc>
                      </a:pPr>
                      <a:r>
                        <a:rPr lang="fr-SN" sz="1200" dirty="0">
                          <a:solidFill>
                            <a:schemeClr val="tx1"/>
                          </a:solidFill>
                          <a:effectLst/>
                        </a:rPr>
                        <a:t>Projet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dirty="0">
                          <a:solidFill>
                            <a:schemeClr val="tx1"/>
                          </a:solidFill>
                          <a:effectLst/>
                        </a:rPr>
                        <a:t>Axes stratégiques d’intervention</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dirty="0">
                          <a:solidFill>
                            <a:schemeClr val="tx1"/>
                          </a:solidFill>
                          <a:effectLst/>
                        </a:rPr>
                        <a:t>Zones d'intervention</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dirty="0">
                          <a:solidFill>
                            <a:schemeClr val="tx1"/>
                          </a:solidFill>
                          <a:effectLst/>
                        </a:rPr>
                        <a:t>Types d'intervention</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16354466"/>
                  </a:ext>
                </a:extLst>
              </a:tr>
              <a:tr h="166580">
                <a:tc gridSpan="4">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fr-SN" sz="1200" b="1" kern="1200" dirty="0">
                          <a:solidFill>
                            <a:schemeClr val="tx1"/>
                          </a:solidFill>
                          <a:effectLst/>
                        </a:rPr>
                        <a:t>ACCES EQUITABLE</a:t>
                      </a:r>
                      <a:endParaRPr lang="fr-SN" sz="1200" b="1"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405546232"/>
                  </a:ext>
                </a:extLst>
              </a:tr>
              <a:tr h="364438">
                <a:tc>
                  <a:txBody>
                    <a:bodyPr/>
                    <a:lstStyle/>
                    <a:p>
                      <a:pPr algn="ctr">
                        <a:lnSpc>
                          <a:spcPct val="107000"/>
                        </a:lnSpc>
                      </a:pPr>
                      <a:r>
                        <a:rPr lang="fr-SN" sz="1200" b="0" dirty="0">
                          <a:solidFill>
                            <a:schemeClr val="tx1"/>
                          </a:solidFill>
                          <a:effectLst/>
                        </a:rPr>
                        <a:t>FÉDÉRATION FELYOOK </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Accès</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IEF Mbour 2</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a:solidFill>
                            <a:schemeClr val="tx1"/>
                          </a:solidFill>
                          <a:effectLst/>
                        </a:rPr>
                        <a:t>Construction d’infrastructures</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21233612"/>
                  </a:ext>
                </a:extLst>
              </a:tr>
              <a:tr h="425415">
                <a:tc>
                  <a:txBody>
                    <a:bodyPr/>
                    <a:lstStyle/>
                    <a:p>
                      <a:pPr algn="ctr">
                        <a:lnSpc>
                          <a:spcPct val="107000"/>
                        </a:lnSpc>
                      </a:pPr>
                      <a:r>
                        <a:rPr lang="en-US" sz="1200" b="0" dirty="0">
                          <a:solidFill>
                            <a:schemeClr val="tx1"/>
                          </a:solidFill>
                          <a:effectLst/>
                        </a:rPr>
                        <a:t>CHILD FUND/FEDERATION KAJOOR JANKEN</a:t>
                      </a:r>
                      <a:endParaRPr lang="en-US" sz="1200" b="0" i="0" dirty="0">
                        <a:solidFill>
                          <a:schemeClr val="tx1"/>
                        </a:solidFill>
                        <a:effectLst/>
                        <a:latin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Qualité</a:t>
                      </a:r>
                      <a:endParaRPr lang="en-US" sz="1200" b="0" i="0" dirty="0">
                        <a:solidFill>
                          <a:schemeClr val="tx1"/>
                        </a:solidFill>
                        <a:effectLst/>
                        <a:latin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1200" b="0" dirty="0">
                          <a:solidFill>
                            <a:schemeClr val="tx1"/>
                          </a:solidFill>
                          <a:effectLst/>
                        </a:rPr>
                        <a:t>Partout </a:t>
                      </a:r>
                      <a:r>
                        <a:rPr lang="en-US" sz="1200" b="0" dirty="0" err="1">
                          <a:solidFill>
                            <a:schemeClr val="tx1"/>
                          </a:solidFill>
                          <a:effectLst/>
                        </a:rPr>
                        <a:t>sauf</a:t>
                      </a:r>
                      <a:r>
                        <a:rPr lang="en-US" sz="1200" b="0" dirty="0">
                          <a:solidFill>
                            <a:schemeClr val="tx1"/>
                          </a:solidFill>
                          <a:effectLst/>
                        </a:rPr>
                        <a:t> </a:t>
                      </a:r>
                      <a:r>
                        <a:rPr lang="en-US" sz="1200" b="0" dirty="0" err="1">
                          <a:solidFill>
                            <a:schemeClr val="tx1"/>
                          </a:solidFill>
                          <a:effectLst/>
                        </a:rPr>
                        <a:t>Mbour</a:t>
                      </a:r>
                      <a:r>
                        <a:rPr lang="en-US" sz="1200" b="0" dirty="0">
                          <a:solidFill>
                            <a:schemeClr val="tx1"/>
                          </a:solidFill>
                          <a:effectLst/>
                        </a:rPr>
                        <a:t> 1</a:t>
                      </a:r>
                      <a:endParaRPr lang="en-US" sz="1200" b="0" i="0" dirty="0">
                        <a:solidFill>
                          <a:schemeClr val="tx1"/>
                        </a:solidFill>
                        <a:effectLst/>
                        <a:latin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1200" b="0">
                          <a:solidFill>
                            <a:schemeClr val="tx1"/>
                          </a:solidFill>
                          <a:effectLst/>
                        </a:rPr>
                        <a:t>Rehabilitation de Bloc Hygiene</a:t>
                      </a:r>
                      <a:endParaRPr lang="en-US" sz="1200" b="0" i="0" dirty="0">
                        <a:solidFill>
                          <a:schemeClr val="tx1"/>
                        </a:solidFill>
                        <a:effectLst/>
                        <a:latin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39947244"/>
                  </a:ext>
                </a:extLst>
              </a:tr>
              <a:tr h="536053">
                <a:tc>
                  <a:txBody>
                    <a:bodyPr/>
                    <a:lstStyle/>
                    <a:p>
                      <a:pPr algn="ctr">
                        <a:lnSpc>
                          <a:spcPct val="107000"/>
                        </a:lnSpc>
                      </a:pPr>
                      <a:r>
                        <a:rPr lang="fr-SN" sz="1200" b="0" dirty="0">
                          <a:solidFill>
                            <a:schemeClr val="tx1"/>
                          </a:solidFill>
                          <a:effectLst/>
                        </a:rPr>
                        <a:t>ECOLE DE BROUSSE AU SÉNÉGAL (EBS)</a:t>
                      </a:r>
                    </a:p>
                    <a:p>
                      <a:pPr algn="ctr">
                        <a:lnSpc>
                          <a:spcPct val="107000"/>
                        </a:lnSpc>
                      </a:pPr>
                      <a:r>
                        <a:rPr lang="fr-SN" sz="1200" b="0" dirty="0">
                          <a:solidFill>
                            <a:schemeClr val="tx1"/>
                          </a:solidFill>
                          <a:effectLst/>
                        </a:rPr>
                        <a:t> </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Accès</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IEF Mbour 2</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Construction (préscolaire, élémentaire, moyen, CFP) et équipement (pour les CFP)</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79351061"/>
                  </a:ext>
                </a:extLst>
              </a:tr>
              <a:tr h="368319">
                <a:tc>
                  <a:txBody>
                    <a:bodyPr/>
                    <a:lstStyle/>
                    <a:p>
                      <a:pPr algn="ctr">
                        <a:lnSpc>
                          <a:spcPct val="107000"/>
                        </a:lnSpc>
                      </a:pPr>
                      <a:r>
                        <a:rPr lang="fr-SN" sz="1200" b="0" dirty="0">
                          <a:solidFill>
                            <a:schemeClr val="tx1"/>
                          </a:solidFill>
                          <a:effectLst/>
                        </a:rPr>
                        <a:t>MARIO LIONCH </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Accès</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IEF Mbour 2</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Construction et équipement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76989732"/>
                  </a:ext>
                </a:extLst>
              </a:tr>
              <a:tr h="347050">
                <a:tc>
                  <a:txBody>
                    <a:bodyPr/>
                    <a:lstStyle/>
                    <a:p>
                      <a:pPr algn="ctr">
                        <a:lnSpc>
                          <a:spcPct val="107000"/>
                        </a:lnSpc>
                      </a:pPr>
                      <a:r>
                        <a:rPr lang="fr-SN" sz="1200" b="0" dirty="0">
                          <a:solidFill>
                            <a:schemeClr val="tx1"/>
                          </a:solidFill>
                          <a:effectLst/>
                        </a:rPr>
                        <a:t>AXATIN</a:t>
                      </a: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a:solidFill>
                            <a:schemeClr val="tx1"/>
                          </a:solidFill>
                          <a:effectLst/>
                        </a:rPr>
                        <a:t>Accès</a:t>
                      </a:r>
                      <a:endParaRPr lang="fr-SN" sz="1200" b="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IEF Mbour 2</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Construction, équipement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87493332"/>
                  </a:ext>
                </a:extLst>
              </a:tr>
              <a:tr h="360040">
                <a:tc>
                  <a:txBody>
                    <a:bodyPr/>
                    <a:lstStyle/>
                    <a:p>
                      <a:pPr algn="ctr">
                        <a:lnSpc>
                          <a:spcPct val="107000"/>
                        </a:lnSpc>
                      </a:pPr>
                      <a:r>
                        <a:rPr lang="fr-SN" sz="1200" b="0" dirty="0">
                          <a:solidFill>
                            <a:schemeClr val="tx1"/>
                          </a:solidFill>
                          <a:effectLst/>
                        </a:rPr>
                        <a:t>CŒUR ET MAINS LIÉS</a:t>
                      </a:r>
                      <a:endParaRPr lang="fr-SN" sz="1200" b="0" i="0" dirty="0">
                        <a:solidFill>
                          <a:schemeClr val="tx1"/>
                        </a:solidFill>
                        <a:effectLst/>
                        <a:latin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Accès</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IEF Mbour 2</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Construction et équipement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78345346"/>
                  </a:ext>
                </a:extLst>
              </a:tr>
              <a:tr h="0">
                <a:tc>
                  <a:txBody>
                    <a:bodyPr/>
                    <a:lstStyle/>
                    <a:p>
                      <a:pPr algn="ctr">
                        <a:lnSpc>
                          <a:spcPct val="107000"/>
                        </a:lnSpc>
                      </a:pPr>
                      <a:r>
                        <a:rPr lang="fr-SN" sz="1200" b="0" dirty="0">
                          <a:solidFill>
                            <a:schemeClr val="tx1"/>
                          </a:solidFill>
                          <a:effectLst/>
                        </a:rPr>
                        <a:t>SOLIDARITÉ NDIANDA</a:t>
                      </a:r>
                    </a:p>
                    <a:p>
                      <a:pPr algn="ctr">
                        <a:lnSpc>
                          <a:spcPct val="107000"/>
                        </a:lnSpc>
                      </a:pPr>
                      <a:r>
                        <a:rPr lang="fr-SN" sz="1200" b="0" dirty="0">
                          <a:solidFill>
                            <a:schemeClr val="tx1"/>
                          </a:solidFill>
                          <a:effectLst/>
                        </a:rPr>
                        <a:t> </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a:solidFill>
                            <a:schemeClr val="tx1"/>
                          </a:solidFill>
                          <a:effectLst/>
                        </a:rPr>
                        <a:t>Accès</a:t>
                      </a:r>
                      <a:endParaRPr lang="fr-SN" sz="1200" b="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a:solidFill>
                            <a:schemeClr val="tx1"/>
                          </a:solidFill>
                          <a:effectLst/>
                        </a:rPr>
                        <a:t>IEF Mbour 2</a:t>
                      </a:r>
                      <a:endParaRPr lang="fr-SN" sz="1200" b="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Construction et équipement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00530758"/>
                  </a:ext>
                </a:extLst>
              </a:tr>
              <a:tr h="0">
                <a:tc>
                  <a:txBody>
                    <a:bodyPr/>
                    <a:lstStyle/>
                    <a:p>
                      <a:pPr algn="ctr">
                        <a:lnSpc>
                          <a:spcPct val="107000"/>
                        </a:lnSpc>
                      </a:pPr>
                      <a:r>
                        <a:rPr lang="fr-SN" sz="1200" b="0" dirty="0">
                          <a:solidFill>
                            <a:schemeClr val="tx1"/>
                          </a:solidFill>
                          <a:effectLst/>
                        </a:rPr>
                        <a:t>BUILDON</a:t>
                      </a:r>
                    </a:p>
                    <a:p>
                      <a:pPr algn="ctr">
                        <a:lnSpc>
                          <a:spcPct val="107000"/>
                        </a:lnSpc>
                      </a:pPr>
                      <a:r>
                        <a:rPr lang="fr-SN" sz="1200" b="0" dirty="0">
                          <a:solidFill>
                            <a:schemeClr val="tx1"/>
                          </a:solidFill>
                          <a:effectLst/>
                        </a:rPr>
                        <a:t> </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Accès</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IEF Mbour 2</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Construction et équipement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63279792"/>
                  </a:ext>
                </a:extLst>
              </a:tr>
              <a:tr h="45625">
                <a:tc gridSpan="4">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fr-SN" sz="1200" b="1" kern="1200" dirty="0">
                          <a:solidFill>
                            <a:schemeClr val="tx1"/>
                          </a:solidFill>
                          <a:effectLst/>
                        </a:rPr>
                        <a:t>GOUVERNANCE TRANSPARENTE</a:t>
                      </a:r>
                      <a:endParaRPr lang="fr-SN" sz="1200" b="1"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pPr>
                      <a:endParaRPr lang="fr-SN" sz="1200" b="0" i="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tc>
                <a:tc hMerge="1">
                  <a:txBody>
                    <a:bodyPr/>
                    <a:lstStyle/>
                    <a:p>
                      <a:pPr algn="ctr">
                        <a:lnSpc>
                          <a:spcPct val="107000"/>
                        </a:lnSpc>
                      </a:pPr>
                      <a:endParaRPr lang="fr-SN" sz="1200" b="0" i="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tc>
                <a:tc hMerge="1">
                  <a:txBody>
                    <a:bodyPr/>
                    <a:lstStyle/>
                    <a:p>
                      <a:pPr algn="ctr">
                        <a:lnSpc>
                          <a:spcPct val="107000"/>
                        </a:lnSpc>
                      </a:pPr>
                      <a:endParaRPr lang="fr-SN" sz="1200" b="0" i="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tc>
                <a:extLst>
                  <a:ext uri="{0D108BD9-81ED-4DB2-BD59-A6C34878D82A}">
                    <a16:rowId xmlns="" xmlns:a16="http://schemas.microsoft.com/office/drawing/2014/main" val="1977044639"/>
                  </a:ext>
                </a:extLst>
              </a:tr>
              <a:tr h="136874">
                <a:tc>
                  <a:txBody>
                    <a:bodyPr/>
                    <a:lstStyle/>
                    <a:p>
                      <a:pPr algn="ctr">
                        <a:lnSpc>
                          <a:spcPct val="107000"/>
                        </a:lnSpc>
                      </a:pPr>
                      <a:r>
                        <a:rPr lang="fr-SN" sz="1200" b="0" dirty="0">
                          <a:solidFill>
                            <a:schemeClr val="tx1"/>
                          </a:solidFill>
                          <a:effectLst/>
                        </a:rPr>
                        <a:t>FÉDÉRATION FELYOOK </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a:solidFill>
                            <a:schemeClr val="tx1"/>
                          </a:solidFill>
                          <a:effectLst/>
                        </a:rPr>
                        <a:t>Gouvernance</a:t>
                      </a:r>
                      <a:endParaRPr lang="fr-SN" sz="1200" b="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a:solidFill>
                            <a:schemeClr val="tx1"/>
                          </a:solidFill>
                          <a:effectLst/>
                        </a:rPr>
                        <a:t>IEF Mbour 2</a:t>
                      </a:r>
                      <a:endParaRPr lang="fr-SN" sz="1200" b="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SN" sz="1200" b="0" dirty="0">
                          <a:solidFill>
                            <a:schemeClr val="tx1"/>
                          </a:solidFill>
                          <a:effectLst/>
                        </a:rPr>
                        <a:t>Formation des CGE</a:t>
                      </a:r>
                      <a:endParaRPr lang="fr-FR" dirty="0">
                        <a:solidFill>
                          <a:schemeClr val="tx1"/>
                        </a:solidFill>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52669724"/>
                  </a:ext>
                </a:extLst>
              </a:tr>
              <a:tr h="0">
                <a:tc>
                  <a:txBody>
                    <a:bodyPr/>
                    <a:lstStyle/>
                    <a:p>
                      <a:pPr>
                        <a:lnSpc>
                          <a:spcPct val="107000"/>
                        </a:lnSpc>
                      </a:pPr>
                      <a:r>
                        <a:rPr lang="fr-SN" sz="1200" b="0" dirty="0">
                          <a:solidFill>
                            <a:schemeClr val="tx1"/>
                          </a:solidFill>
                          <a:effectLst/>
                        </a:rPr>
                        <a:t>PLAN INTERNATIONAL</a:t>
                      </a:r>
                    </a:p>
                    <a:p>
                      <a:pPr algn="ctr">
                        <a:lnSpc>
                          <a:spcPct val="107000"/>
                        </a:lnSpc>
                      </a:pPr>
                      <a:r>
                        <a:rPr lang="fr-SN" sz="1200" b="0" dirty="0">
                          <a:solidFill>
                            <a:schemeClr val="tx1"/>
                          </a:solidFill>
                          <a:effectLst/>
                        </a:rPr>
                        <a:t> </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Gouvernance</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IEF Thiès département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SN" sz="1200" b="0" dirty="0">
                          <a:solidFill>
                            <a:schemeClr val="tx1"/>
                          </a:solidFill>
                          <a:effectLst/>
                        </a:rPr>
                        <a:t>Coup d’envoi pour le leadership des filles</a:t>
                      </a:r>
                      <a:endParaRPr lang="fr-FR" dirty="0">
                        <a:solidFill>
                          <a:schemeClr val="tx1"/>
                        </a:solidFill>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47082143"/>
                  </a:ext>
                </a:extLst>
              </a:tr>
            </a:tbl>
          </a:graphicData>
        </a:graphic>
      </p:graphicFrame>
      <p:sp>
        <p:nvSpPr>
          <p:cNvPr id="3" name="Rectangle 2">
            <a:extLst>
              <a:ext uri="{FF2B5EF4-FFF2-40B4-BE49-F238E27FC236}">
                <a16:creationId xmlns="" xmlns:a16="http://schemas.microsoft.com/office/drawing/2014/main" id="{49CD9832-8C83-4FD7-A08B-0ABB3306100B}"/>
              </a:ext>
            </a:extLst>
          </p:cNvPr>
          <p:cNvSpPr/>
          <p:nvPr/>
        </p:nvSpPr>
        <p:spPr>
          <a:xfrm>
            <a:off x="467544" y="5445224"/>
            <a:ext cx="8064896" cy="923330"/>
          </a:xfrm>
          <a:prstGeom prst="rect">
            <a:avLst/>
          </a:prstGeom>
        </p:spPr>
        <p:txBody>
          <a:bodyPr wrap="square">
            <a:spAutoFit/>
          </a:bodyPr>
          <a:lstStyle/>
          <a:p>
            <a:pPr algn="just">
              <a:spcAft>
                <a:spcPts val="600"/>
              </a:spcAft>
              <a:buNone/>
            </a:pPr>
            <a:r>
              <a:rPr lang="fr-FR" b="1" dirty="0"/>
              <a:t>De façon générale le partenariat est fécond au regard de la diversité des actions menées. La </a:t>
            </a:r>
            <a:r>
              <a:rPr lang="fr-FR" b="1" dirty="0" smtClean="0"/>
              <a:t>redynamisation </a:t>
            </a:r>
            <a:r>
              <a:rPr lang="fr-FR" b="1" dirty="0"/>
              <a:t>de la table de concertation des partenaires permettra une meilleure harmonisation des différentes interventions.</a:t>
            </a:r>
          </a:p>
        </p:txBody>
      </p:sp>
    </p:spTree>
    <p:extLst>
      <p:ext uri="{BB962C8B-B14F-4D97-AF65-F5344CB8AC3E}">
        <p14:creationId xmlns:p14="http://schemas.microsoft.com/office/powerpoint/2010/main" val="3609951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683568" y="2348880"/>
            <a:ext cx="78488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3600" b="1" i="0" u="none" strike="noStrike" cap="none" normalizeH="0" baseline="0" dirty="0">
                <a:ln>
                  <a:noFill/>
                </a:ln>
                <a:solidFill>
                  <a:srgbClr val="7030A0"/>
                </a:solidFill>
                <a:effectLst/>
                <a:latin typeface="Cambria" pitchFamily="18" charset="0"/>
                <a:ea typeface="Calibri" pitchFamily="34" charset="0"/>
                <a:cs typeface="Times New Roman" pitchFamily="18" charset="0"/>
              </a:rPr>
              <a:t>MERCI DE VOTRE AIMABLE ATTENTION</a:t>
            </a:r>
            <a:endParaRPr kumimoji="0" lang="fr-FR" sz="4800" b="1" i="0" u="none" strike="noStrike" cap="none" normalizeH="0" baseline="0" dirty="0">
              <a:ln>
                <a:noFill/>
              </a:ln>
              <a:solidFill>
                <a:srgbClr val="7030A0"/>
              </a:solidFill>
              <a:effectLst/>
              <a:latin typeface="Arial" pitchFamily="34" charset="0"/>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476672"/>
            <a:ext cx="6798734" cy="432048"/>
          </a:xfrm>
        </p:spPr>
        <p:txBody>
          <a:bodyPr>
            <a:normAutofit fontScale="90000"/>
          </a:bodyPr>
          <a:lstStyle/>
          <a:p>
            <a:r>
              <a:rPr lang="fr-FR" b="1" dirty="0">
                <a:solidFill>
                  <a:srgbClr val="7030A0"/>
                </a:solidFill>
              </a:rPr>
              <a:t>Logique d’élaboration du rapport</a:t>
            </a:r>
          </a:p>
        </p:txBody>
      </p:sp>
      <p:sp>
        <p:nvSpPr>
          <p:cNvPr id="3" name="Espace réservé du contenu 2"/>
          <p:cNvSpPr>
            <a:spLocks noGrp="1"/>
          </p:cNvSpPr>
          <p:nvPr>
            <p:ph idx="1"/>
          </p:nvPr>
        </p:nvSpPr>
        <p:spPr>
          <a:xfrm>
            <a:off x="179512" y="1124744"/>
            <a:ext cx="8803704" cy="4251102"/>
          </a:xfrm>
        </p:spPr>
        <p:txBody>
          <a:bodyPr>
            <a:normAutofit/>
          </a:bodyPr>
          <a:lstStyle/>
          <a:p>
            <a:pPr marL="0" indent="0" algn="just">
              <a:buNone/>
            </a:pPr>
            <a:r>
              <a:rPr lang="fr-FR" sz="3200" b="1" dirty="0">
                <a:solidFill>
                  <a:schemeClr val="tx1"/>
                </a:solidFill>
              </a:rPr>
              <a:t>Le présent rapport se propose de rendre compte des résultats enregistrés </a:t>
            </a:r>
            <a:r>
              <a:rPr lang="fr-FR" sz="3200" b="1" dirty="0" smtClean="0">
                <a:solidFill>
                  <a:schemeClr val="tx1"/>
                </a:solidFill>
              </a:rPr>
              <a:t>dans l’académie par </a:t>
            </a:r>
            <a:r>
              <a:rPr lang="fr-FR" sz="3200" b="1" dirty="0">
                <a:solidFill>
                  <a:schemeClr val="tx1"/>
                </a:solidFill>
              </a:rPr>
              <a:t>programme et par axe stratégique </a:t>
            </a:r>
            <a:r>
              <a:rPr lang="fr-FR" sz="3200" b="1" dirty="0" smtClean="0">
                <a:solidFill>
                  <a:schemeClr val="tx1"/>
                </a:solidFill>
              </a:rPr>
              <a:t>dans la </a:t>
            </a:r>
            <a:r>
              <a:rPr lang="fr-FR" sz="3200" b="1" dirty="0">
                <a:solidFill>
                  <a:schemeClr val="tx1"/>
                </a:solidFill>
              </a:rPr>
              <a:t>mise en œuvre du </a:t>
            </a:r>
            <a:r>
              <a:rPr lang="fr-FR" sz="3200" b="1" dirty="0" smtClean="0">
                <a:solidFill>
                  <a:schemeClr val="tx1"/>
                </a:solidFill>
              </a:rPr>
              <a:t>PTA de 2021. Il se structure autour du bilan de l’année 2021  </a:t>
            </a:r>
            <a:r>
              <a:rPr lang="fr-FR" sz="3200" b="1" dirty="0">
                <a:solidFill>
                  <a:schemeClr val="tx1"/>
                </a:solidFill>
              </a:rPr>
              <a:t>par programme et par axe </a:t>
            </a:r>
            <a:r>
              <a:rPr lang="fr-FR" sz="3200" b="1" dirty="0" smtClean="0">
                <a:solidFill>
                  <a:schemeClr val="tx1"/>
                </a:solidFill>
              </a:rPr>
              <a:t>stratégique, de l’analyse des résultats engrangés pour terminer sur la </a:t>
            </a:r>
            <a:r>
              <a:rPr lang="fr-FR" sz="3200" b="1" dirty="0">
                <a:solidFill>
                  <a:schemeClr val="tx1"/>
                </a:solidFill>
              </a:rPr>
              <a:t>programmation de l’Académie pour  </a:t>
            </a:r>
            <a:r>
              <a:rPr lang="fr-FR" sz="3200" b="1" dirty="0" smtClean="0">
                <a:solidFill>
                  <a:schemeClr val="tx1"/>
                </a:solidFill>
              </a:rPr>
              <a:t>2022.</a:t>
            </a:r>
            <a:endParaRPr lang="fr-FR" sz="3200" b="1" dirty="0">
              <a:solidFill>
                <a:schemeClr val="tx1"/>
              </a:solidFill>
            </a:endParaRPr>
          </a:p>
          <a:p>
            <a:pPr algn="just"/>
            <a:endParaRPr lang="fr-FR" sz="3200" dirty="0">
              <a:solidFill>
                <a:srgbClr val="FF0000"/>
              </a:solidFill>
            </a:endParaRPr>
          </a:p>
          <a:p>
            <a:pPr marL="0" indent="0" algn="just">
              <a:buNone/>
            </a:pPr>
            <a:endParaRPr lang="fr-FR"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36044</TotalTime>
  <Words>7680</Words>
  <Application>Microsoft Office PowerPoint</Application>
  <PresentationFormat>Affichage à l'écran (4:3)</PresentationFormat>
  <Paragraphs>1611</Paragraphs>
  <Slides>88</Slides>
  <Notes>16</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88</vt:i4>
      </vt:variant>
    </vt:vector>
  </HeadingPairs>
  <TitlesOfParts>
    <vt:vector size="104" baseType="lpstr">
      <vt:lpstr>Algerian</vt:lpstr>
      <vt:lpstr>Arial</vt:lpstr>
      <vt:lpstr>Calibri</vt:lpstr>
      <vt:lpstr>Cambria</vt:lpstr>
      <vt:lpstr>Franklin Gothic Medium Cond</vt:lpstr>
      <vt:lpstr>Garamond</vt:lpstr>
      <vt:lpstr>Gill Sans MT</vt:lpstr>
      <vt:lpstr>Helvetica</vt:lpstr>
      <vt:lpstr>MS Mincho</vt:lpstr>
      <vt:lpstr>Perpetua</vt:lpstr>
      <vt:lpstr>新細明體</vt:lpstr>
      <vt:lpstr>Tahoma</vt:lpstr>
      <vt:lpstr>Times</vt:lpstr>
      <vt:lpstr>Times New Roman</vt:lpstr>
      <vt:lpstr>Wingdings</vt:lpstr>
      <vt:lpstr>Organique</vt:lpstr>
      <vt:lpstr>Présentation PowerPoint</vt:lpstr>
      <vt:lpstr>Plan de présentation</vt:lpstr>
      <vt:lpstr>CADRAGE JURIDIQUE ET REGLEMENTAIRE DES REVUES DECENTRALISEES   </vt:lpstr>
      <vt:lpstr>     MISSIONS DE L’ACADEMIE    </vt:lpstr>
      <vt:lpstr>PRÉSENTATION DU SECTEUR DE L’EDUCATION ET DE LA FORMATION.</vt:lpstr>
      <vt:lpstr>Quelques caractéristiques de la région</vt:lpstr>
      <vt:lpstr>Analyse</vt:lpstr>
      <vt:lpstr>Autres offres et services d’éducation et de formation dans la région</vt:lpstr>
      <vt:lpstr>Logique d’élaboration du rapport</vt:lpstr>
      <vt:lpstr>Présentation des effectifs par programme</vt:lpstr>
      <vt:lpstr>Analyse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PILOTAGE, GESTION ET COORDINATION ADMINISTRATIVE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PARTENAIRES TECHNIQUES ET FINANCIERS MIS À CONTRIBUTION DANS L’EXÉCUTION DU PTA AU NIVEAU DE L’IA</vt:lpstr>
      <vt:lpstr>LES PARTENAIRES TECHNIQUES ET FINANCIERS MIS À CONTRIBUTION DANS L’EXÉCUTION DU PTA AU NIVEAU DE L’IA</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ELBAKA</dc:creator>
  <cp:lastModifiedBy>Ndiaw NDIAYE</cp:lastModifiedBy>
  <cp:revision>728</cp:revision>
  <dcterms:created xsi:type="dcterms:W3CDTF">2018-03-11T20:26:14Z</dcterms:created>
  <dcterms:modified xsi:type="dcterms:W3CDTF">2022-04-20T22:49:10Z</dcterms:modified>
</cp:coreProperties>
</file>